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154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  <p:sldMasterId id="2147483725" r:id="rId2"/>
  </p:sldMasterIdLst>
  <p:notesMasterIdLst>
    <p:notesMasterId r:id="rId40"/>
  </p:notesMasterIdLst>
  <p:sldIdLst>
    <p:sldId id="287" r:id="rId3"/>
    <p:sldId id="288" r:id="rId4"/>
    <p:sldId id="289" r:id="rId5"/>
    <p:sldId id="290" r:id="rId6"/>
    <p:sldId id="1174" r:id="rId7"/>
    <p:sldId id="292" r:id="rId8"/>
    <p:sldId id="291" r:id="rId9"/>
    <p:sldId id="1155" r:id="rId10"/>
    <p:sldId id="1175" r:id="rId11"/>
    <p:sldId id="293" r:id="rId12"/>
    <p:sldId id="676" r:id="rId13"/>
    <p:sldId id="1152" r:id="rId14"/>
    <p:sldId id="1167" r:id="rId15"/>
    <p:sldId id="660" r:id="rId16"/>
    <p:sldId id="436" r:id="rId17"/>
    <p:sldId id="435" r:id="rId18"/>
    <p:sldId id="440" r:id="rId19"/>
    <p:sldId id="1156" r:id="rId20"/>
    <p:sldId id="441" r:id="rId21"/>
    <p:sldId id="439" r:id="rId22"/>
    <p:sldId id="1168" r:id="rId23"/>
    <p:sldId id="294" r:id="rId24"/>
    <p:sldId id="1157" r:id="rId25"/>
    <p:sldId id="295" r:id="rId26"/>
    <p:sldId id="296" r:id="rId27"/>
    <p:sldId id="1163" r:id="rId28"/>
    <p:sldId id="297" r:id="rId29"/>
    <p:sldId id="1165" r:id="rId30"/>
    <p:sldId id="1164" r:id="rId31"/>
    <p:sldId id="1176" r:id="rId32"/>
    <p:sldId id="413" r:id="rId33"/>
    <p:sldId id="1159" r:id="rId34"/>
    <p:sldId id="1160" r:id="rId35"/>
    <p:sldId id="1161" r:id="rId36"/>
    <p:sldId id="1162" r:id="rId37"/>
    <p:sldId id="1170" r:id="rId38"/>
    <p:sldId id="301" r:id="rId39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svg"/><Relationship Id="rId7" Type="http://schemas.openxmlformats.org/officeDocument/2006/relationships/image" Target="../media/image143.svg"/><Relationship Id="rId2" Type="http://schemas.openxmlformats.org/officeDocument/2006/relationships/image" Target="../media/image138.png"/><Relationship Id="rId1" Type="http://schemas.openxmlformats.org/officeDocument/2006/relationships/hyperlink" Target="https://mpa.maryland.gov/Pages/hst.aspx" TargetMode="External"/><Relationship Id="rId6" Type="http://schemas.openxmlformats.org/officeDocument/2006/relationships/image" Target="../media/image142.png"/><Relationship Id="rId5" Type="http://schemas.openxmlformats.org/officeDocument/2006/relationships/image" Target="../media/image141.svg"/><Relationship Id="rId4" Type="http://schemas.openxmlformats.org/officeDocument/2006/relationships/image" Target="../media/image14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s://mpa.maryland.gov/Pages/hst.aspx" TargetMode="External"/><Relationship Id="rId7" Type="http://schemas.openxmlformats.org/officeDocument/2006/relationships/image" Target="../media/image143.svg"/><Relationship Id="rId2" Type="http://schemas.openxmlformats.org/officeDocument/2006/relationships/image" Target="../media/image139.svg"/><Relationship Id="rId1" Type="http://schemas.openxmlformats.org/officeDocument/2006/relationships/image" Target="../media/image138.png"/><Relationship Id="rId6" Type="http://schemas.openxmlformats.org/officeDocument/2006/relationships/image" Target="../media/image142.png"/><Relationship Id="rId5" Type="http://schemas.openxmlformats.org/officeDocument/2006/relationships/image" Target="../media/image141.svg"/><Relationship Id="rId4" Type="http://schemas.openxmlformats.org/officeDocument/2006/relationships/image" Target="../media/image14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9251B2-EDCD-4469-9797-3E7CD2367E40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326AE4-D816-40D6-815D-107F39AFA462}">
      <dgm:prSet custT="1"/>
      <dgm:spPr/>
      <dgm:t>
        <a:bodyPr/>
        <a:lstStyle/>
        <a:p>
          <a:pPr algn="l">
            <a:lnSpc>
              <a:spcPct val="100000"/>
            </a:lnSpc>
          </a:pPr>
          <a:r>
            <a:rPr lang="en-US" sz="2000" b="1"/>
            <a:t>Visit Project Site: </a:t>
          </a:r>
          <a:r>
            <a:rPr lang="en-US" sz="2000">
              <a:hlinkClick xmlns:r="http://schemas.openxmlformats.org/officeDocument/2006/relationships" r:id="rId1"/>
            </a:rPr>
            <a:t>https://mpa.maryland.gov/Pages/hst.aspx</a:t>
          </a:r>
          <a:r>
            <a:rPr lang="en-US" sz="2000"/>
            <a:t> </a:t>
          </a:r>
        </a:p>
      </dgm:t>
    </dgm:pt>
    <dgm:pt modelId="{9EC7F165-BDC4-4086-83E0-81E95EFCDBDF}" type="parTrans" cxnId="{E2F1302C-45A8-4EF3-B745-06D61D9321F0}">
      <dgm:prSet/>
      <dgm:spPr/>
      <dgm:t>
        <a:bodyPr/>
        <a:lstStyle/>
        <a:p>
          <a:endParaRPr lang="en-US"/>
        </a:p>
      </dgm:t>
    </dgm:pt>
    <dgm:pt modelId="{F04BAEC6-D6F3-41AF-8C05-5B391D3A1BB7}" type="sibTrans" cxnId="{E2F1302C-45A8-4EF3-B745-06D61D9321F0}">
      <dgm:prSet/>
      <dgm:spPr/>
      <dgm:t>
        <a:bodyPr/>
        <a:lstStyle/>
        <a:p>
          <a:endParaRPr lang="en-US"/>
        </a:p>
      </dgm:t>
    </dgm:pt>
    <dgm:pt modelId="{40367C54-103D-425C-B188-9389DB43B64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b="1"/>
            <a:t>EMAIL: </a:t>
          </a:r>
          <a:r>
            <a:rPr lang="en-US" sz="2000" b="0" u="none">
              <a:solidFill>
                <a:srgbClr val="4472C4"/>
              </a:solidFill>
            </a:rPr>
            <a:t>CSX_HST_Outreach@assedollc.com </a:t>
          </a:r>
          <a:endParaRPr lang="en-US" sz="1700" b="0" u="none">
            <a:solidFill>
              <a:srgbClr val="4472C4"/>
            </a:solidFill>
          </a:endParaRPr>
        </a:p>
      </dgm:t>
    </dgm:pt>
    <dgm:pt modelId="{9BD6D47D-605C-47A1-A986-7EA736FA0EB2}" type="parTrans" cxnId="{3C28B284-5221-4EFF-9058-D5FF3E161765}">
      <dgm:prSet/>
      <dgm:spPr/>
      <dgm:t>
        <a:bodyPr/>
        <a:lstStyle/>
        <a:p>
          <a:endParaRPr lang="en-US"/>
        </a:p>
      </dgm:t>
    </dgm:pt>
    <dgm:pt modelId="{BBCE1E08-06B7-4EFF-A0D2-B99D39469F2B}" type="sibTrans" cxnId="{3C28B284-5221-4EFF-9058-D5FF3E161765}">
      <dgm:prSet/>
      <dgm:spPr/>
      <dgm:t>
        <a:bodyPr/>
        <a:lstStyle/>
        <a:p>
          <a:endParaRPr lang="en-US"/>
        </a:p>
      </dgm:t>
    </dgm:pt>
    <dgm:pt modelId="{34310D25-062A-4409-A659-451319C6BB3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/>
            <a:t>PHONE:</a:t>
          </a:r>
        </a:p>
        <a:p>
          <a:pPr>
            <a:lnSpc>
              <a:spcPct val="100000"/>
            </a:lnSpc>
          </a:pPr>
          <a:r>
            <a:rPr lang="en-US" sz="2400"/>
            <a:t>443-535-6920</a:t>
          </a:r>
        </a:p>
      </dgm:t>
    </dgm:pt>
    <dgm:pt modelId="{8C4BC1C6-EA88-44CE-81C6-CF68DC9BDA68}" type="parTrans" cxnId="{F47660A5-23E9-4592-B600-673C7BF3EEA7}">
      <dgm:prSet/>
      <dgm:spPr/>
      <dgm:t>
        <a:bodyPr/>
        <a:lstStyle/>
        <a:p>
          <a:endParaRPr lang="en-US"/>
        </a:p>
      </dgm:t>
    </dgm:pt>
    <dgm:pt modelId="{0FC1B36D-FDE9-4193-A3A6-23E24C5D2554}" type="sibTrans" cxnId="{F47660A5-23E9-4592-B600-673C7BF3EEA7}">
      <dgm:prSet/>
      <dgm:spPr/>
      <dgm:t>
        <a:bodyPr/>
        <a:lstStyle/>
        <a:p>
          <a:endParaRPr lang="en-US"/>
        </a:p>
      </dgm:t>
    </dgm:pt>
    <dgm:pt modelId="{55958CE1-2A7F-427C-A0A7-FB89C366348F}" type="pres">
      <dgm:prSet presAssocID="{AF9251B2-EDCD-4469-9797-3E7CD2367E40}" presName="root" presStyleCnt="0">
        <dgm:presLayoutVars>
          <dgm:dir/>
          <dgm:resizeHandles val="exact"/>
        </dgm:presLayoutVars>
      </dgm:prSet>
      <dgm:spPr/>
    </dgm:pt>
    <dgm:pt modelId="{83515FFE-FB10-423A-8B8E-D68D3655667C}" type="pres">
      <dgm:prSet presAssocID="{90326AE4-D816-40D6-815D-107F39AFA462}" presName="compNode" presStyleCnt="0"/>
      <dgm:spPr/>
    </dgm:pt>
    <dgm:pt modelId="{BC22CF38-29F9-4F7D-9EF3-0D7520E6E8F2}" type="pres">
      <dgm:prSet presAssocID="{90326AE4-D816-40D6-815D-107F39AFA462}" presName="iconRect" presStyleLbl="node1" presStyleIdx="0" presStyleCnt="3" custScaleX="148618" custScaleY="149001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C22D905A-48D7-4DB7-8F53-F535F19EB53B}" type="pres">
      <dgm:prSet presAssocID="{90326AE4-D816-40D6-815D-107F39AFA462}" presName="spaceRect" presStyleCnt="0"/>
      <dgm:spPr/>
    </dgm:pt>
    <dgm:pt modelId="{7E228B57-D2E4-4915-AEE3-807C602B3AF6}" type="pres">
      <dgm:prSet presAssocID="{90326AE4-D816-40D6-815D-107F39AFA462}" presName="textRect" presStyleLbl="revTx" presStyleIdx="0" presStyleCnt="3" custScaleX="119691" custScaleY="134880" custLinFactNeighborY="35584">
        <dgm:presLayoutVars>
          <dgm:chMax val="1"/>
          <dgm:chPref val="1"/>
        </dgm:presLayoutVars>
      </dgm:prSet>
      <dgm:spPr/>
    </dgm:pt>
    <dgm:pt modelId="{498C0932-A666-41E3-A284-B65CDCE97E92}" type="pres">
      <dgm:prSet presAssocID="{F04BAEC6-D6F3-41AF-8C05-5B391D3A1BB7}" presName="sibTrans" presStyleCnt="0"/>
      <dgm:spPr/>
    </dgm:pt>
    <dgm:pt modelId="{9201E2EF-1DF7-4F50-8395-E4B00AF76F87}" type="pres">
      <dgm:prSet presAssocID="{40367C54-103D-425C-B188-9389DB43B64B}" presName="compNode" presStyleCnt="0"/>
      <dgm:spPr/>
    </dgm:pt>
    <dgm:pt modelId="{33B9B689-CF2D-45A5-9E0D-A7D74E8BA33A}" type="pres">
      <dgm:prSet presAssocID="{40367C54-103D-425C-B188-9389DB43B64B}" presName="iconRect" presStyleLbl="node1" presStyleIdx="1" presStyleCnt="3" custScaleX="113827" custScaleY="129876" custLinFactNeighborX="-21879" custLinFactNeighborY="1768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end"/>
        </a:ext>
      </dgm:extLst>
    </dgm:pt>
    <dgm:pt modelId="{27C6A533-863C-47C7-88CD-EA949A857884}" type="pres">
      <dgm:prSet presAssocID="{40367C54-103D-425C-B188-9389DB43B64B}" presName="spaceRect" presStyleCnt="0"/>
      <dgm:spPr/>
    </dgm:pt>
    <dgm:pt modelId="{C3C33FB0-A230-42F8-BEB0-365DCBBD080E}" type="pres">
      <dgm:prSet presAssocID="{40367C54-103D-425C-B188-9389DB43B64B}" presName="textRect" presStyleLbl="revTx" presStyleIdx="1" presStyleCnt="3" custScaleX="152220" custLinFactNeighborX="-9845" custLinFactNeighborY="3336">
        <dgm:presLayoutVars>
          <dgm:chMax val="1"/>
          <dgm:chPref val="1"/>
        </dgm:presLayoutVars>
      </dgm:prSet>
      <dgm:spPr/>
    </dgm:pt>
    <dgm:pt modelId="{F85DDA18-079E-4AC1-B774-A39364455964}" type="pres">
      <dgm:prSet presAssocID="{BBCE1E08-06B7-4EFF-A0D2-B99D39469F2B}" presName="sibTrans" presStyleCnt="0"/>
      <dgm:spPr/>
    </dgm:pt>
    <dgm:pt modelId="{1ADBE967-553C-4D8F-A58D-BDECAECA8A69}" type="pres">
      <dgm:prSet presAssocID="{34310D25-062A-4409-A659-451319C6BB39}" presName="compNode" presStyleCnt="0"/>
      <dgm:spPr/>
    </dgm:pt>
    <dgm:pt modelId="{5CF2FE15-D6C4-4A4B-9F49-8E3451403B01}" type="pres">
      <dgm:prSet presAssocID="{34310D25-062A-4409-A659-451319C6BB39}" presName="iconRect" presStyleLbl="node1" presStyleIdx="2" presStyleCnt="3" custScaleX="162500" custScaleY="161264" custLinFactNeighborX="-32436" custLinFactNeighborY="-8534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peaker Phone"/>
        </a:ext>
      </dgm:extLst>
    </dgm:pt>
    <dgm:pt modelId="{A4396B99-0010-4D28-9CFB-5341C48E30FF}" type="pres">
      <dgm:prSet presAssocID="{34310D25-062A-4409-A659-451319C6BB39}" presName="spaceRect" presStyleCnt="0"/>
      <dgm:spPr/>
    </dgm:pt>
    <dgm:pt modelId="{84F3181A-01E3-4F93-A7D8-C15FFCAFB240}" type="pres">
      <dgm:prSet presAssocID="{34310D25-062A-4409-A659-451319C6BB39}" presName="textRect" presStyleLbl="revTx" presStyleIdx="2" presStyleCnt="3" custLinFactNeighborX="-9393" custLinFactNeighborY="-11837">
        <dgm:presLayoutVars>
          <dgm:chMax val="1"/>
          <dgm:chPref val="1"/>
        </dgm:presLayoutVars>
      </dgm:prSet>
      <dgm:spPr/>
    </dgm:pt>
  </dgm:ptLst>
  <dgm:cxnLst>
    <dgm:cxn modelId="{E2F1302C-45A8-4EF3-B745-06D61D9321F0}" srcId="{AF9251B2-EDCD-4469-9797-3E7CD2367E40}" destId="{90326AE4-D816-40D6-815D-107F39AFA462}" srcOrd="0" destOrd="0" parTransId="{9EC7F165-BDC4-4086-83E0-81E95EFCDBDF}" sibTransId="{F04BAEC6-D6F3-41AF-8C05-5B391D3A1BB7}"/>
    <dgm:cxn modelId="{B0BF7A80-8D23-47B7-ABB0-0CB1D8CCA86B}" type="presOf" srcId="{AF9251B2-EDCD-4469-9797-3E7CD2367E40}" destId="{55958CE1-2A7F-427C-A0A7-FB89C366348F}" srcOrd="0" destOrd="0" presId="urn:microsoft.com/office/officeart/2018/2/layout/IconLabelList"/>
    <dgm:cxn modelId="{3C28B284-5221-4EFF-9058-D5FF3E161765}" srcId="{AF9251B2-EDCD-4469-9797-3E7CD2367E40}" destId="{40367C54-103D-425C-B188-9389DB43B64B}" srcOrd="1" destOrd="0" parTransId="{9BD6D47D-605C-47A1-A986-7EA736FA0EB2}" sibTransId="{BBCE1E08-06B7-4EFF-A0D2-B99D39469F2B}"/>
    <dgm:cxn modelId="{696C8E8B-626C-440E-8D82-212BBF3A37D0}" type="presOf" srcId="{90326AE4-D816-40D6-815D-107F39AFA462}" destId="{7E228B57-D2E4-4915-AEE3-807C602B3AF6}" srcOrd="0" destOrd="0" presId="urn:microsoft.com/office/officeart/2018/2/layout/IconLabelList"/>
    <dgm:cxn modelId="{6F042C8F-1AA5-462E-BC6F-197E809BC31D}" type="presOf" srcId="{34310D25-062A-4409-A659-451319C6BB39}" destId="{84F3181A-01E3-4F93-A7D8-C15FFCAFB240}" srcOrd="0" destOrd="0" presId="urn:microsoft.com/office/officeart/2018/2/layout/IconLabelList"/>
    <dgm:cxn modelId="{F47660A5-23E9-4592-B600-673C7BF3EEA7}" srcId="{AF9251B2-EDCD-4469-9797-3E7CD2367E40}" destId="{34310D25-062A-4409-A659-451319C6BB39}" srcOrd="2" destOrd="0" parTransId="{8C4BC1C6-EA88-44CE-81C6-CF68DC9BDA68}" sibTransId="{0FC1B36D-FDE9-4193-A3A6-23E24C5D2554}"/>
    <dgm:cxn modelId="{21934DED-204A-4360-97E5-02649758F885}" type="presOf" srcId="{40367C54-103D-425C-B188-9389DB43B64B}" destId="{C3C33FB0-A230-42F8-BEB0-365DCBBD080E}" srcOrd="0" destOrd="0" presId="urn:microsoft.com/office/officeart/2018/2/layout/IconLabelList"/>
    <dgm:cxn modelId="{D548D76E-AFDC-4ADD-B4FF-A1B85028EC5B}" type="presParOf" srcId="{55958CE1-2A7F-427C-A0A7-FB89C366348F}" destId="{83515FFE-FB10-423A-8B8E-D68D3655667C}" srcOrd="0" destOrd="0" presId="urn:microsoft.com/office/officeart/2018/2/layout/IconLabelList"/>
    <dgm:cxn modelId="{6EC1F6A8-54A2-4102-96D0-8BDE4513BF83}" type="presParOf" srcId="{83515FFE-FB10-423A-8B8E-D68D3655667C}" destId="{BC22CF38-29F9-4F7D-9EF3-0D7520E6E8F2}" srcOrd="0" destOrd="0" presId="urn:microsoft.com/office/officeart/2018/2/layout/IconLabelList"/>
    <dgm:cxn modelId="{748D76CD-769C-4A77-B8E1-C61C9B2601E1}" type="presParOf" srcId="{83515FFE-FB10-423A-8B8E-D68D3655667C}" destId="{C22D905A-48D7-4DB7-8F53-F535F19EB53B}" srcOrd="1" destOrd="0" presId="urn:microsoft.com/office/officeart/2018/2/layout/IconLabelList"/>
    <dgm:cxn modelId="{C5674A87-48FC-4D6D-A420-E25F95B810C7}" type="presParOf" srcId="{83515FFE-FB10-423A-8B8E-D68D3655667C}" destId="{7E228B57-D2E4-4915-AEE3-807C602B3AF6}" srcOrd="2" destOrd="0" presId="urn:microsoft.com/office/officeart/2018/2/layout/IconLabelList"/>
    <dgm:cxn modelId="{9C4A0355-95DB-4E47-AAD0-C53D19B5744A}" type="presParOf" srcId="{55958CE1-2A7F-427C-A0A7-FB89C366348F}" destId="{498C0932-A666-41E3-A284-B65CDCE97E92}" srcOrd="1" destOrd="0" presId="urn:microsoft.com/office/officeart/2018/2/layout/IconLabelList"/>
    <dgm:cxn modelId="{9123D7F2-161A-4212-B675-8D6D55F5AA94}" type="presParOf" srcId="{55958CE1-2A7F-427C-A0A7-FB89C366348F}" destId="{9201E2EF-1DF7-4F50-8395-E4B00AF76F87}" srcOrd="2" destOrd="0" presId="urn:microsoft.com/office/officeart/2018/2/layout/IconLabelList"/>
    <dgm:cxn modelId="{9D7C6D5E-2EC5-418C-A34E-A18AC3A4ABA1}" type="presParOf" srcId="{9201E2EF-1DF7-4F50-8395-E4B00AF76F87}" destId="{33B9B689-CF2D-45A5-9E0D-A7D74E8BA33A}" srcOrd="0" destOrd="0" presId="urn:microsoft.com/office/officeart/2018/2/layout/IconLabelList"/>
    <dgm:cxn modelId="{89B5B44B-E826-41C2-9E1A-CF9F8213A22D}" type="presParOf" srcId="{9201E2EF-1DF7-4F50-8395-E4B00AF76F87}" destId="{27C6A533-863C-47C7-88CD-EA949A857884}" srcOrd="1" destOrd="0" presId="urn:microsoft.com/office/officeart/2018/2/layout/IconLabelList"/>
    <dgm:cxn modelId="{4629FD02-682F-4BEE-82C4-516B67633ECF}" type="presParOf" srcId="{9201E2EF-1DF7-4F50-8395-E4B00AF76F87}" destId="{C3C33FB0-A230-42F8-BEB0-365DCBBD080E}" srcOrd="2" destOrd="0" presId="urn:microsoft.com/office/officeart/2018/2/layout/IconLabelList"/>
    <dgm:cxn modelId="{69296C2B-A20A-4FAF-805C-9EB17809788D}" type="presParOf" srcId="{55958CE1-2A7F-427C-A0A7-FB89C366348F}" destId="{F85DDA18-079E-4AC1-B774-A39364455964}" srcOrd="3" destOrd="0" presId="urn:microsoft.com/office/officeart/2018/2/layout/IconLabelList"/>
    <dgm:cxn modelId="{5A9E3817-99D9-45FB-A6FE-4EFAC0135A7F}" type="presParOf" srcId="{55958CE1-2A7F-427C-A0A7-FB89C366348F}" destId="{1ADBE967-553C-4D8F-A58D-BDECAECA8A69}" srcOrd="4" destOrd="0" presId="urn:microsoft.com/office/officeart/2018/2/layout/IconLabelList"/>
    <dgm:cxn modelId="{CD4AED79-6038-4AA9-A6A6-2CD275219E5B}" type="presParOf" srcId="{1ADBE967-553C-4D8F-A58D-BDECAECA8A69}" destId="{5CF2FE15-D6C4-4A4B-9F49-8E3451403B01}" srcOrd="0" destOrd="0" presId="urn:microsoft.com/office/officeart/2018/2/layout/IconLabelList"/>
    <dgm:cxn modelId="{3BD62901-7591-4233-A068-E47AEE1E7855}" type="presParOf" srcId="{1ADBE967-553C-4D8F-A58D-BDECAECA8A69}" destId="{A4396B99-0010-4D28-9CFB-5341C48E30FF}" srcOrd="1" destOrd="0" presId="urn:microsoft.com/office/officeart/2018/2/layout/IconLabelList"/>
    <dgm:cxn modelId="{44E9CEDC-8958-48EA-99A0-FA2FF9D8912B}" type="presParOf" srcId="{1ADBE967-553C-4D8F-A58D-BDECAECA8A69}" destId="{84F3181A-01E3-4F93-A7D8-C15FFCAFB24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22CF38-29F9-4F7D-9EF3-0D7520E6E8F2}">
      <dsp:nvSpPr>
        <dsp:cNvPr id="0" name=""/>
        <dsp:cNvSpPr/>
      </dsp:nvSpPr>
      <dsp:spPr>
        <a:xfrm>
          <a:off x="820705" y="532532"/>
          <a:ext cx="1787131" cy="179173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228B57-D2E4-4915-AEE3-807C602B3AF6}">
      <dsp:nvSpPr>
        <dsp:cNvPr id="0" name=""/>
        <dsp:cNvSpPr/>
      </dsp:nvSpPr>
      <dsp:spPr>
        <a:xfrm>
          <a:off x="115066" y="2597777"/>
          <a:ext cx="3198408" cy="134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Visit Project Site: </a:t>
          </a:r>
          <a:r>
            <a:rPr lang="en-US" sz="2000" kern="1200">
              <a:hlinkClick xmlns:r="http://schemas.openxmlformats.org/officeDocument/2006/relationships" r:id="rId3"/>
            </a:rPr>
            <a:t>https://mpa.maryland.gov/Pages/hst.aspx</a:t>
          </a:r>
          <a:r>
            <a:rPr lang="en-US" sz="2000" kern="1200"/>
            <a:t> </a:t>
          </a:r>
        </a:p>
      </dsp:txBody>
      <dsp:txXfrm>
        <a:off x="115066" y="2597777"/>
        <a:ext cx="3198408" cy="1340264"/>
      </dsp:txXfrm>
    </dsp:sp>
    <dsp:sp modelId="{33B9B689-CF2D-45A5-9E0D-A7D74E8BA33A}">
      <dsp:nvSpPr>
        <dsp:cNvPr id="0" name=""/>
        <dsp:cNvSpPr/>
      </dsp:nvSpPr>
      <dsp:spPr>
        <a:xfrm>
          <a:off x="4867462" y="697935"/>
          <a:ext cx="1368769" cy="1561758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C33FB0-A230-42F8-BEB0-365DCBBD080E}">
      <dsp:nvSpPr>
        <dsp:cNvPr id="0" name=""/>
        <dsp:cNvSpPr/>
      </dsp:nvSpPr>
      <dsp:spPr>
        <a:xfrm>
          <a:off x="3518034" y="2479788"/>
          <a:ext cx="4067655" cy="993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EMAIL: </a:t>
          </a:r>
          <a:r>
            <a:rPr lang="en-US" sz="2000" b="0" u="none" kern="1200">
              <a:solidFill>
                <a:srgbClr val="4472C4"/>
              </a:solidFill>
            </a:rPr>
            <a:t>CSX_HST_Outreach@assedollc.com </a:t>
          </a:r>
          <a:endParaRPr lang="en-US" sz="1700" b="0" u="none" kern="1200">
            <a:solidFill>
              <a:srgbClr val="4472C4"/>
            </a:solidFill>
          </a:endParaRPr>
        </a:p>
      </dsp:txBody>
      <dsp:txXfrm>
        <a:off x="3518034" y="2479788"/>
        <a:ext cx="4067655" cy="993671"/>
      </dsp:txXfrm>
    </dsp:sp>
    <dsp:sp modelId="{5CF2FE15-D6C4-4A4B-9F49-8E3451403B01}">
      <dsp:nvSpPr>
        <dsp:cNvPr id="0" name=""/>
        <dsp:cNvSpPr/>
      </dsp:nvSpPr>
      <dsp:spPr>
        <a:xfrm>
          <a:off x="8285445" y="479694"/>
          <a:ext cx="1954062" cy="1939199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F3181A-01E3-4F93-A7D8-C15FFCAFB240}">
      <dsp:nvSpPr>
        <dsp:cNvPr id="0" name=""/>
        <dsp:cNvSpPr/>
      </dsp:nvSpPr>
      <dsp:spPr>
        <a:xfrm>
          <a:off x="8065406" y="2423378"/>
          <a:ext cx="2672221" cy="993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PHONE: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443-535-6920</a:t>
          </a:r>
        </a:p>
      </dsp:txBody>
      <dsp:txXfrm>
        <a:off x="8065406" y="2423378"/>
        <a:ext cx="2672221" cy="9936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85CEDEF-8789-4C4D-A640-0457D5D8676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9080631-58F7-400A-BDC7-A8C86B07F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921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0506B33B-6300-DF45-8030-18BAD58C4CA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06730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Kirsten checking on voicemail or an actual # for someone to answer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6B33B-6300-DF45-8030-18BAD58C4CA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741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39.png"/><Relationship Id="rId16" Type="http://schemas.openxmlformats.org/officeDocument/2006/relationships/image" Target="../media/image5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54.png"/><Relationship Id="rId16" Type="http://schemas.openxmlformats.org/officeDocument/2006/relationships/image" Target="../media/image6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1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7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8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81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ain on the railway tracks&#10;&#10;Description automatically generated with medium confidence">
            <a:extLst>
              <a:ext uri="{FF2B5EF4-FFF2-40B4-BE49-F238E27FC236}">
                <a16:creationId xmlns:a16="http://schemas.microsoft.com/office/drawing/2014/main" id="{0ED85049-50B0-2D9D-0234-C8D9ACA1FA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8254" y="260974"/>
            <a:ext cx="4173923" cy="632797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4A3B5B6-DAB8-C1AE-9C55-433BE1FD6A25}"/>
              </a:ext>
            </a:extLst>
          </p:cNvPr>
          <p:cNvSpPr/>
          <p:nvPr userDrawn="1"/>
        </p:nvSpPr>
        <p:spPr>
          <a:xfrm>
            <a:off x="0" y="269046"/>
            <a:ext cx="7770712" cy="632797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SX_Logo.png">
            <a:extLst>
              <a:ext uri="{FF2B5EF4-FFF2-40B4-BE49-F238E27FC236}">
                <a16:creationId xmlns:a16="http://schemas.microsoft.com/office/drawing/2014/main" id="{3896A059-90D1-D026-2E17-7354A856D3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279" y="5703790"/>
            <a:ext cx="1307889" cy="51044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3EFE65D-064E-1A33-30BA-7B408BA4FE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3416" y="1685840"/>
            <a:ext cx="6364219" cy="2505808"/>
          </a:xfrm>
        </p:spPr>
        <p:txBody>
          <a:bodyPr anchor="t">
            <a:normAutofit/>
          </a:bodyPr>
          <a:lstStyle>
            <a:lvl1pPr algn="l">
              <a:defRPr sz="6000" b="1"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Of The </a:t>
            </a:r>
            <a:br>
              <a:rPr lang="en-US" dirty="0"/>
            </a:br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C6BC3D6-16FF-CA4C-94CD-0523128EB1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980907" y="5799138"/>
            <a:ext cx="1373187" cy="631825"/>
          </a:xfrm>
        </p:spPr>
        <p:txBody>
          <a:bodyPr anchor="ctr">
            <a:normAutofit/>
          </a:bodyPr>
          <a:lstStyle/>
          <a:p>
            <a:pPr marL="0" indent="0" algn="r">
              <a:buNone/>
            </a:pPr>
            <a:r>
              <a:rPr lang="en-US" sz="2400" b="1" dirty="0">
                <a:solidFill>
                  <a:schemeClr val="bg1"/>
                </a:solidFill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751502673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7920130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7D1F881-56DF-3E49-80FD-841958D2B820}"/>
              </a:ext>
            </a:extLst>
          </p:cNvPr>
          <p:cNvSpPr/>
          <p:nvPr userDrawn="1"/>
        </p:nvSpPr>
        <p:spPr>
          <a:xfrm>
            <a:off x="1" y="0"/>
            <a:ext cx="12191999" cy="64466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76C6E1-7ABC-CF4B-A170-E55A04C9CA55}"/>
              </a:ext>
            </a:extLst>
          </p:cNvPr>
          <p:cNvSpPr/>
          <p:nvPr userDrawn="1"/>
        </p:nvSpPr>
        <p:spPr>
          <a:xfrm>
            <a:off x="1" y="269046"/>
            <a:ext cx="12191999" cy="6327978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5D8DB15-1619-F04A-BEC2-11E964495B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69" y="5703790"/>
            <a:ext cx="1303590" cy="510440"/>
          </a:xfrm>
          <a:prstGeom prst="rect">
            <a:avLst/>
          </a:prstGeom>
        </p:spPr>
      </p:pic>
      <p:pic>
        <p:nvPicPr>
          <p:cNvPr id="22" name="Picture 21" descr="CSX_Logo.png">
            <a:extLst>
              <a:ext uri="{FF2B5EF4-FFF2-40B4-BE49-F238E27FC236}">
                <a16:creationId xmlns:a16="http://schemas.microsoft.com/office/drawing/2014/main" id="{349BA77C-A428-D241-94FE-60C476CAD5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9" y="5703790"/>
            <a:ext cx="1308230" cy="510440"/>
          </a:xfrm>
          <a:prstGeom prst="rect">
            <a:avLst/>
          </a:prstGeom>
        </p:spPr>
      </p:pic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8DFBB95-C14A-8749-AE31-C482B00161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0875" y="1467667"/>
            <a:ext cx="8066088" cy="1848802"/>
          </a:xfrm>
        </p:spPr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Title Of The Section Divider Goes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096EA95A-53AC-534D-B832-C12A5B5A6A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0875" y="3571241"/>
            <a:ext cx="8066088" cy="510440"/>
          </a:xfrm>
        </p:spPr>
        <p:txBody>
          <a:bodyPr/>
          <a:lstStyle>
            <a:lvl1pPr marL="0" indent="0">
              <a:buNone/>
              <a:defRPr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9C294390-E21C-7F41-919F-FCE793D7A2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0875" y="4292601"/>
            <a:ext cx="8066088" cy="3505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1807671657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7D1F881-56DF-3E49-80FD-841958D2B820}"/>
              </a:ext>
            </a:extLst>
          </p:cNvPr>
          <p:cNvSpPr/>
          <p:nvPr userDrawn="1"/>
        </p:nvSpPr>
        <p:spPr>
          <a:xfrm>
            <a:off x="1" y="0"/>
            <a:ext cx="12191999" cy="64466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76C6E1-7ABC-CF4B-A170-E55A04C9CA55}"/>
              </a:ext>
            </a:extLst>
          </p:cNvPr>
          <p:cNvSpPr/>
          <p:nvPr userDrawn="1"/>
        </p:nvSpPr>
        <p:spPr>
          <a:xfrm>
            <a:off x="1" y="269046"/>
            <a:ext cx="12191999" cy="6327978"/>
          </a:xfrm>
          <a:prstGeom prst="rect">
            <a:avLst/>
          </a:prstGeom>
          <a:solidFill>
            <a:schemeClr val="accent3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5D8DB15-1619-F04A-BEC2-11E964495B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69" y="5703790"/>
            <a:ext cx="1303590" cy="510440"/>
          </a:xfrm>
          <a:prstGeom prst="rect">
            <a:avLst/>
          </a:prstGeom>
        </p:spPr>
      </p:pic>
      <p:pic>
        <p:nvPicPr>
          <p:cNvPr id="22" name="Picture 21" descr="CSX_Logo.png">
            <a:extLst>
              <a:ext uri="{FF2B5EF4-FFF2-40B4-BE49-F238E27FC236}">
                <a16:creationId xmlns:a16="http://schemas.microsoft.com/office/drawing/2014/main" id="{349BA77C-A428-D241-94FE-60C476CAD5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9" y="5703790"/>
            <a:ext cx="1308230" cy="510440"/>
          </a:xfrm>
          <a:prstGeom prst="rect">
            <a:avLst/>
          </a:prstGeom>
        </p:spPr>
      </p:pic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096EA95A-53AC-534D-B832-C12A5B5A6A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0875" y="3571241"/>
            <a:ext cx="8066088" cy="510440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9C294390-E21C-7F41-919F-FCE793D7A2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0875" y="4292601"/>
            <a:ext cx="8066088" cy="3505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7C36B789-DE75-C048-B618-BA14B7C89B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875" y="1322638"/>
            <a:ext cx="8066088" cy="2114080"/>
          </a:xfrm>
        </p:spPr>
        <p:txBody>
          <a:bodyPr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Title Of The Section</a:t>
            </a:r>
            <a:br>
              <a:rPr lang="en-US" dirty="0"/>
            </a:br>
            <a:r>
              <a:rPr lang="en-US" dirty="0"/>
              <a:t>Divider Goes Here</a:t>
            </a:r>
          </a:p>
        </p:txBody>
      </p:sp>
    </p:spTree>
    <p:extLst>
      <p:ext uri="{BB962C8B-B14F-4D97-AF65-F5344CB8AC3E}">
        <p14:creationId xmlns:p14="http://schemas.microsoft.com/office/powerpoint/2010/main" val="3419239785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7D1F881-56DF-3E49-80FD-841958D2B820}"/>
              </a:ext>
            </a:extLst>
          </p:cNvPr>
          <p:cNvSpPr/>
          <p:nvPr userDrawn="1"/>
        </p:nvSpPr>
        <p:spPr>
          <a:xfrm>
            <a:off x="1" y="0"/>
            <a:ext cx="12191999" cy="64466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76C6E1-7ABC-CF4B-A170-E55A04C9CA55}"/>
              </a:ext>
            </a:extLst>
          </p:cNvPr>
          <p:cNvSpPr/>
          <p:nvPr userDrawn="1"/>
        </p:nvSpPr>
        <p:spPr>
          <a:xfrm>
            <a:off x="1" y="269046"/>
            <a:ext cx="12191999" cy="6327978"/>
          </a:xfrm>
          <a:prstGeom prst="rect">
            <a:avLst/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5D8DB15-1619-F04A-BEC2-11E964495B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69" y="5703790"/>
            <a:ext cx="1303590" cy="510440"/>
          </a:xfrm>
          <a:prstGeom prst="rect">
            <a:avLst/>
          </a:prstGeom>
        </p:spPr>
      </p:pic>
      <p:pic>
        <p:nvPicPr>
          <p:cNvPr id="22" name="Picture 21" descr="CSX_Logo.png">
            <a:extLst>
              <a:ext uri="{FF2B5EF4-FFF2-40B4-BE49-F238E27FC236}">
                <a16:creationId xmlns:a16="http://schemas.microsoft.com/office/drawing/2014/main" id="{349BA77C-A428-D241-94FE-60C476CAD5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9" y="5703790"/>
            <a:ext cx="1308230" cy="510440"/>
          </a:xfrm>
          <a:prstGeom prst="rect">
            <a:avLst/>
          </a:prstGeom>
        </p:spPr>
      </p:pic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096EA95A-53AC-534D-B832-C12A5B5A6A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0875" y="3571241"/>
            <a:ext cx="8066088" cy="51044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9C294390-E21C-7F41-919F-FCE793D7A2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0875" y="4292601"/>
            <a:ext cx="8066088" cy="3505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7C36B789-DE75-C048-B618-BA14B7C89B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875" y="1322638"/>
            <a:ext cx="8066088" cy="2114080"/>
          </a:xfrm>
        </p:spPr>
        <p:txBody>
          <a:bodyPr>
            <a:noAutofit/>
          </a:bodyPr>
          <a:lstStyle>
            <a:lvl1pPr marL="0" indent="0"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Of The Section</a:t>
            </a:r>
            <a:br>
              <a:rPr lang="en-US" dirty="0"/>
            </a:br>
            <a:r>
              <a:rPr lang="en-US" dirty="0"/>
              <a:t>Divider Goes Here</a:t>
            </a:r>
          </a:p>
        </p:txBody>
      </p:sp>
    </p:spTree>
    <p:extLst>
      <p:ext uri="{BB962C8B-B14F-4D97-AF65-F5344CB8AC3E}">
        <p14:creationId xmlns:p14="http://schemas.microsoft.com/office/powerpoint/2010/main" val="1946953878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569379-6929-CA40-97EA-51A4DB5570E8}"/>
              </a:ext>
            </a:extLst>
          </p:cNvPr>
          <p:cNvCxnSpPr>
            <a:cxnSpLocks/>
          </p:cNvCxnSpPr>
          <p:nvPr userDrawn="1"/>
        </p:nvCxnSpPr>
        <p:spPr>
          <a:xfrm>
            <a:off x="647683" y="1893486"/>
            <a:ext cx="7287768" cy="0"/>
          </a:xfrm>
          <a:prstGeom prst="line">
            <a:avLst/>
          </a:prstGeom>
          <a:noFill/>
          <a:ln w="38100" cap="flat" cmpd="sng" algn="ctr">
            <a:solidFill>
              <a:srgbClr val="F9A01B"/>
            </a:solidFill>
            <a:prstDash val="solid"/>
          </a:ln>
          <a:effectLst/>
        </p:spPr>
      </p:cxn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D00E42CC-4BE6-C446-B9C4-ABD5DAA0DE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4022" y="1447096"/>
            <a:ext cx="7159448" cy="321886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1" name="Text Placeholder 55">
            <a:extLst>
              <a:ext uri="{FF2B5EF4-FFF2-40B4-BE49-F238E27FC236}">
                <a16:creationId xmlns:a16="http://schemas.microsoft.com/office/drawing/2014/main" id="{6665F585-DFC1-2E40-BBD9-D0522F08A11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7683" y="2075893"/>
            <a:ext cx="7287768" cy="2706213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Rounded Rectangle 12">
            <a:extLst>
              <a:ext uri="{FF2B5EF4-FFF2-40B4-BE49-F238E27FC236}">
                <a16:creationId xmlns:a16="http://schemas.microsoft.com/office/drawing/2014/main" id="{41FBFC05-3D4A-DC43-B474-722A697D55B3}"/>
              </a:ext>
            </a:extLst>
          </p:cNvPr>
          <p:cNvSpPr/>
          <p:nvPr userDrawn="1"/>
        </p:nvSpPr>
        <p:spPr>
          <a:xfrm>
            <a:off x="647683" y="5095397"/>
            <a:ext cx="7287768" cy="1369411"/>
          </a:xfrm>
          <a:prstGeom prst="rect">
            <a:avLst/>
          </a:prstGeom>
          <a:solidFill>
            <a:srgbClr val="F9A01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34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4AEE88-B3D0-3446-8402-8C5196C1227C}"/>
              </a:ext>
            </a:extLst>
          </p:cNvPr>
          <p:cNvSpPr/>
          <p:nvPr userDrawn="1"/>
        </p:nvSpPr>
        <p:spPr>
          <a:xfrm>
            <a:off x="8566177" y="1447096"/>
            <a:ext cx="2971800" cy="50645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0C59B22A-D663-0744-8199-0E8ACB0AB07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751121" y="1447097"/>
            <a:ext cx="2601913" cy="5064574"/>
          </a:xfrm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dolor sit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adipiscing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sed do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eiusmod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tempor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incididunt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dolore magna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Ut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ad minim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veniam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nostrud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Ut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ad minim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veniam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BC904828-68C6-614B-AFBD-0AAFD6F5DA3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68409" y="5095398"/>
            <a:ext cx="6846316" cy="1369410"/>
          </a:xfr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800" b="1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/>
            </a:pPr>
            <a:r>
              <a:rPr lang="en-US" dirty="0"/>
              <a:t>Lorem Ipsum Callout</a:t>
            </a:r>
            <a:br>
              <a:rPr lang="en-US" dirty="0"/>
            </a:br>
            <a:r>
              <a:rPr lang="en-US" dirty="0"/>
              <a:t>Lorem Ipsum Callout</a:t>
            </a:r>
          </a:p>
        </p:txBody>
      </p:sp>
    </p:spTree>
    <p:extLst>
      <p:ext uri="{BB962C8B-B14F-4D97-AF65-F5344CB8AC3E}">
        <p14:creationId xmlns:p14="http://schemas.microsoft.com/office/powerpoint/2010/main" val="1590098044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569379-6929-CA40-97EA-51A4DB5570E8}"/>
              </a:ext>
            </a:extLst>
          </p:cNvPr>
          <p:cNvCxnSpPr>
            <a:cxnSpLocks/>
          </p:cNvCxnSpPr>
          <p:nvPr userDrawn="1"/>
        </p:nvCxnSpPr>
        <p:spPr>
          <a:xfrm>
            <a:off x="647683" y="1893486"/>
            <a:ext cx="7287768" cy="0"/>
          </a:xfrm>
          <a:prstGeom prst="line">
            <a:avLst/>
          </a:prstGeom>
          <a:noFill/>
          <a:ln w="38100" cap="flat" cmpd="sng" algn="ctr">
            <a:solidFill>
              <a:srgbClr val="F9A01B"/>
            </a:solidFill>
            <a:prstDash val="solid"/>
          </a:ln>
          <a:effectLst/>
        </p:spPr>
      </p:cxn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D00E42CC-4BE6-C446-B9C4-ABD5DAA0DE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4022" y="1447096"/>
            <a:ext cx="7159448" cy="321886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1" name="Text Placeholder 55">
            <a:extLst>
              <a:ext uri="{FF2B5EF4-FFF2-40B4-BE49-F238E27FC236}">
                <a16:creationId xmlns:a16="http://schemas.microsoft.com/office/drawing/2014/main" id="{6665F585-DFC1-2E40-BBD9-D0522F08A11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7683" y="2075893"/>
            <a:ext cx="7287768" cy="2706213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Rounded Rectangle 12">
            <a:extLst>
              <a:ext uri="{FF2B5EF4-FFF2-40B4-BE49-F238E27FC236}">
                <a16:creationId xmlns:a16="http://schemas.microsoft.com/office/drawing/2014/main" id="{41FBFC05-3D4A-DC43-B474-722A697D55B3}"/>
              </a:ext>
            </a:extLst>
          </p:cNvPr>
          <p:cNvSpPr/>
          <p:nvPr userDrawn="1"/>
        </p:nvSpPr>
        <p:spPr>
          <a:xfrm>
            <a:off x="647683" y="5095397"/>
            <a:ext cx="7287768" cy="1369411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34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4AEE88-B3D0-3446-8402-8C5196C1227C}"/>
              </a:ext>
            </a:extLst>
          </p:cNvPr>
          <p:cNvSpPr/>
          <p:nvPr userDrawn="1"/>
        </p:nvSpPr>
        <p:spPr>
          <a:xfrm>
            <a:off x="8566177" y="1447096"/>
            <a:ext cx="2971800" cy="50645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0C59B22A-D663-0744-8199-0E8ACB0AB07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751121" y="1447097"/>
            <a:ext cx="2601913" cy="5064574"/>
          </a:xfrm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dolor sit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adipiscing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sed do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eiusmod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tempor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incididunt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dolore magna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Ut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ad minim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veniam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nostrud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Ut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ad minim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veniam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BC904828-68C6-614B-AFBD-0AAFD6F5DA3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68409" y="5095398"/>
            <a:ext cx="6846316" cy="1369410"/>
          </a:xfr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/>
            </a:pPr>
            <a:r>
              <a:rPr lang="en-US" dirty="0"/>
              <a:t>Lorem Ipsum Callout</a:t>
            </a:r>
            <a:br>
              <a:rPr lang="en-US" dirty="0"/>
            </a:br>
            <a:r>
              <a:rPr lang="en-US" dirty="0"/>
              <a:t>Lorem Ipsum Callout</a:t>
            </a:r>
          </a:p>
        </p:txBody>
      </p:sp>
    </p:spTree>
    <p:extLst>
      <p:ext uri="{BB962C8B-B14F-4D97-AF65-F5344CB8AC3E}">
        <p14:creationId xmlns:p14="http://schemas.microsoft.com/office/powerpoint/2010/main" val="930754285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569379-6929-CA40-97EA-51A4DB5570E8}"/>
              </a:ext>
            </a:extLst>
          </p:cNvPr>
          <p:cNvCxnSpPr>
            <a:cxnSpLocks/>
          </p:cNvCxnSpPr>
          <p:nvPr userDrawn="1"/>
        </p:nvCxnSpPr>
        <p:spPr>
          <a:xfrm>
            <a:off x="647683" y="2504031"/>
            <a:ext cx="3625379" cy="0"/>
          </a:xfrm>
          <a:prstGeom prst="line">
            <a:avLst/>
          </a:prstGeom>
          <a:noFill/>
          <a:ln w="38100" cap="flat" cmpd="sng" algn="ctr">
            <a:solidFill>
              <a:srgbClr val="F9A01B"/>
            </a:solidFill>
            <a:prstDash val="solid"/>
          </a:ln>
          <a:effectLst/>
        </p:spPr>
      </p:cxn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D00E42CC-4BE6-C446-B9C4-ABD5DAA0DE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4022" y="2057641"/>
            <a:ext cx="3561545" cy="321886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1" name="Text Placeholder 55">
            <a:extLst>
              <a:ext uri="{FF2B5EF4-FFF2-40B4-BE49-F238E27FC236}">
                <a16:creationId xmlns:a16="http://schemas.microsoft.com/office/drawing/2014/main" id="{6665F585-DFC1-2E40-BBD9-D0522F08A11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7683" y="2686438"/>
            <a:ext cx="3625379" cy="2706213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B8B248-377A-BC42-9BDF-FD48A86F80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554"/>
          <a:stretch/>
        </p:blipFill>
        <p:spPr>
          <a:xfrm>
            <a:off x="9299884" y="1071284"/>
            <a:ext cx="2906526" cy="5786716"/>
          </a:xfrm>
          <a:prstGeom prst="rect">
            <a:avLst/>
          </a:prstGeom>
          <a:noFill/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D4A095A-DEBF-8C4D-941D-F31F2CCB45BE}"/>
              </a:ext>
            </a:extLst>
          </p:cNvPr>
          <p:cNvCxnSpPr>
            <a:cxnSpLocks/>
          </p:cNvCxnSpPr>
          <p:nvPr userDrawn="1"/>
        </p:nvCxnSpPr>
        <p:spPr>
          <a:xfrm>
            <a:off x="4780068" y="2504031"/>
            <a:ext cx="3625379" cy="0"/>
          </a:xfrm>
          <a:prstGeom prst="line">
            <a:avLst/>
          </a:prstGeom>
          <a:noFill/>
          <a:ln w="38100" cap="flat" cmpd="sng" algn="ctr">
            <a:solidFill>
              <a:srgbClr val="F9A01B"/>
            </a:solidFill>
            <a:prstDash val="solid"/>
          </a:ln>
          <a:effectLst/>
        </p:spPr>
      </p:cxn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0A059EC7-085B-454F-B60B-4D08A876332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786407" y="2057641"/>
            <a:ext cx="3561545" cy="321886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22" name="Text Placeholder 55">
            <a:extLst>
              <a:ext uri="{FF2B5EF4-FFF2-40B4-BE49-F238E27FC236}">
                <a16:creationId xmlns:a16="http://schemas.microsoft.com/office/drawing/2014/main" id="{CFCF1F29-CF4B-A74E-8DB5-B4D41C91D6E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780068" y="2686438"/>
            <a:ext cx="3625379" cy="2706213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912056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569379-6929-CA40-97EA-51A4DB5570E8}"/>
              </a:ext>
            </a:extLst>
          </p:cNvPr>
          <p:cNvCxnSpPr>
            <a:cxnSpLocks/>
          </p:cNvCxnSpPr>
          <p:nvPr userDrawn="1"/>
        </p:nvCxnSpPr>
        <p:spPr>
          <a:xfrm>
            <a:off x="647683" y="2504031"/>
            <a:ext cx="3625379" cy="0"/>
          </a:xfrm>
          <a:prstGeom prst="line">
            <a:avLst/>
          </a:prstGeom>
          <a:noFill/>
          <a:ln w="38100" cap="flat" cmpd="sng" algn="ctr">
            <a:solidFill>
              <a:srgbClr val="F9A01B"/>
            </a:solidFill>
            <a:prstDash val="solid"/>
          </a:ln>
          <a:effectLst/>
        </p:spPr>
      </p:cxn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D00E42CC-4BE6-C446-B9C4-ABD5DAA0DE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4022" y="2057641"/>
            <a:ext cx="3561545" cy="321886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1" name="Text Placeholder 55">
            <a:extLst>
              <a:ext uri="{FF2B5EF4-FFF2-40B4-BE49-F238E27FC236}">
                <a16:creationId xmlns:a16="http://schemas.microsoft.com/office/drawing/2014/main" id="{6665F585-DFC1-2E40-BBD9-D0522F08A11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7683" y="2686438"/>
            <a:ext cx="3625379" cy="2706213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B8B248-377A-BC42-9BDF-FD48A86F80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554"/>
          <a:stretch/>
        </p:blipFill>
        <p:spPr>
          <a:xfrm>
            <a:off x="9299884" y="1071284"/>
            <a:ext cx="2906526" cy="5786716"/>
          </a:xfrm>
          <a:prstGeom prst="rect">
            <a:avLst/>
          </a:prstGeom>
          <a:noFill/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D4A095A-DEBF-8C4D-941D-F31F2CCB45BE}"/>
              </a:ext>
            </a:extLst>
          </p:cNvPr>
          <p:cNvCxnSpPr>
            <a:cxnSpLocks/>
          </p:cNvCxnSpPr>
          <p:nvPr userDrawn="1"/>
        </p:nvCxnSpPr>
        <p:spPr>
          <a:xfrm>
            <a:off x="4780068" y="2504031"/>
            <a:ext cx="3625379" cy="0"/>
          </a:xfrm>
          <a:prstGeom prst="line">
            <a:avLst/>
          </a:prstGeom>
          <a:noFill/>
          <a:ln w="38100" cap="flat" cmpd="sng" algn="ctr">
            <a:solidFill>
              <a:srgbClr val="F9A01B"/>
            </a:solidFill>
            <a:prstDash val="solid"/>
          </a:ln>
          <a:effectLst/>
        </p:spPr>
      </p:cxn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0A059EC7-085B-454F-B60B-4D08A876332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786407" y="2057641"/>
            <a:ext cx="3561545" cy="321886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22" name="Text Placeholder 55">
            <a:extLst>
              <a:ext uri="{FF2B5EF4-FFF2-40B4-BE49-F238E27FC236}">
                <a16:creationId xmlns:a16="http://schemas.microsoft.com/office/drawing/2014/main" id="{CFCF1F29-CF4B-A74E-8DB5-B4D41C91D6E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780068" y="2686438"/>
            <a:ext cx="3625379" cy="2706213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54D9C8D-51DE-2B44-93EA-112730A8E9AE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9299575" y="1071563"/>
            <a:ext cx="2892425" cy="5786437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910608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9D298AD-FE43-354F-8823-B85320F411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554"/>
          <a:stretch/>
        </p:blipFill>
        <p:spPr>
          <a:xfrm>
            <a:off x="9299884" y="1071284"/>
            <a:ext cx="2906526" cy="5786714"/>
          </a:xfrm>
          <a:prstGeom prst="rect">
            <a:avLst/>
          </a:prstGeom>
          <a:noFill/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569379-6929-CA40-97EA-51A4DB5570E8}"/>
              </a:ext>
            </a:extLst>
          </p:cNvPr>
          <p:cNvCxnSpPr>
            <a:cxnSpLocks/>
          </p:cNvCxnSpPr>
          <p:nvPr userDrawn="1"/>
        </p:nvCxnSpPr>
        <p:spPr>
          <a:xfrm>
            <a:off x="647683" y="2451277"/>
            <a:ext cx="7287768" cy="0"/>
          </a:xfrm>
          <a:prstGeom prst="line">
            <a:avLst/>
          </a:prstGeom>
          <a:noFill/>
          <a:ln w="38100" cap="flat" cmpd="sng" algn="ctr">
            <a:solidFill>
              <a:srgbClr val="F9A01B"/>
            </a:solidFill>
            <a:prstDash val="solid"/>
          </a:ln>
          <a:effectLst/>
        </p:spPr>
      </p:cxn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D00E42CC-4BE6-C446-B9C4-ABD5DAA0DE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4022" y="2004887"/>
            <a:ext cx="7159448" cy="321886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1" name="Text Placeholder 55">
            <a:extLst>
              <a:ext uri="{FF2B5EF4-FFF2-40B4-BE49-F238E27FC236}">
                <a16:creationId xmlns:a16="http://schemas.microsoft.com/office/drawing/2014/main" id="{6665F585-DFC1-2E40-BBD9-D0522F08A11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47683" y="2633684"/>
            <a:ext cx="7287768" cy="2706213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sed do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eiusmod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tempor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incididunt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dolore magna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Ut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enim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ad minim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veniam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nostrud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exercitation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ullamco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nisi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aliquip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commodo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consequat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Duis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irure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dolor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reprehenderit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voluptate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esse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cillum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dolore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fugiat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nulla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pariatur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sed do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eiusmod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tempor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incididunt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dolore magna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Ut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enim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ad minim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veniam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nostrud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exercitation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ullamco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nisi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aliquip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commodo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consequat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Duis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irure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dolor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reprehenderit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voluptate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esse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cillum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dolore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fugiat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nulla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pariatur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3870457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488C7F1-3407-7C44-913F-CDE7D71665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554"/>
          <a:stretch/>
        </p:blipFill>
        <p:spPr>
          <a:xfrm>
            <a:off x="9299884" y="1071284"/>
            <a:ext cx="2906526" cy="5786714"/>
          </a:xfrm>
          <a:prstGeom prst="rect">
            <a:avLst/>
          </a:prstGeom>
          <a:noFill/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54D9C8D-51DE-2B44-93EA-112730A8E9AE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9299575" y="1071563"/>
            <a:ext cx="2892425" cy="5786437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569379-6929-CA40-97EA-51A4DB5570E8}"/>
              </a:ext>
            </a:extLst>
          </p:cNvPr>
          <p:cNvCxnSpPr>
            <a:cxnSpLocks/>
          </p:cNvCxnSpPr>
          <p:nvPr userDrawn="1"/>
        </p:nvCxnSpPr>
        <p:spPr>
          <a:xfrm>
            <a:off x="647683" y="2451277"/>
            <a:ext cx="7287768" cy="0"/>
          </a:xfrm>
          <a:prstGeom prst="line">
            <a:avLst/>
          </a:prstGeom>
          <a:noFill/>
          <a:ln w="38100" cap="flat" cmpd="sng" algn="ctr">
            <a:solidFill>
              <a:srgbClr val="F9A01B"/>
            </a:solidFill>
            <a:prstDash val="solid"/>
          </a:ln>
          <a:effectLst/>
        </p:spPr>
      </p:cxn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D00E42CC-4BE6-C446-B9C4-ABD5DAA0DE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4022" y="2004887"/>
            <a:ext cx="7159448" cy="321886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1" name="Text Placeholder 55">
            <a:extLst>
              <a:ext uri="{FF2B5EF4-FFF2-40B4-BE49-F238E27FC236}">
                <a16:creationId xmlns:a16="http://schemas.microsoft.com/office/drawing/2014/main" id="{6665F585-DFC1-2E40-BBD9-D0522F08A11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47683" y="2633684"/>
            <a:ext cx="7287768" cy="2706213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sed do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eiusmod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tempor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incididunt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dolore magna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Ut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enim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ad minim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veniam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nostrud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exercitation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ullamco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nisi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aliquip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commodo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consequat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Duis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irure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dolor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reprehenderit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voluptate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esse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cillum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dolore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fugiat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nulla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pariatur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sed do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eiusmod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tempor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incididunt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dolore magna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Ut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enim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ad minim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veniam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nostrud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exercitation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ullamco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nisi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aliquip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commodo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consequat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Duis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irure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dolor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reprehenderit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voluptate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esse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cillum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dolore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fugiat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nulla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pariatur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23551196"/>
      </p:ext>
    </p:extLst>
  </p:cSld>
  <p:clrMapOvr>
    <a:masterClrMapping/>
  </p:clrMapOvr>
  <p:transition spd="med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7ED3C57-594B-1F40-835C-782683C707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179"/>
          <a:stretch/>
        </p:blipFill>
        <p:spPr>
          <a:xfrm>
            <a:off x="5671983" y="1071563"/>
            <a:ext cx="6516841" cy="5786437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54D9C8D-51DE-2B44-93EA-112730A8E9AE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671983" y="1071563"/>
            <a:ext cx="6520018" cy="5786437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569379-6929-CA40-97EA-51A4DB5570E8}"/>
              </a:ext>
            </a:extLst>
          </p:cNvPr>
          <p:cNvCxnSpPr>
            <a:cxnSpLocks/>
          </p:cNvCxnSpPr>
          <p:nvPr userDrawn="1"/>
        </p:nvCxnSpPr>
        <p:spPr>
          <a:xfrm>
            <a:off x="647683" y="2451277"/>
            <a:ext cx="3748471" cy="0"/>
          </a:xfrm>
          <a:prstGeom prst="line">
            <a:avLst/>
          </a:prstGeom>
          <a:noFill/>
          <a:ln w="38100" cap="flat" cmpd="sng" algn="ctr">
            <a:solidFill>
              <a:srgbClr val="F9A01B"/>
            </a:solidFill>
            <a:prstDash val="solid"/>
          </a:ln>
          <a:effectLst/>
        </p:spPr>
      </p:cxn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D00E42CC-4BE6-C446-B9C4-ABD5DAA0DE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4022" y="2004887"/>
            <a:ext cx="3682469" cy="321886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1" name="Text Placeholder 55">
            <a:extLst>
              <a:ext uri="{FF2B5EF4-FFF2-40B4-BE49-F238E27FC236}">
                <a16:creationId xmlns:a16="http://schemas.microsoft.com/office/drawing/2014/main" id="{6665F585-DFC1-2E40-BBD9-D0522F08A11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7683" y="2633684"/>
            <a:ext cx="3748471" cy="2706213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36512117"/>
      </p:ext>
    </p:extLst>
  </p:cSld>
  <p:clrMapOvr>
    <a:masterClrMapping/>
  </p:clrMapOvr>
  <p:transition spd="med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7ED3C57-594B-1F40-835C-782683C707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179"/>
          <a:stretch/>
        </p:blipFill>
        <p:spPr>
          <a:xfrm>
            <a:off x="5671983" y="1071563"/>
            <a:ext cx="6516841" cy="5786437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54D9C8D-51DE-2B44-93EA-112730A8E9AE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671983" y="1071563"/>
            <a:ext cx="6520018" cy="5786437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D00E42CC-4BE6-C446-B9C4-ABD5DAA0DE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4022" y="2004887"/>
            <a:ext cx="3682469" cy="321886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1" name="Text Placeholder 55">
            <a:extLst>
              <a:ext uri="{FF2B5EF4-FFF2-40B4-BE49-F238E27FC236}">
                <a16:creationId xmlns:a16="http://schemas.microsoft.com/office/drawing/2014/main" id="{6665F585-DFC1-2E40-BBD9-D0522F08A11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7683" y="2510591"/>
            <a:ext cx="3748471" cy="2706213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9289394"/>
      </p:ext>
    </p:extLst>
  </p:cSld>
  <p:clrMapOvr>
    <a:masterClrMapping/>
  </p:clrMapOvr>
  <p:transition spd="med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F2D7F4-879A-C24F-A6E5-0EC424B7FDA5}"/>
              </a:ext>
            </a:extLst>
          </p:cNvPr>
          <p:cNvSpPr/>
          <p:nvPr userDrawn="1"/>
        </p:nvSpPr>
        <p:spPr>
          <a:xfrm>
            <a:off x="8566178" y="1705708"/>
            <a:ext cx="2971800" cy="43961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D00E42CC-4BE6-C446-B9C4-ABD5DAA0DE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4022" y="2004887"/>
            <a:ext cx="3682469" cy="321886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1" name="Text Placeholder 55">
            <a:extLst>
              <a:ext uri="{FF2B5EF4-FFF2-40B4-BE49-F238E27FC236}">
                <a16:creationId xmlns:a16="http://schemas.microsoft.com/office/drawing/2014/main" id="{6665F585-DFC1-2E40-BBD9-D0522F08A11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47683" y="2510591"/>
            <a:ext cx="7287768" cy="27062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sed do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eiusmod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tempor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incididunt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dolore magna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Ut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enim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ad minim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veniam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nostrud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exercitation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ullamco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nisi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aliquip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commodo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consequat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Duis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irure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dolor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reprehenderit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voluptate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esse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cillum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dolore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fugiat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nulla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pariatur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sed do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eiusmod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tempor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incididunt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dolore magna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Ut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enim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ad minim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veniam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nostrud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exercitation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ullamco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nisi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aliquip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commodo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consequat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Duis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irure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dolor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reprehenderit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voluptate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esse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cillum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dolore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fugiat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nulla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pariatur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EE98AFF-BDDF-814E-9C20-2C4F08E163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751121" y="1704975"/>
            <a:ext cx="2601913" cy="4397375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dolor sit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adipiscing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sed do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eiusmod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tempor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incididunt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dolore magna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Ut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ad minim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veniam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nostrud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Ut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ad minim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veniam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6525870"/>
      </p:ext>
    </p:extLst>
  </p:cSld>
  <p:clrMapOvr>
    <a:masterClrMapping/>
  </p:clrMapOvr>
  <p:transition spd="med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F2D7F4-879A-C24F-A6E5-0EC424B7FDA5}"/>
              </a:ext>
            </a:extLst>
          </p:cNvPr>
          <p:cNvSpPr/>
          <p:nvPr userDrawn="1"/>
        </p:nvSpPr>
        <p:spPr>
          <a:xfrm>
            <a:off x="8566178" y="1705708"/>
            <a:ext cx="2971800" cy="43961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D00E42CC-4BE6-C446-B9C4-ABD5DAA0DE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4022" y="2004887"/>
            <a:ext cx="3682469" cy="321886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1" name="Text Placeholder 55">
            <a:extLst>
              <a:ext uri="{FF2B5EF4-FFF2-40B4-BE49-F238E27FC236}">
                <a16:creationId xmlns:a16="http://schemas.microsoft.com/office/drawing/2014/main" id="{6665F585-DFC1-2E40-BBD9-D0522F08A11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47683" y="2687692"/>
            <a:ext cx="7287768" cy="27062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sed do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eiusmod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tempor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incididunt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dolore magna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Ut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enim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ad minim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veniam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nostrud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exercitation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ullamco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nisi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aliquip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commodo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consequat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Duis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irure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dolor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reprehenderit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voluptate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esse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cillum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dolore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fugiat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nulla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pariatur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sed do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eiusmod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tempor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incididunt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dolore magna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Ut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enim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ad minim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veniam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nostrud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exercitation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ullamco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nisi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aliquip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commodo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consequat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Duis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irure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dolor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reprehenderit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voluptate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esse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cillum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dolore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fugiat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nulla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pariatur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24C835-F6E7-D342-8DE8-01490625B7B2}"/>
              </a:ext>
            </a:extLst>
          </p:cNvPr>
          <p:cNvCxnSpPr>
            <a:cxnSpLocks/>
          </p:cNvCxnSpPr>
          <p:nvPr userDrawn="1"/>
        </p:nvCxnSpPr>
        <p:spPr>
          <a:xfrm>
            <a:off x="647683" y="2451277"/>
            <a:ext cx="3748471" cy="0"/>
          </a:xfrm>
          <a:prstGeom prst="line">
            <a:avLst/>
          </a:prstGeom>
          <a:noFill/>
          <a:ln w="38100" cap="flat" cmpd="sng" algn="ctr">
            <a:solidFill>
              <a:srgbClr val="F9A01B"/>
            </a:solidFill>
            <a:prstDash val="solid"/>
          </a:ln>
          <a:effectLst/>
        </p:spPr>
      </p:cxn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05DEB8C3-6FBD-1F4A-A13B-3B26F805007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751121" y="1704975"/>
            <a:ext cx="2601913" cy="4397375"/>
          </a:xfrm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dolor sit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adipiscing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sed do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eiusmod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tempor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incididunt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dolore magna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Ut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ad minim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veniam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nostrud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Ut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ad minim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veniam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3BE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8484594"/>
      </p:ext>
    </p:extLst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CBE71D0-B60B-324B-B531-589C2DF06E5B}"/>
              </a:ext>
            </a:extLst>
          </p:cNvPr>
          <p:cNvSpPr/>
          <p:nvPr userDrawn="1"/>
        </p:nvSpPr>
        <p:spPr>
          <a:xfrm>
            <a:off x="5686391" y="1071563"/>
            <a:ext cx="6520018" cy="57864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569379-6929-CA40-97EA-51A4DB5570E8}"/>
              </a:ext>
            </a:extLst>
          </p:cNvPr>
          <p:cNvCxnSpPr>
            <a:cxnSpLocks/>
          </p:cNvCxnSpPr>
          <p:nvPr userDrawn="1"/>
        </p:nvCxnSpPr>
        <p:spPr>
          <a:xfrm>
            <a:off x="647683" y="2451277"/>
            <a:ext cx="3748471" cy="0"/>
          </a:xfrm>
          <a:prstGeom prst="line">
            <a:avLst/>
          </a:prstGeom>
          <a:noFill/>
          <a:ln w="38100" cap="flat" cmpd="sng" algn="ctr">
            <a:solidFill>
              <a:srgbClr val="F9A01B"/>
            </a:solidFill>
            <a:prstDash val="solid"/>
          </a:ln>
          <a:effectLst/>
        </p:spPr>
      </p:cxn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D00E42CC-4BE6-C446-B9C4-ABD5DAA0DE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4022" y="2004887"/>
            <a:ext cx="3682469" cy="321886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1" name="Text Placeholder 55">
            <a:extLst>
              <a:ext uri="{FF2B5EF4-FFF2-40B4-BE49-F238E27FC236}">
                <a16:creationId xmlns:a16="http://schemas.microsoft.com/office/drawing/2014/main" id="{6665F585-DFC1-2E40-BBD9-D0522F08A11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7683" y="2633684"/>
            <a:ext cx="3748471" cy="2706213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C7F2760-7FB6-F14A-BF3D-D8090D0C8F86}"/>
              </a:ext>
            </a:extLst>
          </p:cNvPr>
          <p:cNvCxnSpPr>
            <a:cxnSpLocks/>
          </p:cNvCxnSpPr>
          <p:nvPr userDrawn="1"/>
        </p:nvCxnSpPr>
        <p:spPr>
          <a:xfrm>
            <a:off x="6444744" y="2299371"/>
            <a:ext cx="5093234" cy="1"/>
          </a:xfrm>
          <a:prstGeom prst="line">
            <a:avLst/>
          </a:prstGeom>
          <a:noFill/>
          <a:ln w="38100" cap="flat" cmpd="sng" algn="ctr">
            <a:solidFill>
              <a:srgbClr val="F9A01B"/>
            </a:solidFill>
            <a:prstDash val="solid"/>
          </a:ln>
          <a:effectLst/>
        </p:spPr>
      </p:cxn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BBDCBD52-EFD3-384D-97E5-AAAC1ED5D87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451083" y="1636766"/>
            <a:ext cx="5003554" cy="437363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4" name="Text Placeholder 55">
            <a:extLst>
              <a:ext uri="{FF2B5EF4-FFF2-40B4-BE49-F238E27FC236}">
                <a16:creationId xmlns:a16="http://schemas.microsoft.com/office/drawing/2014/main" id="{74EC6BF3-3392-5249-ACDC-F66AEA71645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444744" y="2633684"/>
            <a:ext cx="5093234" cy="3677066"/>
          </a:xfrm>
        </p:spPr>
        <p:txBody>
          <a:bodyPr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400" b="0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3965066"/>
      </p:ext>
    </p:extLst>
  </p:cSld>
  <p:clrMapOvr>
    <a:masterClrMapping/>
  </p:clrMapOvr>
  <p:transition spd="med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569379-6929-CA40-97EA-51A4DB5570E8}"/>
              </a:ext>
            </a:extLst>
          </p:cNvPr>
          <p:cNvCxnSpPr>
            <a:cxnSpLocks/>
          </p:cNvCxnSpPr>
          <p:nvPr userDrawn="1"/>
        </p:nvCxnSpPr>
        <p:spPr>
          <a:xfrm>
            <a:off x="647683" y="3388341"/>
            <a:ext cx="3748471" cy="0"/>
          </a:xfrm>
          <a:prstGeom prst="line">
            <a:avLst/>
          </a:prstGeom>
          <a:noFill/>
          <a:ln w="38100" cap="flat" cmpd="sng" algn="ctr">
            <a:solidFill>
              <a:srgbClr val="F9A01B"/>
            </a:solidFill>
            <a:prstDash val="solid"/>
          </a:ln>
          <a:effectLst/>
        </p:spPr>
      </p:cxn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D00E42CC-4BE6-C446-B9C4-ABD5DAA0DE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4022" y="2941951"/>
            <a:ext cx="3682469" cy="321886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1" name="Text Placeholder 55">
            <a:extLst>
              <a:ext uri="{FF2B5EF4-FFF2-40B4-BE49-F238E27FC236}">
                <a16:creationId xmlns:a16="http://schemas.microsoft.com/office/drawing/2014/main" id="{6665F585-DFC1-2E40-BBD9-D0522F08A11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47683" y="3570749"/>
            <a:ext cx="3748471" cy="1138444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sed do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eiusmod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tempor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incididunt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dolore magna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BE71D0-B60B-324B-B531-589C2DF06E5B}"/>
              </a:ext>
            </a:extLst>
          </p:cNvPr>
          <p:cNvSpPr/>
          <p:nvPr userDrawn="1"/>
        </p:nvSpPr>
        <p:spPr>
          <a:xfrm>
            <a:off x="5686391" y="1265890"/>
            <a:ext cx="6520018" cy="53961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BAD76832-D3E1-B240-914A-4F976C8D330E}"/>
              </a:ext>
            </a:extLst>
          </p:cNvPr>
          <p:cNvSpPr txBox="1">
            <a:spLocks/>
          </p:cNvSpPr>
          <p:nvPr userDrawn="1"/>
        </p:nvSpPr>
        <p:spPr>
          <a:xfrm>
            <a:off x="6107112" y="1388984"/>
            <a:ext cx="1246188" cy="5013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Year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5901D35-AB70-B246-9F04-721807A9781F}"/>
              </a:ext>
            </a:extLst>
          </p:cNvPr>
          <p:cNvSpPr txBox="1">
            <a:spLocks/>
          </p:cNvSpPr>
          <p:nvPr userDrawn="1"/>
        </p:nvSpPr>
        <p:spPr>
          <a:xfrm>
            <a:off x="6107112" y="2740875"/>
            <a:ext cx="1246188" cy="5013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Quarter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78791890-0AD8-A748-BDC8-1FA363E19987}"/>
              </a:ext>
            </a:extLst>
          </p:cNvPr>
          <p:cNvSpPr txBox="1">
            <a:spLocks/>
          </p:cNvSpPr>
          <p:nvPr userDrawn="1"/>
        </p:nvSpPr>
        <p:spPr>
          <a:xfrm>
            <a:off x="6107111" y="3953791"/>
            <a:ext cx="2452689" cy="5013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Total Rail Cars</a:t>
            </a:r>
          </a:p>
        </p:txBody>
      </p:sp>
      <p:sp>
        <p:nvSpPr>
          <p:cNvPr id="27" name="Chart Placeholder 3">
            <a:extLst>
              <a:ext uri="{FF2B5EF4-FFF2-40B4-BE49-F238E27FC236}">
                <a16:creationId xmlns:a16="http://schemas.microsoft.com/office/drawing/2014/main" id="{F68E534E-D6C2-4E40-97C9-5C7C9C31C589}"/>
              </a:ext>
            </a:extLst>
          </p:cNvPr>
          <p:cNvSpPr txBox="1">
            <a:spLocks/>
          </p:cNvSpPr>
          <p:nvPr userDrawn="1"/>
        </p:nvSpPr>
        <p:spPr>
          <a:xfrm>
            <a:off x="8369300" y="542925"/>
            <a:ext cx="3617913" cy="5784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 Placeholder 20">
            <a:extLst>
              <a:ext uri="{FF2B5EF4-FFF2-40B4-BE49-F238E27FC236}">
                <a16:creationId xmlns:a16="http://schemas.microsoft.com/office/drawing/2014/main" id="{B69334D9-350C-664E-8E9B-D9E434E464A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8854" y="1536224"/>
            <a:ext cx="3682469" cy="97615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kumimoji="0" lang="en-US" sz="3600" b="1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Sub 1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08CD6A-7BF3-BC40-AC10-86687EF8F36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7700" y="5001779"/>
            <a:ext cx="3994638" cy="110490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cinsectetur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incididumt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lavore</a:t>
            </a:r>
            <a:r>
              <a:rPr lang="en-US" dirty="0"/>
              <a:t> et dolore </a:t>
            </a:r>
            <a:r>
              <a:rPr lang="en-US" dirty="0" err="1"/>
              <a:t>mafna</a:t>
            </a:r>
            <a:r>
              <a:rPr lang="en-US" dirty="0"/>
              <a:t> </a:t>
            </a:r>
            <a:r>
              <a:rPr lang="en-US" dirty="0" err="1"/>
              <a:t>aliqua</a:t>
            </a:r>
            <a:r>
              <a:rPr lang="en-US" dirty="0"/>
              <a:t>.</a:t>
            </a:r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BD1BFFD2-485B-BB47-9AF5-B16D7891949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15127" y="1871524"/>
            <a:ext cx="1579223" cy="66185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kumimoji="0" lang="en-US" sz="44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2023</a:t>
            </a:r>
          </a:p>
        </p:txBody>
      </p:sp>
      <p:sp>
        <p:nvSpPr>
          <p:cNvPr id="34" name="Text Placeholder 20">
            <a:extLst>
              <a:ext uri="{FF2B5EF4-FFF2-40B4-BE49-F238E27FC236}">
                <a16:creationId xmlns:a16="http://schemas.microsoft.com/office/drawing/2014/main" id="{7C4D2D50-8D90-1548-970A-5A994447F47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115127" y="3155200"/>
            <a:ext cx="1579223" cy="66185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kumimoji="0" lang="en-US" sz="44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4B07B694-A7B7-4F40-A074-7210072B9E7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115127" y="4366924"/>
            <a:ext cx="1579223" cy="66185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kumimoji="0" lang="en-US" sz="44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105k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E5144BCE-7187-534C-B912-9DB73456A04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096001" y="5272637"/>
            <a:ext cx="2417642" cy="110490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cinsectetur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dolore </a:t>
            </a:r>
            <a:r>
              <a:rPr lang="en-US" dirty="0" err="1"/>
              <a:t>mafna</a:t>
            </a:r>
            <a:r>
              <a:rPr lang="en-US" dirty="0"/>
              <a:t> </a:t>
            </a:r>
            <a:r>
              <a:rPr lang="en-US" dirty="0" err="1"/>
              <a:t>aliqua</a:t>
            </a:r>
            <a:r>
              <a:rPr lang="en-US" dirty="0"/>
              <a:t>.</a:t>
            </a:r>
          </a:p>
        </p:txBody>
      </p:sp>
      <p:sp>
        <p:nvSpPr>
          <p:cNvPr id="38" name="Chart Placeholder 37">
            <a:extLst>
              <a:ext uri="{FF2B5EF4-FFF2-40B4-BE49-F238E27FC236}">
                <a16:creationId xmlns:a16="http://schemas.microsoft.com/office/drawing/2014/main" id="{ABFD0F27-1A91-6540-AC55-91099B1BCE5D}"/>
              </a:ext>
            </a:extLst>
          </p:cNvPr>
          <p:cNvSpPr>
            <a:spLocks noGrp="1"/>
          </p:cNvSpPr>
          <p:nvPr>
            <p:ph type="chart" sz="quarter" idx="37"/>
          </p:nvPr>
        </p:nvSpPr>
        <p:spPr>
          <a:xfrm>
            <a:off x="8732838" y="1265890"/>
            <a:ext cx="3473450" cy="5396198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600802"/>
      </p:ext>
    </p:extLst>
  </p:cSld>
  <p:clrMapOvr>
    <a:masterClrMapping/>
  </p:clrMapOvr>
  <p:transition spd="med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569379-6929-CA40-97EA-51A4DB5570E8}"/>
              </a:ext>
            </a:extLst>
          </p:cNvPr>
          <p:cNvCxnSpPr>
            <a:cxnSpLocks/>
          </p:cNvCxnSpPr>
          <p:nvPr userDrawn="1"/>
        </p:nvCxnSpPr>
        <p:spPr>
          <a:xfrm>
            <a:off x="647683" y="3388341"/>
            <a:ext cx="3748471" cy="0"/>
          </a:xfrm>
          <a:prstGeom prst="line">
            <a:avLst/>
          </a:prstGeom>
          <a:noFill/>
          <a:ln w="38100" cap="flat" cmpd="sng" algn="ctr">
            <a:solidFill>
              <a:srgbClr val="F9A01B"/>
            </a:solidFill>
            <a:prstDash val="solid"/>
          </a:ln>
          <a:effectLst/>
        </p:spPr>
      </p:cxn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D00E42CC-4BE6-C446-B9C4-ABD5DAA0DE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4022" y="2941951"/>
            <a:ext cx="3682469" cy="321886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1" name="Text Placeholder 55">
            <a:extLst>
              <a:ext uri="{FF2B5EF4-FFF2-40B4-BE49-F238E27FC236}">
                <a16:creationId xmlns:a16="http://schemas.microsoft.com/office/drawing/2014/main" id="{6665F585-DFC1-2E40-BBD9-D0522F08A11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47683" y="3570749"/>
            <a:ext cx="3748471" cy="1138444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sed do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eiusmod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tempor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incididunt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dolore magna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BE71D0-B60B-324B-B531-589C2DF06E5B}"/>
              </a:ext>
            </a:extLst>
          </p:cNvPr>
          <p:cNvSpPr/>
          <p:nvPr userDrawn="1"/>
        </p:nvSpPr>
        <p:spPr>
          <a:xfrm>
            <a:off x="5686391" y="1071563"/>
            <a:ext cx="6520018" cy="57864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BAD76832-D3E1-B240-914A-4F976C8D330E}"/>
              </a:ext>
            </a:extLst>
          </p:cNvPr>
          <p:cNvSpPr txBox="1">
            <a:spLocks/>
          </p:cNvSpPr>
          <p:nvPr userDrawn="1"/>
        </p:nvSpPr>
        <p:spPr>
          <a:xfrm>
            <a:off x="6107112" y="1265889"/>
            <a:ext cx="1246188" cy="5013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Year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5901D35-AB70-B246-9F04-721807A9781F}"/>
              </a:ext>
            </a:extLst>
          </p:cNvPr>
          <p:cNvSpPr txBox="1">
            <a:spLocks/>
          </p:cNvSpPr>
          <p:nvPr userDrawn="1"/>
        </p:nvSpPr>
        <p:spPr>
          <a:xfrm>
            <a:off x="6107112" y="2652950"/>
            <a:ext cx="1246188" cy="5013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Quarter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78791890-0AD8-A748-BDC8-1FA363E19987}"/>
              </a:ext>
            </a:extLst>
          </p:cNvPr>
          <p:cNvSpPr txBox="1">
            <a:spLocks/>
          </p:cNvSpPr>
          <p:nvPr userDrawn="1"/>
        </p:nvSpPr>
        <p:spPr>
          <a:xfrm>
            <a:off x="6107111" y="3953791"/>
            <a:ext cx="2452689" cy="5013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Total Rail Cars</a:t>
            </a:r>
          </a:p>
        </p:txBody>
      </p:sp>
      <p:sp>
        <p:nvSpPr>
          <p:cNvPr id="27" name="Chart Placeholder 3">
            <a:extLst>
              <a:ext uri="{FF2B5EF4-FFF2-40B4-BE49-F238E27FC236}">
                <a16:creationId xmlns:a16="http://schemas.microsoft.com/office/drawing/2014/main" id="{F68E534E-D6C2-4E40-97C9-5C7C9C31C589}"/>
              </a:ext>
            </a:extLst>
          </p:cNvPr>
          <p:cNvSpPr txBox="1">
            <a:spLocks/>
          </p:cNvSpPr>
          <p:nvPr userDrawn="1"/>
        </p:nvSpPr>
        <p:spPr>
          <a:xfrm>
            <a:off x="8369300" y="542925"/>
            <a:ext cx="3617913" cy="5784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 Placeholder 20">
            <a:extLst>
              <a:ext uri="{FF2B5EF4-FFF2-40B4-BE49-F238E27FC236}">
                <a16:creationId xmlns:a16="http://schemas.microsoft.com/office/drawing/2014/main" id="{B69334D9-350C-664E-8E9B-D9E434E464A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8854" y="1536224"/>
            <a:ext cx="3682469" cy="97615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kumimoji="0" lang="en-US" sz="3600" b="1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Sub 1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08CD6A-7BF3-BC40-AC10-86687EF8F36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7700" y="5001779"/>
            <a:ext cx="3994638" cy="110490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cinsectetur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incididumt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lavore</a:t>
            </a:r>
            <a:r>
              <a:rPr lang="en-US" dirty="0"/>
              <a:t> et dolore </a:t>
            </a:r>
            <a:r>
              <a:rPr lang="en-US" dirty="0" err="1"/>
              <a:t>mafna</a:t>
            </a:r>
            <a:r>
              <a:rPr lang="en-US" dirty="0"/>
              <a:t> </a:t>
            </a:r>
            <a:r>
              <a:rPr lang="en-US" dirty="0" err="1"/>
              <a:t>aliqua</a:t>
            </a:r>
            <a:r>
              <a:rPr lang="en-US" dirty="0"/>
              <a:t>.</a:t>
            </a:r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BD1BFFD2-485B-BB47-9AF5-B16D7891949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15127" y="1748429"/>
            <a:ext cx="1579223" cy="66185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kumimoji="0" lang="en-US" sz="4400" b="1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2023</a:t>
            </a:r>
          </a:p>
        </p:txBody>
      </p:sp>
      <p:sp>
        <p:nvSpPr>
          <p:cNvPr id="34" name="Text Placeholder 20">
            <a:extLst>
              <a:ext uri="{FF2B5EF4-FFF2-40B4-BE49-F238E27FC236}">
                <a16:creationId xmlns:a16="http://schemas.microsoft.com/office/drawing/2014/main" id="{7C4D2D50-8D90-1548-970A-5A994447F47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115127" y="3067275"/>
            <a:ext cx="1579223" cy="66185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kumimoji="0" lang="en-US" sz="4400" b="1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4B07B694-A7B7-4F40-A074-7210072B9E7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115127" y="4366924"/>
            <a:ext cx="1579223" cy="66185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kumimoji="0" lang="en-US" sz="4400" b="1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105k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E5144BCE-7187-534C-B912-9DB73456A04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096001" y="5272637"/>
            <a:ext cx="2417642" cy="110490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cinsectetur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incididumt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lavore</a:t>
            </a:r>
            <a:r>
              <a:rPr lang="en-US" dirty="0"/>
              <a:t> et dolore </a:t>
            </a:r>
            <a:r>
              <a:rPr lang="en-US" dirty="0" err="1"/>
              <a:t>mafna</a:t>
            </a:r>
            <a:r>
              <a:rPr lang="en-US" dirty="0"/>
              <a:t> </a:t>
            </a:r>
            <a:r>
              <a:rPr lang="en-US" dirty="0" err="1"/>
              <a:t>aliqua</a:t>
            </a:r>
            <a:r>
              <a:rPr lang="en-US" dirty="0"/>
              <a:t>.</a:t>
            </a:r>
          </a:p>
        </p:txBody>
      </p:sp>
      <p:sp>
        <p:nvSpPr>
          <p:cNvPr id="38" name="Chart Placeholder 37">
            <a:extLst>
              <a:ext uri="{FF2B5EF4-FFF2-40B4-BE49-F238E27FC236}">
                <a16:creationId xmlns:a16="http://schemas.microsoft.com/office/drawing/2014/main" id="{ABFD0F27-1A91-6540-AC55-91099B1BCE5D}"/>
              </a:ext>
            </a:extLst>
          </p:cNvPr>
          <p:cNvSpPr>
            <a:spLocks noGrp="1"/>
          </p:cNvSpPr>
          <p:nvPr>
            <p:ph type="chart" sz="quarter" idx="37"/>
          </p:nvPr>
        </p:nvSpPr>
        <p:spPr>
          <a:xfrm>
            <a:off x="8732838" y="1071563"/>
            <a:ext cx="3473450" cy="5786437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82380"/>
      </p:ext>
    </p:extLst>
  </p:cSld>
  <p:clrMapOvr>
    <a:masterClrMapping/>
  </p:clrMapOvr>
  <p:transition spd="med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569379-6929-CA40-97EA-51A4DB5570E8}"/>
              </a:ext>
            </a:extLst>
          </p:cNvPr>
          <p:cNvCxnSpPr>
            <a:cxnSpLocks/>
          </p:cNvCxnSpPr>
          <p:nvPr userDrawn="1"/>
        </p:nvCxnSpPr>
        <p:spPr>
          <a:xfrm>
            <a:off x="647683" y="3388341"/>
            <a:ext cx="3748471" cy="0"/>
          </a:xfrm>
          <a:prstGeom prst="line">
            <a:avLst/>
          </a:prstGeom>
          <a:noFill/>
          <a:ln w="38100" cap="flat" cmpd="sng" algn="ctr">
            <a:solidFill>
              <a:srgbClr val="F9A01B"/>
            </a:solidFill>
            <a:prstDash val="solid"/>
          </a:ln>
          <a:effectLst/>
        </p:spPr>
      </p:cxn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D00E42CC-4BE6-C446-B9C4-ABD5DAA0DE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4022" y="2941951"/>
            <a:ext cx="3682469" cy="321886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1" name="Text Placeholder 55">
            <a:extLst>
              <a:ext uri="{FF2B5EF4-FFF2-40B4-BE49-F238E27FC236}">
                <a16:creationId xmlns:a16="http://schemas.microsoft.com/office/drawing/2014/main" id="{6665F585-DFC1-2E40-BBD9-D0522F08A11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47683" y="3570749"/>
            <a:ext cx="3748471" cy="1138444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sed do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eiusmod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tempor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incididunt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dolore magna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BAD76832-D3E1-B240-914A-4F976C8D330E}"/>
              </a:ext>
            </a:extLst>
          </p:cNvPr>
          <p:cNvSpPr txBox="1">
            <a:spLocks/>
          </p:cNvSpPr>
          <p:nvPr userDrawn="1"/>
        </p:nvSpPr>
        <p:spPr>
          <a:xfrm>
            <a:off x="6107112" y="1265889"/>
            <a:ext cx="1246188" cy="5013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Year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5901D35-AB70-B246-9F04-721807A9781F}"/>
              </a:ext>
            </a:extLst>
          </p:cNvPr>
          <p:cNvSpPr txBox="1">
            <a:spLocks/>
          </p:cNvSpPr>
          <p:nvPr userDrawn="1"/>
        </p:nvSpPr>
        <p:spPr>
          <a:xfrm>
            <a:off x="6107112" y="2652950"/>
            <a:ext cx="1246188" cy="5013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Quarter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78791890-0AD8-A748-BDC8-1FA363E19987}"/>
              </a:ext>
            </a:extLst>
          </p:cNvPr>
          <p:cNvSpPr txBox="1">
            <a:spLocks/>
          </p:cNvSpPr>
          <p:nvPr userDrawn="1"/>
        </p:nvSpPr>
        <p:spPr>
          <a:xfrm>
            <a:off x="6107111" y="3953791"/>
            <a:ext cx="2452689" cy="5013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Total Rail Cars</a:t>
            </a:r>
          </a:p>
        </p:txBody>
      </p:sp>
      <p:sp>
        <p:nvSpPr>
          <p:cNvPr id="27" name="Chart Placeholder 3">
            <a:extLst>
              <a:ext uri="{FF2B5EF4-FFF2-40B4-BE49-F238E27FC236}">
                <a16:creationId xmlns:a16="http://schemas.microsoft.com/office/drawing/2014/main" id="{F68E534E-D6C2-4E40-97C9-5C7C9C31C589}"/>
              </a:ext>
            </a:extLst>
          </p:cNvPr>
          <p:cNvSpPr txBox="1">
            <a:spLocks/>
          </p:cNvSpPr>
          <p:nvPr userDrawn="1"/>
        </p:nvSpPr>
        <p:spPr>
          <a:xfrm>
            <a:off x="8369300" y="542925"/>
            <a:ext cx="3617913" cy="5784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 Placeholder 20">
            <a:extLst>
              <a:ext uri="{FF2B5EF4-FFF2-40B4-BE49-F238E27FC236}">
                <a16:creationId xmlns:a16="http://schemas.microsoft.com/office/drawing/2014/main" id="{B69334D9-350C-664E-8E9B-D9E434E464A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8854" y="1536224"/>
            <a:ext cx="3682469" cy="97615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kumimoji="0" lang="en-US" sz="3600" b="1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Sub 1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08CD6A-7BF3-BC40-AC10-86687EF8F36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7700" y="5001779"/>
            <a:ext cx="3994638" cy="110490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cinsectetur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incididumt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lavore</a:t>
            </a:r>
            <a:r>
              <a:rPr lang="en-US" dirty="0"/>
              <a:t> et dolore </a:t>
            </a:r>
            <a:r>
              <a:rPr lang="en-US" dirty="0" err="1"/>
              <a:t>mafna</a:t>
            </a:r>
            <a:r>
              <a:rPr lang="en-US" dirty="0"/>
              <a:t> </a:t>
            </a:r>
            <a:r>
              <a:rPr lang="en-US" dirty="0" err="1"/>
              <a:t>aliqua</a:t>
            </a:r>
            <a:r>
              <a:rPr lang="en-US" dirty="0"/>
              <a:t>.</a:t>
            </a:r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BD1BFFD2-485B-BB47-9AF5-B16D7891949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15127" y="1748429"/>
            <a:ext cx="1579223" cy="66185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kumimoji="0" lang="en-US" sz="4400" b="1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2023</a:t>
            </a:r>
          </a:p>
        </p:txBody>
      </p:sp>
      <p:sp>
        <p:nvSpPr>
          <p:cNvPr id="34" name="Text Placeholder 20">
            <a:extLst>
              <a:ext uri="{FF2B5EF4-FFF2-40B4-BE49-F238E27FC236}">
                <a16:creationId xmlns:a16="http://schemas.microsoft.com/office/drawing/2014/main" id="{7C4D2D50-8D90-1548-970A-5A994447F47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115127" y="3067275"/>
            <a:ext cx="1579223" cy="66185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kumimoji="0" lang="en-US" sz="4400" b="1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4B07B694-A7B7-4F40-A074-7210072B9E7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115127" y="4366924"/>
            <a:ext cx="1579223" cy="66185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kumimoji="0" lang="en-US" sz="4400" b="1" i="0" u="none" strike="noStrike" kern="1200" cap="none" spc="0" normalizeH="0" baseline="0" dirty="0">
                <a:ln>
                  <a:noFill/>
                </a:ln>
                <a:solidFill>
                  <a:srgbClr val="00346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105k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E5144BCE-7187-534C-B912-9DB73456A04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096001" y="5272637"/>
            <a:ext cx="2417642" cy="110490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cinsectetur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incididumt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lavore</a:t>
            </a:r>
            <a:r>
              <a:rPr lang="en-US" dirty="0"/>
              <a:t> et dolore </a:t>
            </a:r>
            <a:r>
              <a:rPr lang="en-US" dirty="0" err="1"/>
              <a:t>mafna</a:t>
            </a:r>
            <a:r>
              <a:rPr lang="en-US" dirty="0"/>
              <a:t> </a:t>
            </a:r>
            <a:r>
              <a:rPr lang="en-US" dirty="0" err="1"/>
              <a:t>aliqua</a:t>
            </a:r>
            <a:r>
              <a:rPr lang="en-US" dirty="0"/>
              <a:t>.</a:t>
            </a:r>
          </a:p>
        </p:txBody>
      </p:sp>
      <p:sp>
        <p:nvSpPr>
          <p:cNvPr id="38" name="Chart Placeholder 37">
            <a:extLst>
              <a:ext uri="{FF2B5EF4-FFF2-40B4-BE49-F238E27FC236}">
                <a16:creationId xmlns:a16="http://schemas.microsoft.com/office/drawing/2014/main" id="{ABFD0F27-1A91-6540-AC55-91099B1BCE5D}"/>
              </a:ext>
            </a:extLst>
          </p:cNvPr>
          <p:cNvSpPr>
            <a:spLocks noGrp="1"/>
          </p:cNvSpPr>
          <p:nvPr>
            <p:ph type="chart" sz="quarter" idx="37"/>
          </p:nvPr>
        </p:nvSpPr>
        <p:spPr>
          <a:xfrm>
            <a:off x="8732838" y="1071563"/>
            <a:ext cx="3473450" cy="5786437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642436"/>
      </p:ext>
    </p:extLst>
  </p:cSld>
  <p:clrMapOvr>
    <a:masterClrMapping/>
  </p:clrMapOvr>
  <p:transition spd="med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569379-6929-CA40-97EA-51A4DB5570E8}"/>
              </a:ext>
            </a:extLst>
          </p:cNvPr>
          <p:cNvCxnSpPr>
            <a:cxnSpLocks/>
          </p:cNvCxnSpPr>
          <p:nvPr userDrawn="1"/>
        </p:nvCxnSpPr>
        <p:spPr>
          <a:xfrm>
            <a:off x="1192806" y="2451277"/>
            <a:ext cx="4557812" cy="0"/>
          </a:xfrm>
          <a:prstGeom prst="line">
            <a:avLst/>
          </a:prstGeom>
          <a:noFill/>
          <a:ln w="38100" cap="flat" cmpd="sng" algn="ctr">
            <a:solidFill>
              <a:srgbClr val="F9A01B"/>
            </a:solidFill>
            <a:prstDash val="solid"/>
          </a:ln>
          <a:effectLst/>
        </p:spPr>
      </p:cxn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D00E42CC-4BE6-C446-B9C4-ABD5DAA0DE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9145" y="2004887"/>
            <a:ext cx="4477559" cy="321886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 of Chart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9936DA48-1904-474C-A7CB-626E9A9F1606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1192823" y="2673350"/>
            <a:ext cx="4557346" cy="328771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56276A3-AC99-414C-8E63-3A30EF5CC037}"/>
              </a:ext>
            </a:extLst>
          </p:cNvPr>
          <p:cNvCxnSpPr>
            <a:cxnSpLocks/>
          </p:cNvCxnSpPr>
          <p:nvPr userDrawn="1"/>
        </p:nvCxnSpPr>
        <p:spPr>
          <a:xfrm>
            <a:off x="6204421" y="2451277"/>
            <a:ext cx="4557812" cy="0"/>
          </a:xfrm>
          <a:prstGeom prst="line">
            <a:avLst/>
          </a:prstGeom>
          <a:noFill/>
          <a:ln w="38100" cap="flat" cmpd="sng" algn="ctr">
            <a:solidFill>
              <a:srgbClr val="F9A01B"/>
            </a:solidFill>
            <a:prstDash val="solid"/>
          </a:ln>
          <a:effectLst/>
        </p:spPr>
      </p:cxn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F48DDFF8-5657-EA45-AF98-96ED52E6B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0760" y="2004887"/>
            <a:ext cx="4477559" cy="321886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 of Chart</a:t>
            </a:r>
          </a:p>
        </p:txBody>
      </p:sp>
      <p:sp>
        <p:nvSpPr>
          <p:cNvPr id="15" name="Chart Placeholder 4">
            <a:extLst>
              <a:ext uri="{FF2B5EF4-FFF2-40B4-BE49-F238E27FC236}">
                <a16:creationId xmlns:a16="http://schemas.microsoft.com/office/drawing/2014/main" id="{96702B0C-5EC8-CA44-8B30-F43581ADAE36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6204438" y="2673350"/>
            <a:ext cx="4557346" cy="328771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317849"/>
      </p:ext>
    </p:extLst>
  </p:cSld>
  <p:clrMapOvr>
    <a:masterClrMapping/>
  </p:clrMapOvr>
  <p:transition spd="med">
    <p:pull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569379-6929-CA40-97EA-51A4DB5570E8}"/>
              </a:ext>
            </a:extLst>
          </p:cNvPr>
          <p:cNvCxnSpPr>
            <a:cxnSpLocks/>
          </p:cNvCxnSpPr>
          <p:nvPr userDrawn="1"/>
        </p:nvCxnSpPr>
        <p:spPr>
          <a:xfrm>
            <a:off x="647683" y="2451277"/>
            <a:ext cx="3168486" cy="0"/>
          </a:xfrm>
          <a:prstGeom prst="line">
            <a:avLst/>
          </a:prstGeom>
          <a:noFill/>
          <a:ln w="38100" cap="flat" cmpd="sng" algn="ctr">
            <a:solidFill>
              <a:srgbClr val="F9A01B"/>
            </a:solidFill>
            <a:prstDash val="solid"/>
          </a:ln>
          <a:effectLst/>
        </p:spPr>
      </p:cxn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D00E42CC-4BE6-C446-B9C4-ABD5DAA0DE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4023" y="2004887"/>
            <a:ext cx="3112696" cy="321886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 of Chart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9936DA48-1904-474C-A7CB-626E9A9F1606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47700" y="2673350"/>
            <a:ext cx="3168162" cy="328771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EB0CF1F-6B8D-944D-9A2B-DE130311FFF5}"/>
              </a:ext>
            </a:extLst>
          </p:cNvPr>
          <p:cNvCxnSpPr>
            <a:cxnSpLocks/>
          </p:cNvCxnSpPr>
          <p:nvPr userDrawn="1"/>
        </p:nvCxnSpPr>
        <p:spPr>
          <a:xfrm>
            <a:off x="4511757" y="2451277"/>
            <a:ext cx="3168486" cy="0"/>
          </a:xfrm>
          <a:prstGeom prst="line">
            <a:avLst/>
          </a:prstGeom>
          <a:noFill/>
          <a:ln w="38100" cap="flat" cmpd="sng" algn="ctr">
            <a:solidFill>
              <a:srgbClr val="F9A01B"/>
            </a:solidFill>
            <a:prstDash val="solid"/>
          </a:ln>
          <a:effectLst/>
        </p:spPr>
      </p:cxn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AEB01E06-D5D9-AA40-AEEC-77E6813F17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18097" y="2004887"/>
            <a:ext cx="3112696" cy="321886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 of Chart</a:t>
            </a:r>
          </a:p>
        </p:txBody>
      </p:sp>
      <p:sp>
        <p:nvSpPr>
          <p:cNvPr id="20" name="Chart Placeholder 4">
            <a:extLst>
              <a:ext uri="{FF2B5EF4-FFF2-40B4-BE49-F238E27FC236}">
                <a16:creationId xmlns:a16="http://schemas.microsoft.com/office/drawing/2014/main" id="{A02187F8-280E-9547-BD8E-45C61EFD922A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4511774" y="2673350"/>
            <a:ext cx="3168162" cy="328771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DEE50CD-91EC-E34E-BFB8-023B7BD3F928}"/>
              </a:ext>
            </a:extLst>
          </p:cNvPr>
          <p:cNvCxnSpPr>
            <a:cxnSpLocks/>
          </p:cNvCxnSpPr>
          <p:nvPr userDrawn="1"/>
        </p:nvCxnSpPr>
        <p:spPr>
          <a:xfrm>
            <a:off x="8369491" y="2451277"/>
            <a:ext cx="3168486" cy="0"/>
          </a:xfrm>
          <a:prstGeom prst="line">
            <a:avLst/>
          </a:prstGeom>
          <a:noFill/>
          <a:ln w="38100" cap="flat" cmpd="sng" algn="ctr">
            <a:solidFill>
              <a:srgbClr val="F9A01B"/>
            </a:solidFill>
            <a:prstDash val="solid"/>
          </a:ln>
          <a:effectLst/>
        </p:spPr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DC04DDD1-E600-A949-9828-97BA2FDFCA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75831" y="2004887"/>
            <a:ext cx="3112696" cy="321886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 of Chart</a:t>
            </a:r>
          </a:p>
        </p:txBody>
      </p:sp>
      <p:sp>
        <p:nvSpPr>
          <p:cNvPr id="23" name="Chart Placeholder 4">
            <a:extLst>
              <a:ext uri="{FF2B5EF4-FFF2-40B4-BE49-F238E27FC236}">
                <a16:creationId xmlns:a16="http://schemas.microsoft.com/office/drawing/2014/main" id="{9C1580F7-015B-3848-BFF0-20AAB3D2AD90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8369508" y="2673350"/>
            <a:ext cx="3168162" cy="328771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754202"/>
      </p:ext>
    </p:extLst>
  </p:cSld>
  <p:clrMapOvr>
    <a:masterClrMapping/>
  </p:clrMapOvr>
  <p:transition spd="med">
    <p:pull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2D54909-936C-8D41-98EF-AACD10B7D548}"/>
              </a:ext>
            </a:extLst>
          </p:cNvPr>
          <p:cNvGrpSpPr/>
          <p:nvPr userDrawn="1"/>
        </p:nvGrpSpPr>
        <p:grpSpPr>
          <a:xfrm>
            <a:off x="1701430" y="1709949"/>
            <a:ext cx="8789139" cy="4551775"/>
            <a:chOff x="836612" y="659606"/>
            <a:chExt cx="10694988" cy="553878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7C689F7-CF2C-C74E-9303-EECD790B30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6612" y="2704306"/>
              <a:ext cx="1449388" cy="144938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9912EA6-F6E0-114D-B839-818AF376D6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6612" y="659606"/>
              <a:ext cx="1449388" cy="144938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342C2A8-C801-474A-914E-022E28CFE8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6612" y="4749006"/>
              <a:ext cx="1449388" cy="144938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93BE68E-A360-E749-9B95-B770AA75C2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48012" y="2704306"/>
              <a:ext cx="1449388" cy="144938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56E71CE-3160-2C49-9EBA-36C6DCE4D0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48012" y="659606"/>
              <a:ext cx="1449388" cy="144938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4B60014-6740-404D-A3F2-1BC8C554D3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48012" y="4749006"/>
              <a:ext cx="1449388" cy="144938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9BB1178-E296-3F4B-84E8-91CBFCDAE5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59412" y="2704306"/>
              <a:ext cx="1449388" cy="144938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81DF90F-513A-C641-B47E-82A9812635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59412" y="659606"/>
              <a:ext cx="1449388" cy="144938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BC82636-0839-6145-B080-4EABA0CF65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59412" y="4749006"/>
              <a:ext cx="1449388" cy="144938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58960D5-5C7C-6D41-BA93-2AE42DA38D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70812" y="2704306"/>
              <a:ext cx="1449388" cy="144938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47AD17A-85FD-9E40-B318-5776F6D56C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70812" y="659606"/>
              <a:ext cx="1449388" cy="144938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249FA8B-5B56-0B4B-9DAD-3BD1057C40A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70812" y="4749006"/>
              <a:ext cx="1449388" cy="144938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3A4CF56-DF57-2640-B887-10748697CB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82212" y="2704306"/>
              <a:ext cx="1449388" cy="144938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3B4E4AD-D11D-4C43-AFC1-9C3B296E78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82212" y="659606"/>
              <a:ext cx="1449388" cy="144938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7207D51-C020-F74E-9CED-04D88C7F12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82212" y="4749006"/>
              <a:ext cx="1449388" cy="14493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9376529"/>
      </p:ext>
    </p:extLst>
  </p:cSld>
  <p:clrMapOvr>
    <a:masterClrMapping/>
  </p:clrMapOvr>
  <p:transition spd="med">
    <p:pull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2118241-F58D-2F49-A984-A40A0BAE7B0F}"/>
              </a:ext>
            </a:extLst>
          </p:cNvPr>
          <p:cNvGrpSpPr/>
          <p:nvPr userDrawn="1"/>
        </p:nvGrpSpPr>
        <p:grpSpPr>
          <a:xfrm>
            <a:off x="1701430" y="1709949"/>
            <a:ext cx="8789139" cy="4551775"/>
            <a:chOff x="836612" y="659606"/>
            <a:chExt cx="10694988" cy="5538788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BDC5B2B6-3AE8-D749-871D-D95901207C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6612" y="2704306"/>
              <a:ext cx="1449388" cy="1449388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E8436561-7D64-464C-84F9-25EA82F176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6612" y="659606"/>
              <a:ext cx="1449388" cy="1449388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1260963D-496A-784A-9713-5ED1DFBAFA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6612" y="4749006"/>
              <a:ext cx="1449388" cy="1449388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B27890AA-DC02-864A-84B7-99D9C120EC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48012" y="2704306"/>
              <a:ext cx="1449388" cy="1449388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4A7EF6D6-27E8-F24D-BEDD-649EB58E21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54001" y="659606"/>
              <a:ext cx="1437409" cy="1449388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61CA0AD5-852F-274A-9BBC-C046780787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48012" y="4749006"/>
              <a:ext cx="1449388" cy="1449388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63A227A7-7F70-9B49-93DC-F1B36B88E4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59412" y="2704306"/>
              <a:ext cx="1449388" cy="1449388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DE09A2EF-2C08-F545-B777-D138A2327C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59412" y="659606"/>
              <a:ext cx="1449388" cy="1449388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E4ABCA19-C99A-5649-BEDE-D5E2C0D3CC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59412" y="4749006"/>
              <a:ext cx="1449388" cy="1449388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DA2D31E2-F874-0C4D-93B4-7EF57DE55A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70812" y="2704306"/>
              <a:ext cx="1449388" cy="1449388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56854847-D118-5C4B-A8F1-19F0F039DF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70812" y="659606"/>
              <a:ext cx="1449388" cy="1449388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796496F4-1957-5441-9191-C20E3D2C49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70812" y="4749006"/>
              <a:ext cx="1449388" cy="1449388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EB3483AE-1FDD-6A4D-BD3A-4DFFB83EAA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82212" y="2704306"/>
              <a:ext cx="1449388" cy="1449388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ECA765FD-605C-8B4B-A566-F80F778C3F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82212" y="659606"/>
              <a:ext cx="1449388" cy="1449388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68DA844A-B7ED-A24C-ADD8-18CE26A1B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82212" y="4749006"/>
              <a:ext cx="1449388" cy="14493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882227"/>
      </p:ext>
    </p:extLst>
  </p:cSld>
  <p:clrMapOvr>
    <a:masterClrMapping/>
  </p:clrMapOvr>
  <p:transition spd="med">
    <p:pull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195B0FB-4157-BB4F-A474-566EBF4276AD}"/>
              </a:ext>
            </a:extLst>
          </p:cNvPr>
          <p:cNvGrpSpPr/>
          <p:nvPr userDrawn="1"/>
        </p:nvGrpSpPr>
        <p:grpSpPr>
          <a:xfrm>
            <a:off x="1701430" y="1709949"/>
            <a:ext cx="8789139" cy="4551775"/>
            <a:chOff x="836612" y="659606"/>
            <a:chExt cx="10694988" cy="5538788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D6206368-00DF-E744-A8AE-E5B8822ADA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6612" y="2704306"/>
              <a:ext cx="1449388" cy="1449388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5375C1BE-9A5D-E940-A8FD-B5C1DC3236B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6612" y="659606"/>
              <a:ext cx="1449388" cy="1449388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BDDF4758-AA58-BF48-8272-69013C8670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6612" y="4749006"/>
              <a:ext cx="1449388" cy="1449388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2F60A70F-010B-C14B-8744-76766BF79C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48012" y="2704306"/>
              <a:ext cx="1449388" cy="1449388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BE22C93D-F2AC-2B42-B594-A6818D56D1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54001" y="665595"/>
              <a:ext cx="1437409" cy="1437409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4CE4C5AA-131F-C446-A134-A99E14427B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48012" y="4749006"/>
              <a:ext cx="1449388" cy="1449388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336269C6-CFE7-B544-B516-F42025DB12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59412" y="2704306"/>
              <a:ext cx="1449388" cy="1449388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D8A3B9DA-DCC1-1940-AEB1-191F6D0A87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59412" y="659606"/>
              <a:ext cx="1449388" cy="1449388"/>
            </a:xfrm>
            <a:prstGeom prst="rect">
              <a:avLst/>
            </a:prstGeom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73CEBEB8-8488-8C42-B97D-A6674EA376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59412" y="4749006"/>
              <a:ext cx="1449388" cy="1449388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1CBBCF19-B09C-BE44-B937-30D1DB9B4F9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70812" y="2704306"/>
              <a:ext cx="1449388" cy="1449388"/>
            </a:xfrm>
            <a:prstGeom prst="rect">
              <a:avLst/>
            </a:prstGeom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888A04A0-3B83-8843-B723-EE01008902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70812" y="659606"/>
              <a:ext cx="1449388" cy="1449388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9FE5F9DB-5BF6-0C46-A1FB-2DF7B8B9C2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70812" y="4749006"/>
              <a:ext cx="1449388" cy="1449388"/>
            </a:xfrm>
            <a:prstGeom prst="rect">
              <a:avLst/>
            </a:prstGeom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FF466EEF-A82F-FA4B-8F0B-59654339D7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82212" y="2704306"/>
              <a:ext cx="1449388" cy="1449388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5508DF4A-3766-D04F-9140-9EC0B0B9FE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82212" y="659606"/>
              <a:ext cx="1449388" cy="1449388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009026F8-8C57-AF4F-A5AE-A38678A67A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82212" y="4749006"/>
              <a:ext cx="1449388" cy="14493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3145574"/>
      </p:ext>
    </p:extLst>
  </p:cSld>
  <p:clrMapOvr>
    <a:masterClrMapping/>
  </p:clrMapOvr>
  <p:transition spd="med">
    <p:pull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6B0D542-CDDB-4347-9FB5-EC33CFA38BB5}"/>
              </a:ext>
            </a:extLst>
          </p:cNvPr>
          <p:cNvGrpSpPr/>
          <p:nvPr userDrawn="1"/>
        </p:nvGrpSpPr>
        <p:grpSpPr>
          <a:xfrm>
            <a:off x="1701430" y="1709949"/>
            <a:ext cx="8789139" cy="4551775"/>
            <a:chOff x="836612" y="659606"/>
            <a:chExt cx="10694988" cy="5538788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E8E39FE-E7E6-354B-9839-2CF007312D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6612" y="2704306"/>
              <a:ext cx="1449388" cy="1449388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A3199096-C565-3946-B5D3-D873E538FE7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6612" y="659606"/>
              <a:ext cx="1449388" cy="1449388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9EC98C21-4AA9-D64F-ADB0-ECED7CE3FC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6612" y="4749006"/>
              <a:ext cx="1449388" cy="1449388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93ABE1B4-9A95-1A4A-BD1A-6205D69DA05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48012" y="2704306"/>
              <a:ext cx="1449388" cy="1449388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DBA401D3-AC37-FD4B-B8B5-7EB0A78C89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54001" y="665595"/>
              <a:ext cx="1437409" cy="1437409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AF2C64EB-3B3C-9F42-A9CB-0EA40271B8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48012" y="4749006"/>
              <a:ext cx="1449388" cy="1449388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B0A7CB43-6421-174E-A242-3BB9BE9CAA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59412" y="2704306"/>
              <a:ext cx="1449388" cy="1449388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40297343-DB8F-2543-9334-DC6C599F19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59412" y="659606"/>
              <a:ext cx="1449388" cy="1449388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24341F04-A087-A94B-9349-038153A464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59412" y="4749006"/>
              <a:ext cx="1449388" cy="1449388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502C596E-9F7A-6C48-9FB7-8F9CAC9A20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70812" y="2704306"/>
              <a:ext cx="1449388" cy="1449388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523E9ED3-1C7B-7A40-B954-FA3437F67D6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70812" y="659606"/>
              <a:ext cx="1449388" cy="1449388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81F903E4-1442-E64C-A1A5-948217ABFF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70812" y="4749006"/>
              <a:ext cx="1449388" cy="1449388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8915CCE1-5C1D-204F-9526-B7888B4119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82212" y="2704306"/>
              <a:ext cx="1449388" cy="1449388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9AF9C2CC-C157-4045-9B93-BD23A0E331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82212" y="659606"/>
              <a:ext cx="1449388" cy="1449388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E7D0F5D6-48F3-0947-A515-5DBAF506A99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82212" y="4749006"/>
              <a:ext cx="1449388" cy="14493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349078"/>
      </p:ext>
    </p:extLst>
  </p:cSld>
  <p:clrMapOvr>
    <a:masterClrMapping/>
  </p:clrMapOvr>
  <p:transition spd="med">
    <p:pull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6C192-36D4-E743-8CED-8C2B5D3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CF0BD67-C9BE-274E-AAD2-9DDA42D723CE}"/>
              </a:ext>
            </a:extLst>
          </p:cNvPr>
          <p:cNvGrpSpPr/>
          <p:nvPr userDrawn="1"/>
        </p:nvGrpSpPr>
        <p:grpSpPr>
          <a:xfrm>
            <a:off x="1701430" y="1735875"/>
            <a:ext cx="4990123" cy="1191107"/>
            <a:chOff x="836612" y="659606"/>
            <a:chExt cx="6072188" cy="1449388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C989092-C9B6-5946-829E-33044D2603E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6612" y="659606"/>
              <a:ext cx="1449388" cy="1449388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55334ED-CD50-D74D-ADFE-0B7CB54877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54001" y="665595"/>
              <a:ext cx="1437409" cy="1437409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A138B85-D997-2847-BE58-515721167BA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59412" y="659606"/>
              <a:ext cx="1449388" cy="14493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0961443"/>
      </p:ext>
    </p:extLst>
  </p:cSld>
  <p:clrMapOvr>
    <a:masterClrMapping/>
  </p:clrMapOvr>
  <p:transition spd="med">
    <p:pull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7D1F881-56DF-3E49-80FD-841958D2B820}"/>
              </a:ext>
            </a:extLst>
          </p:cNvPr>
          <p:cNvSpPr/>
          <p:nvPr userDrawn="1"/>
        </p:nvSpPr>
        <p:spPr>
          <a:xfrm>
            <a:off x="1" y="0"/>
            <a:ext cx="12191999" cy="673490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CC0DC5E-0112-1041-B4EE-AF60324D6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45" y="269046"/>
            <a:ext cx="7766709" cy="632797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A4F9ADD-5810-A44D-AF0A-CE606F73A701}"/>
              </a:ext>
            </a:extLst>
          </p:cNvPr>
          <p:cNvSpPr/>
          <p:nvPr userDrawn="1"/>
        </p:nvSpPr>
        <p:spPr>
          <a:xfrm>
            <a:off x="8018255" y="269046"/>
            <a:ext cx="4170569" cy="6327978"/>
          </a:xfrm>
          <a:prstGeom prst="rect">
            <a:avLst/>
          </a:prstGeom>
          <a:solidFill>
            <a:srgbClr val="003462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578EB7-5AA7-1D43-8046-D222433DFE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51825" y="1266092"/>
            <a:ext cx="3238256" cy="4437698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adipiscing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sed do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eiusmod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5728102"/>
      </p:ext>
    </p:extLst>
  </p:cSld>
  <p:clrMapOvr>
    <a:masterClrMapping/>
  </p:clrMapOvr>
  <p:transition spd="med">
    <p:pull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6">
            <a:extLst>
              <a:ext uri="{FF2B5EF4-FFF2-40B4-BE49-F238E27FC236}">
                <a16:creationId xmlns:a16="http://schemas.microsoft.com/office/drawing/2014/main" id="{7ECE917E-1F9A-0947-AF59-C8CE76851EA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84625" y="1313419"/>
            <a:ext cx="7007376" cy="554458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change picture</a:t>
            </a:r>
          </a:p>
        </p:txBody>
      </p:sp>
      <p:sp>
        <p:nvSpPr>
          <p:cNvPr id="4" name="Text Placeholder 20">
            <a:extLst>
              <a:ext uri="{FF2B5EF4-FFF2-40B4-BE49-F238E27FC236}">
                <a16:creationId xmlns:a16="http://schemas.microsoft.com/office/drawing/2014/main" id="{1EDDDBE3-C3A8-7048-BCB4-6CC51E7DE6B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4172" y="1494566"/>
            <a:ext cx="4102602" cy="321886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3" name="Text Placeholder 55">
            <a:extLst>
              <a:ext uri="{FF2B5EF4-FFF2-40B4-BE49-F238E27FC236}">
                <a16:creationId xmlns:a16="http://schemas.microsoft.com/office/drawing/2014/main" id="{099A0586-D12B-F64B-94B6-9B7AF91B77A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67833" y="1940956"/>
            <a:ext cx="4176134" cy="3100593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9FD972-2EFA-F146-8B5B-F06E726FD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3355671"/>
      </p:ext>
    </p:extLst>
  </p:cSld>
  <p:clrMapOvr>
    <a:masterClrMapping/>
  </p:clrMapOvr>
  <p:transition spd="med">
    <p:pull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ing or Divider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FF30115-012D-BD4D-ADBA-4F7FB91CC7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1217" y="2764134"/>
            <a:ext cx="3403206" cy="132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28982"/>
      </p:ext>
    </p:extLst>
  </p:cSld>
  <p:clrMapOvr>
    <a:masterClrMapping/>
  </p:clrMapOvr>
  <p:transition spd="med">
    <p:pull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Text Two Flowing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1F1392D-0508-4BF7-AF0D-B773E785D4E0}"/>
              </a:ext>
            </a:extLst>
          </p:cNvPr>
          <p:cNvSpPr/>
          <p:nvPr userDrawn="1"/>
        </p:nvSpPr>
        <p:spPr>
          <a:xfrm>
            <a:off x="0" y="0"/>
            <a:ext cx="12192000" cy="61998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96CCD45-BBC3-4242-B2B8-F5604A1D97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000" y="720001"/>
            <a:ext cx="11039738" cy="860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600" spc="4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add a headline of maximum two lines</a:t>
            </a:r>
          </a:p>
          <a:p>
            <a:pPr lvl="0"/>
            <a:endParaRPr lang="en-US" noProof="0"/>
          </a:p>
        </p:txBody>
      </p:sp>
      <p:grpSp>
        <p:nvGrpSpPr>
          <p:cNvPr id="23" name="Grupp 32">
            <a:extLst>
              <a:ext uri="{FF2B5EF4-FFF2-40B4-BE49-F238E27FC236}">
                <a16:creationId xmlns:a16="http://schemas.microsoft.com/office/drawing/2014/main" id="{8B03C48B-F907-BE43-A494-AFCA1EC37F3F}"/>
              </a:ext>
            </a:extLst>
          </p:cNvPr>
          <p:cNvGrpSpPr/>
          <p:nvPr userDrawn="1"/>
        </p:nvGrpSpPr>
        <p:grpSpPr>
          <a:xfrm>
            <a:off x="576140" y="6451484"/>
            <a:ext cx="615478" cy="91194"/>
            <a:chOff x="576140" y="6451484"/>
            <a:chExt cx="615478" cy="91194"/>
          </a:xfrm>
          <a:solidFill>
            <a:schemeClr val="tx2"/>
          </a:solidFill>
        </p:grpSpPr>
        <p:sp>
          <p:nvSpPr>
            <p:cNvPr id="24" name="Bild 2">
              <a:extLst>
                <a:ext uri="{FF2B5EF4-FFF2-40B4-BE49-F238E27FC236}">
                  <a16:creationId xmlns:a16="http://schemas.microsoft.com/office/drawing/2014/main" id="{539AD44F-4AF2-FF4F-9D06-17E1A4C28BBE}"/>
                </a:ext>
              </a:extLst>
            </p:cNvPr>
            <p:cNvSpPr/>
            <p:nvPr/>
          </p:nvSpPr>
          <p:spPr>
            <a:xfrm>
              <a:off x="841573" y="6451547"/>
              <a:ext cx="79285" cy="91131"/>
            </a:xfrm>
            <a:custGeom>
              <a:avLst/>
              <a:gdLst>
                <a:gd name="connsiteX0" fmla="*/ 588645 w 803275"/>
                <a:gd name="connsiteY0" fmla="*/ 0 h 923289"/>
                <a:gd name="connsiteX1" fmla="*/ 588645 w 803275"/>
                <a:gd name="connsiteY1" fmla="*/ 580390 h 923289"/>
                <a:gd name="connsiteX2" fmla="*/ 217805 w 803275"/>
                <a:gd name="connsiteY2" fmla="*/ 0 h 923289"/>
                <a:gd name="connsiteX3" fmla="*/ 0 w 803275"/>
                <a:gd name="connsiteY3" fmla="*/ 0 h 923289"/>
                <a:gd name="connsiteX4" fmla="*/ 0 w 803275"/>
                <a:gd name="connsiteY4" fmla="*/ 923290 h 923289"/>
                <a:gd name="connsiteX5" fmla="*/ 213995 w 803275"/>
                <a:gd name="connsiteY5" fmla="*/ 923290 h 923289"/>
                <a:gd name="connsiteX6" fmla="*/ 213995 w 803275"/>
                <a:gd name="connsiteY6" fmla="*/ 353695 h 923289"/>
                <a:gd name="connsiteX7" fmla="*/ 581660 w 803275"/>
                <a:gd name="connsiteY7" fmla="*/ 921385 h 923289"/>
                <a:gd name="connsiteX8" fmla="*/ 581660 w 803275"/>
                <a:gd name="connsiteY8" fmla="*/ 923290 h 923289"/>
                <a:gd name="connsiteX9" fmla="*/ 803275 w 803275"/>
                <a:gd name="connsiteY9" fmla="*/ 923290 h 923289"/>
                <a:gd name="connsiteX10" fmla="*/ 802640 w 803275"/>
                <a:gd name="connsiteY10" fmla="*/ 723900 h 923289"/>
                <a:gd name="connsiteX11" fmla="*/ 801370 w 803275"/>
                <a:gd name="connsiteY11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3275" h="923289">
                  <a:moveTo>
                    <a:pt x="588645" y="0"/>
                  </a:moveTo>
                  <a:lnTo>
                    <a:pt x="588645" y="580390"/>
                  </a:lnTo>
                  <a:lnTo>
                    <a:pt x="217805" y="0"/>
                  </a:lnTo>
                  <a:lnTo>
                    <a:pt x="0" y="0"/>
                  </a:lnTo>
                  <a:lnTo>
                    <a:pt x="0" y="923290"/>
                  </a:lnTo>
                  <a:lnTo>
                    <a:pt x="213995" y="923290"/>
                  </a:lnTo>
                  <a:lnTo>
                    <a:pt x="213995" y="353695"/>
                  </a:lnTo>
                  <a:lnTo>
                    <a:pt x="581660" y="921385"/>
                  </a:lnTo>
                  <a:lnTo>
                    <a:pt x="581660" y="923290"/>
                  </a:lnTo>
                  <a:lnTo>
                    <a:pt x="803275" y="923290"/>
                  </a:lnTo>
                  <a:lnTo>
                    <a:pt x="802640" y="723900"/>
                  </a:lnTo>
                  <a:lnTo>
                    <a:pt x="80137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>
                <a:solidFill>
                  <a:schemeClr val="tx2"/>
                </a:solidFill>
              </a:endParaRPr>
            </a:p>
          </p:txBody>
        </p:sp>
        <p:sp>
          <p:nvSpPr>
            <p:cNvPr id="25" name="Bild 2">
              <a:extLst>
                <a:ext uri="{FF2B5EF4-FFF2-40B4-BE49-F238E27FC236}">
                  <a16:creationId xmlns:a16="http://schemas.microsoft.com/office/drawing/2014/main" id="{5BE09178-ECA8-844A-B048-00F09827D6AE}"/>
                </a:ext>
              </a:extLst>
            </p:cNvPr>
            <p:cNvSpPr/>
            <p:nvPr/>
          </p:nvSpPr>
          <p:spPr>
            <a:xfrm>
              <a:off x="742921" y="6451547"/>
              <a:ext cx="90817" cy="91131"/>
            </a:xfrm>
            <a:custGeom>
              <a:avLst/>
              <a:gdLst>
                <a:gd name="connsiteX0" fmla="*/ 458470 w 920114"/>
                <a:gd name="connsiteY0" fmla="*/ 192405 h 923289"/>
                <a:gd name="connsiteX1" fmla="*/ 577850 w 920114"/>
                <a:gd name="connsiteY1" fmla="*/ 546735 h 923289"/>
                <a:gd name="connsiteX2" fmla="*/ 342900 w 920114"/>
                <a:gd name="connsiteY2" fmla="*/ 546735 h 923289"/>
                <a:gd name="connsiteX3" fmla="*/ 458470 w 920114"/>
                <a:gd name="connsiteY3" fmla="*/ 192405 h 923289"/>
                <a:gd name="connsiteX4" fmla="*/ 319405 w 920114"/>
                <a:gd name="connsiteY4" fmla="*/ 0 h 923289"/>
                <a:gd name="connsiteX5" fmla="*/ 0 w 920114"/>
                <a:gd name="connsiteY5" fmla="*/ 923290 h 923289"/>
                <a:gd name="connsiteX6" fmla="*/ 225425 w 920114"/>
                <a:gd name="connsiteY6" fmla="*/ 923290 h 923289"/>
                <a:gd name="connsiteX7" fmla="*/ 283845 w 920114"/>
                <a:gd name="connsiteY7" fmla="*/ 734695 h 923289"/>
                <a:gd name="connsiteX8" fmla="*/ 637540 w 920114"/>
                <a:gd name="connsiteY8" fmla="*/ 734695 h 923289"/>
                <a:gd name="connsiteX9" fmla="*/ 697865 w 920114"/>
                <a:gd name="connsiteY9" fmla="*/ 923290 h 923289"/>
                <a:gd name="connsiteX10" fmla="*/ 920115 w 920114"/>
                <a:gd name="connsiteY10" fmla="*/ 923290 h 923289"/>
                <a:gd name="connsiteX11" fmla="*/ 591185 w 920114"/>
                <a:gd name="connsiteY11" fmla="*/ 0 h 923289"/>
                <a:gd name="connsiteX12" fmla="*/ 319405 w 920114"/>
                <a:gd name="connsiteY12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0114" h="923289">
                  <a:moveTo>
                    <a:pt x="458470" y="192405"/>
                  </a:moveTo>
                  <a:lnTo>
                    <a:pt x="577850" y="546735"/>
                  </a:lnTo>
                  <a:lnTo>
                    <a:pt x="342900" y="546735"/>
                  </a:lnTo>
                  <a:lnTo>
                    <a:pt x="458470" y="192405"/>
                  </a:lnTo>
                  <a:close/>
                  <a:moveTo>
                    <a:pt x="319405" y="0"/>
                  </a:move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20115" y="923290"/>
                  </a:lnTo>
                  <a:lnTo>
                    <a:pt x="591185" y="0"/>
                  </a:lnTo>
                  <a:lnTo>
                    <a:pt x="31940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>
                <a:solidFill>
                  <a:schemeClr val="tx2"/>
                </a:solidFill>
              </a:endParaRPr>
            </a:p>
          </p:txBody>
        </p:sp>
        <p:sp>
          <p:nvSpPr>
            <p:cNvPr id="26" name="Bild 2">
              <a:extLst>
                <a:ext uri="{FF2B5EF4-FFF2-40B4-BE49-F238E27FC236}">
                  <a16:creationId xmlns:a16="http://schemas.microsoft.com/office/drawing/2014/main" id="{2869571E-38AE-8E44-A360-01C17E6F98BD}"/>
                </a:ext>
              </a:extLst>
            </p:cNvPr>
            <p:cNvSpPr/>
            <p:nvPr/>
          </p:nvSpPr>
          <p:spPr>
            <a:xfrm>
              <a:off x="576140" y="6451547"/>
              <a:ext cx="77655" cy="91131"/>
            </a:xfrm>
            <a:custGeom>
              <a:avLst/>
              <a:gdLst>
                <a:gd name="connsiteX0" fmla="*/ 537845 w 786764"/>
                <a:gd name="connsiteY0" fmla="*/ 366395 h 923289"/>
                <a:gd name="connsiteX1" fmla="*/ 286385 w 786764"/>
                <a:gd name="connsiteY1" fmla="*/ 366395 h 923289"/>
                <a:gd name="connsiteX2" fmla="*/ 199390 w 786764"/>
                <a:gd name="connsiteY2" fmla="*/ 280670 h 923289"/>
                <a:gd name="connsiteX3" fmla="*/ 286385 w 786764"/>
                <a:gd name="connsiteY3" fmla="*/ 194945 h 923289"/>
                <a:gd name="connsiteX4" fmla="*/ 722630 w 786764"/>
                <a:gd name="connsiteY4" fmla="*/ 194945 h 923289"/>
                <a:gd name="connsiteX5" fmla="*/ 722630 w 786764"/>
                <a:gd name="connsiteY5" fmla="*/ 0 h 923289"/>
                <a:gd name="connsiteX6" fmla="*/ 286385 w 786764"/>
                <a:gd name="connsiteY6" fmla="*/ 0 h 923289"/>
                <a:gd name="connsiteX7" fmla="*/ 0 w 786764"/>
                <a:gd name="connsiteY7" fmla="*/ 280670 h 923289"/>
                <a:gd name="connsiteX8" fmla="*/ 286385 w 786764"/>
                <a:gd name="connsiteY8" fmla="*/ 549910 h 923289"/>
                <a:gd name="connsiteX9" fmla="*/ 504825 w 786764"/>
                <a:gd name="connsiteY9" fmla="*/ 549910 h 923289"/>
                <a:gd name="connsiteX10" fmla="*/ 588010 w 786764"/>
                <a:gd name="connsiteY10" fmla="*/ 635635 h 923289"/>
                <a:gd name="connsiteX11" fmla="*/ 504825 w 786764"/>
                <a:gd name="connsiteY11" fmla="*/ 721360 h 923289"/>
                <a:gd name="connsiteX12" fmla="*/ 36830 w 786764"/>
                <a:gd name="connsiteY12" fmla="*/ 721360 h 923289"/>
                <a:gd name="connsiteX13" fmla="*/ 36830 w 786764"/>
                <a:gd name="connsiteY13" fmla="*/ 923290 h 923289"/>
                <a:gd name="connsiteX14" fmla="*/ 496570 w 786764"/>
                <a:gd name="connsiteY14" fmla="*/ 923290 h 923289"/>
                <a:gd name="connsiteX15" fmla="*/ 786765 w 786764"/>
                <a:gd name="connsiteY15" fmla="*/ 635635 h 923289"/>
                <a:gd name="connsiteX16" fmla="*/ 537845 w 786764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764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7950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6830" y="721360"/>
                  </a:lnTo>
                  <a:lnTo>
                    <a:pt x="36830" y="923290"/>
                  </a:lnTo>
                  <a:lnTo>
                    <a:pt x="496570" y="923290"/>
                  </a:lnTo>
                  <a:cubicBezTo>
                    <a:pt x="678815" y="923290"/>
                    <a:pt x="786765" y="822960"/>
                    <a:pt x="786765" y="635635"/>
                  </a:cubicBezTo>
                  <a:cubicBezTo>
                    <a:pt x="786765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>
                <a:solidFill>
                  <a:schemeClr val="tx2"/>
                </a:solidFill>
              </a:endParaRPr>
            </a:p>
          </p:txBody>
        </p:sp>
        <p:sp>
          <p:nvSpPr>
            <p:cNvPr id="27" name="Bild 2">
              <a:extLst>
                <a:ext uri="{FF2B5EF4-FFF2-40B4-BE49-F238E27FC236}">
                  <a16:creationId xmlns:a16="http://schemas.microsoft.com/office/drawing/2014/main" id="{BA7F8BE0-BC77-6840-BE67-8B740867F3BD}"/>
                </a:ext>
              </a:extLst>
            </p:cNvPr>
            <p:cNvSpPr/>
            <p:nvPr/>
          </p:nvSpPr>
          <p:spPr>
            <a:xfrm>
              <a:off x="666080" y="6451484"/>
              <a:ext cx="75525" cy="91194"/>
            </a:xfrm>
            <a:custGeom>
              <a:avLst/>
              <a:gdLst>
                <a:gd name="connsiteX0" fmla="*/ 516255 w 765175"/>
                <a:gd name="connsiteY0" fmla="*/ 0 h 923925"/>
                <a:gd name="connsiteX1" fmla="*/ 212725 w 765175"/>
                <a:gd name="connsiteY1" fmla="*/ 389890 h 923925"/>
                <a:gd name="connsiteX2" fmla="*/ 212725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2725 w 765175"/>
                <a:gd name="connsiteY5" fmla="*/ 923925 h 923925"/>
                <a:gd name="connsiteX6" fmla="*/ 212725 w 765175"/>
                <a:gd name="connsiteY6" fmla="*/ 534035 h 923925"/>
                <a:gd name="connsiteX7" fmla="*/ 516255 w 765175"/>
                <a:gd name="connsiteY7" fmla="*/ 923925 h 923925"/>
                <a:gd name="connsiteX8" fmla="*/ 765175 w 765175"/>
                <a:gd name="connsiteY8" fmla="*/ 923925 h 923925"/>
                <a:gd name="connsiteX9" fmla="*/ 415290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255" y="0"/>
                  </a:moveTo>
                  <a:lnTo>
                    <a:pt x="212725" y="389890"/>
                  </a:lnTo>
                  <a:lnTo>
                    <a:pt x="212725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2725" y="923925"/>
                  </a:lnTo>
                  <a:lnTo>
                    <a:pt x="212725" y="534035"/>
                  </a:lnTo>
                  <a:lnTo>
                    <a:pt x="516255" y="923925"/>
                  </a:lnTo>
                  <a:lnTo>
                    <a:pt x="765175" y="923925"/>
                  </a:lnTo>
                  <a:lnTo>
                    <a:pt x="415290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>
                <a:solidFill>
                  <a:schemeClr val="tx2"/>
                </a:solidFill>
              </a:endParaRPr>
            </a:p>
          </p:txBody>
        </p:sp>
        <p:sp>
          <p:nvSpPr>
            <p:cNvPr id="28" name="Bild 2">
              <a:extLst>
                <a:ext uri="{FF2B5EF4-FFF2-40B4-BE49-F238E27FC236}">
                  <a16:creationId xmlns:a16="http://schemas.microsoft.com/office/drawing/2014/main" id="{244CF4A3-7B1A-3C41-94CF-1DA929D1D49B}"/>
                </a:ext>
              </a:extLst>
            </p:cNvPr>
            <p:cNvSpPr/>
            <p:nvPr/>
          </p:nvSpPr>
          <p:spPr>
            <a:xfrm>
              <a:off x="1100863" y="6451547"/>
              <a:ext cx="90755" cy="91131"/>
            </a:xfrm>
            <a:custGeom>
              <a:avLst/>
              <a:gdLst>
                <a:gd name="connsiteX0" fmla="*/ 590550 w 919479"/>
                <a:gd name="connsiteY0" fmla="*/ 0 h 923289"/>
                <a:gd name="connsiteX1" fmla="*/ 318770 w 919479"/>
                <a:gd name="connsiteY1" fmla="*/ 0 h 923289"/>
                <a:gd name="connsiteX2" fmla="*/ 0 w 919479"/>
                <a:gd name="connsiteY2" fmla="*/ 923290 h 923289"/>
                <a:gd name="connsiteX3" fmla="*/ 225425 w 919479"/>
                <a:gd name="connsiteY3" fmla="*/ 923290 h 923289"/>
                <a:gd name="connsiteX4" fmla="*/ 283845 w 919479"/>
                <a:gd name="connsiteY4" fmla="*/ 734695 h 923289"/>
                <a:gd name="connsiteX5" fmla="*/ 637540 w 919479"/>
                <a:gd name="connsiteY5" fmla="*/ 734695 h 923289"/>
                <a:gd name="connsiteX6" fmla="*/ 697865 w 919479"/>
                <a:gd name="connsiteY6" fmla="*/ 923290 h 923289"/>
                <a:gd name="connsiteX7" fmla="*/ 919480 w 919479"/>
                <a:gd name="connsiteY7" fmla="*/ 923290 h 923289"/>
                <a:gd name="connsiteX8" fmla="*/ 590550 w 919479"/>
                <a:gd name="connsiteY8" fmla="*/ 0 h 923289"/>
                <a:gd name="connsiteX9" fmla="*/ 342265 w 919479"/>
                <a:gd name="connsiteY9" fmla="*/ 546735 h 923289"/>
                <a:gd name="connsiteX10" fmla="*/ 457835 w 919479"/>
                <a:gd name="connsiteY10" fmla="*/ 192405 h 923289"/>
                <a:gd name="connsiteX11" fmla="*/ 577215 w 919479"/>
                <a:gd name="connsiteY11" fmla="*/ 546735 h 923289"/>
                <a:gd name="connsiteX12" fmla="*/ 342265 w 919479"/>
                <a:gd name="connsiteY12" fmla="*/ 54673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479" h="923289">
                  <a:moveTo>
                    <a:pt x="590550" y="0"/>
                  </a:moveTo>
                  <a:lnTo>
                    <a:pt x="318770" y="0"/>
                  </a:ln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19480" y="923290"/>
                  </a:lnTo>
                  <a:lnTo>
                    <a:pt x="590550" y="0"/>
                  </a:lnTo>
                  <a:close/>
                  <a:moveTo>
                    <a:pt x="342265" y="546735"/>
                  </a:moveTo>
                  <a:lnTo>
                    <a:pt x="457835" y="192405"/>
                  </a:lnTo>
                  <a:lnTo>
                    <a:pt x="577215" y="546735"/>
                  </a:lnTo>
                  <a:lnTo>
                    <a:pt x="342265" y="5467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>
                <a:solidFill>
                  <a:schemeClr val="tx2"/>
                </a:solidFill>
              </a:endParaRPr>
            </a:p>
          </p:txBody>
        </p:sp>
        <p:sp>
          <p:nvSpPr>
            <p:cNvPr id="29" name="Bild 2">
              <a:extLst>
                <a:ext uri="{FF2B5EF4-FFF2-40B4-BE49-F238E27FC236}">
                  <a16:creationId xmlns:a16="http://schemas.microsoft.com/office/drawing/2014/main" id="{9B4D778E-499D-4744-AC87-93ABFC8BAD18}"/>
                </a:ext>
              </a:extLst>
            </p:cNvPr>
            <p:cNvSpPr/>
            <p:nvPr/>
          </p:nvSpPr>
          <p:spPr>
            <a:xfrm>
              <a:off x="933644" y="6451547"/>
              <a:ext cx="77718" cy="91131"/>
            </a:xfrm>
            <a:custGeom>
              <a:avLst/>
              <a:gdLst>
                <a:gd name="connsiteX0" fmla="*/ 537845 w 787400"/>
                <a:gd name="connsiteY0" fmla="*/ 366395 h 923289"/>
                <a:gd name="connsiteX1" fmla="*/ 286385 w 787400"/>
                <a:gd name="connsiteY1" fmla="*/ 366395 h 923289"/>
                <a:gd name="connsiteX2" fmla="*/ 199390 w 787400"/>
                <a:gd name="connsiteY2" fmla="*/ 280670 h 923289"/>
                <a:gd name="connsiteX3" fmla="*/ 286385 w 787400"/>
                <a:gd name="connsiteY3" fmla="*/ 194945 h 923289"/>
                <a:gd name="connsiteX4" fmla="*/ 722630 w 787400"/>
                <a:gd name="connsiteY4" fmla="*/ 194945 h 923289"/>
                <a:gd name="connsiteX5" fmla="*/ 722630 w 787400"/>
                <a:gd name="connsiteY5" fmla="*/ 0 h 923289"/>
                <a:gd name="connsiteX6" fmla="*/ 286385 w 787400"/>
                <a:gd name="connsiteY6" fmla="*/ 0 h 923289"/>
                <a:gd name="connsiteX7" fmla="*/ 0 w 787400"/>
                <a:gd name="connsiteY7" fmla="*/ 280670 h 923289"/>
                <a:gd name="connsiteX8" fmla="*/ 286385 w 787400"/>
                <a:gd name="connsiteY8" fmla="*/ 549910 h 923289"/>
                <a:gd name="connsiteX9" fmla="*/ 504825 w 787400"/>
                <a:gd name="connsiteY9" fmla="*/ 549910 h 923289"/>
                <a:gd name="connsiteX10" fmla="*/ 588010 w 787400"/>
                <a:gd name="connsiteY10" fmla="*/ 635635 h 923289"/>
                <a:gd name="connsiteX11" fmla="*/ 504825 w 787400"/>
                <a:gd name="connsiteY11" fmla="*/ 721360 h 923289"/>
                <a:gd name="connsiteX12" fmla="*/ 37465 w 787400"/>
                <a:gd name="connsiteY12" fmla="*/ 721360 h 923289"/>
                <a:gd name="connsiteX13" fmla="*/ 37465 w 787400"/>
                <a:gd name="connsiteY13" fmla="*/ 923290 h 923289"/>
                <a:gd name="connsiteX14" fmla="*/ 497205 w 787400"/>
                <a:gd name="connsiteY14" fmla="*/ 923290 h 923289"/>
                <a:gd name="connsiteX15" fmla="*/ 787400 w 787400"/>
                <a:gd name="connsiteY15" fmla="*/ 635635 h 923289"/>
                <a:gd name="connsiteX16" fmla="*/ 537845 w 787400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7400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8585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7465" y="721360"/>
                  </a:lnTo>
                  <a:lnTo>
                    <a:pt x="37465" y="923290"/>
                  </a:lnTo>
                  <a:lnTo>
                    <a:pt x="497205" y="923290"/>
                  </a:lnTo>
                  <a:cubicBezTo>
                    <a:pt x="679450" y="923290"/>
                    <a:pt x="787400" y="822960"/>
                    <a:pt x="787400" y="635635"/>
                  </a:cubicBezTo>
                  <a:cubicBezTo>
                    <a:pt x="787400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>
                <a:solidFill>
                  <a:schemeClr val="tx2"/>
                </a:solidFill>
              </a:endParaRPr>
            </a:p>
          </p:txBody>
        </p:sp>
        <p:sp>
          <p:nvSpPr>
            <p:cNvPr id="30" name="Bild 2">
              <a:extLst>
                <a:ext uri="{FF2B5EF4-FFF2-40B4-BE49-F238E27FC236}">
                  <a16:creationId xmlns:a16="http://schemas.microsoft.com/office/drawing/2014/main" id="{15D52584-E231-3B47-A1E3-E875B68A82BF}"/>
                </a:ext>
              </a:extLst>
            </p:cNvPr>
            <p:cNvSpPr/>
            <p:nvPr/>
          </p:nvSpPr>
          <p:spPr>
            <a:xfrm>
              <a:off x="1023960" y="6451484"/>
              <a:ext cx="75525" cy="91194"/>
            </a:xfrm>
            <a:custGeom>
              <a:avLst/>
              <a:gdLst>
                <a:gd name="connsiteX0" fmla="*/ 516890 w 765175"/>
                <a:gd name="connsiteY0" fmla="*/ 0 h 923925"/>
                <a:gd name="connsiteX1" fmla="*/ 213360 w 765175"/>
                <a:gd name="connsiteY1" fmla="*/ 389890 h 923925"/>
                <a:gd name="connsiteX2" fmla="*/ 213360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3360 w 765175"/>
                <a:gd name="connsiteY5" fmla="*/ 923925 h 923925"/>
                <a:gd name="connsiteX6" fmla="*/ 213360 w 765175"/>
                <a:gd name="connsiteY6" fmla="*/ 534035 h 923925"/>
                <a:gd name="connsiteX7" fmla="*/ 516890 w 765175"/>
                <a:gd name="connsiteY7" fmla="*/ 923925 h 923925"/>
                <a:gd name="connsiteX8" fmla="*/ 765175 w 765175"/>
                <a:gd name="connsiteY8" fmla="*/ 923925 h 923925"/>
                <a:gd name="connsiteX9" fmla="*/ 415925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890" y="0"/>
                  </a:moveTo>
                  <a:lnTo>
                    <a:pt x="213360" y="389890"/>
                  </a:lnTo>
                  <a:lnTo>
                    <a:pt x="213360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3360" y="923925"/>
                  </a:lnTo>
                  <a:lnTo>
                    <a:pt x="213360" y="534035"/>
                  </a:lnTo>
                  <a:lnTo>
                    <a:pt x="516890" y="923925"/>
                  </a:lnTo>
                  <a:lnTo>
                    <a:pt x="765175" y="923925"/>
                  </a:lnTo>
                  <a:lnTo>
                    <a:pt x="415925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>
                <a:solidFill>
                  <a:schemeClr val="tx2"/>
                </a:solidFill>
              </a:endParaRPr>
            </a:p>
          </p:txBody>
        </p:sp>
      </p:grp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F71CA44B-A516-DE48-8E00-49E05D1465C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6000" y="2098800"/>
            <a:ext cx="11039738" cy="4030663"/>
          </a:xfrm>
        </p:spPr>
        <p:txBody>
          <a:bodyPr numCol="2" spcCol="28800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add 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Platshållare för sidfot 4">
            <a:extLst>
              <a:ext uri="{FF2B5EF4-FFF2-40B4-BE49-F238E27FC236}">
                <a16:creationId xmlns:a16="http://schemas.microsoft.com/office/drawing/2014/main" id="{BD08E183-7EEB-1A48-9454-562EA841C1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54444" y="6454800"/>
            <a:ext cx="3470274" cy="11259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Go to header/footer to change text </a:t>
            </a:r>
          </a:p>
        </p:txBody>
      </p:sp>
      <p:sp>
        <p:nvSpPr>
          <p:cNvPr id="18" name="Platshållare för bildnummer 5">
            <a:extLst>
              <a:ext uri="{FF2B5EF4-FFF2-40B4-BE49-F238E27FC236}">
                <a16:creationId xmlns:a16="http://schemas.microsoft.com/office/drawing/2014/main" id="{56AED5FD-1C48-544B-95C1-198A224E37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13315" y="6454800"/>
            <a:ext cx="1590676" cy="11259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EF8DBD5B-30F9-4F9C-AE39-E065C1AC514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1785FA0-CFD6-4482-AB22-CD5B98BB82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6000" y="6380569"/>
            <a:ext cx="3104215" cy="23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6641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85800" indent="-228600">
              <a:buFont typeface="Symbol" panose="05050102010706020507" pitchFamily="18" charset="2"/>
              <a:buChar char=""/>
              <a:defRPr/>
            </a:lvl2pPr>
            <a:lvl3pPr marL="1143000" indent="-228600">
              <a:buFont typeface="Symbol" panose="05050102010706020507" pitchFamily="18" charset="2"/>
              <a:buChar char=""/>
              <a:defRPr/>
            </a:lvl3pPr>
            <a:lvl4pPr marL="1600200" indent="-228600">
              <a:buFont typeface="Symbol" panose="05050102010706020507" pitchFamily="18" charset="2"/>
              <a:buChar char=""/>
              <a:defRPr/>
            </a:lvl4pPr>
            <a:lvl5pPr marL="2057400" indent="-228600">
              <a:buFont typeface="Symbol" panose="05050102010706020507" pitchFamily="18" charset="2"/>
              <a:buChar char="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CA02-C648-46E9-8F6C-CA461F102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920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013307"/>
            <a:ext cx="12192000" cy="848882"/>
          </a:xfrm>
          <a:prstGeom prst="rect">
            <a:avLst/>
          </a:prstGeom>
          <a:solidFill>
            <a:srgbClr val="16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7160"/>
            <a:ext cx="10972800" cy="1005840"/>
          </a:xfrm>
        </p:spPr>
        <p:txBody>
          <a:bodyPr>
            <a:normAutofit/>
          </a:bodyPr>
          <a:lstStyle>
            <a:lvl1pPr algn="l">
              <a:defRPr sz="2400" cap="all" baseline="0">
                <a:solidFill>
                  <a:schemeClr val="accent6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312683"/>
            <a:ext cx="10972800" cy="4516325"/>
          </a:xfrm>
        </p:spPr>
        <p:txBody>
          <a:bodyPr/>
          <a:lstStyle>
            <a:lvl1pPr marL="0" indent="0">
              <a:buNone/>
              <a:defRPr sz="2400" cap="none" baseline="0">
                <a:solidFill>
                  <a:schemeClr val="accent6">
                    <a:lumMod val="85000"/>
                    <a:lumOff val="15000"/>
                  </a:schemeClr>
                </a:solidFill>
              </a:defRPr>
            </a:lvl1pPr>
            <a:lvl2pPr marL="742950" indent="-285750"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 sz="2200" baseline="0">
                <a:solidFill>
                  <a:schemeClr val="tx2"/>
                </a:solidFill>
              </a:defRPr>
            </a:lvl2pPr>
            <a:lvl3pPr marL="1143000" indent="-228600">
              <a:buClr>
                <a:schemeClr val="tx1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tx2"/>
                </a:solidFill>
              </a:defRPr>
            </a:lvl3pPr>
            <a:lvl4pPr marL="1600200" indent="-228600">
              <a:buClr>
                <a:schemeClr val="tx1"/>
              </a:buClr>
              <a:buFont typeface="Arial" panose="020B0604020202020204" pitchFamily="34" charset="0"/>
              <a:buChar char="•"/>
              <a:defRPr sz="1600" baseline="0">
                <a:solidFill>
                  <a:schemeClr val="tx2"/>
                </a:solidFill>
              </a:defRPr>
            </a:lvl4pPr>
            <a:lvl5pPr marL="2057400" indent="-228600">
              <a:buClr>
                <a:schemeClr val="tx1"/>
              </a:buClr>
              <a:buFont typeface="Wingdings" panose="05000000000000000000" pitchFamily="2" charset="2"/>
              <a:buChar char="§"/>
              <a:defRPr sz="140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892836"/>
            <a:ext cx="12192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0" y="6013306"/>
            <a:ext cx="12192000" cy="0"/>
          </a:xfrm>
          <a:prstGeom prst="line">
            <a:avLst/>
          </a:prstGeom>
          <a:ln w="349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728" y="5843623"/>
            <a:ext cx="1914519" cy="113464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35000" y="6337302"/>
            <a:ext cx="812800" cy="228600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fld id="{54290A22-2C6F-4208-90EA-749DF2D3A2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016000" y="6197605"/>
            <a:ext cx="9250363" cy="507995"/>
          </a:xfrm>
        </p:spPr>
        <p:txBody>
          <a:bodyPr/>
          <a:lstStyle>
            <a:lvl1pPr marL="0" indent="0">
              <a:buFontTx/>
              <a:buNone/>
              <a:defRPr sz="1200" cap="all" spc="3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634322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F7C14B8-B199-3F41-B669-0082CEEAA948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BB6FE6BD-9131-1241-9BF1-D6B626158E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38861" y="329867"/>
            <a:ext cx="1429675" cy="29951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D50F2A-408F-3B4F-8902-13FCFE3A4F3F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8C65B66-9C44-0C4E-8CE0-E7B69539AC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89381" y="340381"/>
            <a:ext cx="1470484" cy="62879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of the</a:t>
            </a:r>
          </a:p>
          <a:p>
            <a:pPr lvl="0"/>
            <a:r>
              <a:rPr lang="en-US"/>
              <a:t>presentation</a:t>
            </a:r>
          </a:p>
          <a:p>
            <a:pPr lvl="0"/>
            <a:r>
              <a:rPr lang="en-US"/>
              <a:t>goes here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804D9149-A5EB-AA42-825B-5D49256472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598" y="382421"/>
            <a:ext cx="1303251" cy="50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6016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train on a steel track&#10;&#10;Description automatically generated">
            <a:extLst>
              <a:ext uri="{FF2B5EF4-FFF2-40B4-BE49-F238E27FC236}">
                <a16:creationId xmlns:a16="http://schemas.microsoft.com/office/drawing/2014/main" id="{3EF48E8A-54E0-2343-85DE-0296BCB6A3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260976"/>
            <a:ext cx="11238020" cy="6327978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63E9234-5368-6745-BA0F-65702E2427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67765" y="5404829"/>
            <a:ext cx="3650511" cy="4498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 b="1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00.00.2020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25948F1-5E4F-3249-8E67-1089F8155E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67765" y="2476342"/>
            <a:ext cx="3650511" cy="233739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4000" b="1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Topic</a:t>
            </a:r>
            <a:br>
              <a:rPr lang="en-US"/>
            </a:br>
            <a:r>
              <a:rPr lang="en-US"/>
              <a:t>Goes Here.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6DBDB157-6D17-CC4B-BA67-4ADF692CDB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67765" y="815503"/>
            <a:ext cx="2076991" cy="81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25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ain on a steel track&#10;&#10;Description automatically generated">
            <a:extLst>
              <a:ext uri="{FF2B5EF4-FFF2-40B4-BE49-F238E27FC236}">
                <a16:creationId xmlns:a16="http://schemas.microsoft.com/office/drawing/2014/main" id="{92CBDE09-3A0B-E94E-938B-69434904D0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21"/>
          <a:stretch/>
        </p:blipFill>
        <p:spPr>
          <a:xfrm>
            <a:off x="7938" y="260976"/>
            <a:ext cx="12192000" cy="6327978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8981CEE-DEBB-9C44-AEB5-1237D3EDB9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87741" y="3888346"/>
            <a:ext cx="3941502" cy="223403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, sed do</a:t>
            </a:r>
            <a:br>
              <a:rPr lang="en-US"/>
            </a:b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dolore.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35E5D722-AE25-EF44-A66F-2244C6D80E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6347" y="897314"/>
            <a:ext cx="3933564" cy="252445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392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of the</a:t>
            </a:r>
          </a:p>
          <a:p>
            <a:pPr lvl="0"/>
            <a:r>
              <a:rPr lang="en-US"/>
              <a:t>Section 1</a:t>
            </a:r>
          </a:p>
          <a:p>
            <a:pPr lvl="0"/>
            <a:r>
              <a:rPr lang="en-US"/>
              <a:t>divider</a:t>
            </a:r>
          </a:p>
          <a:p>
            <a:pPr lvl="0"/>
            <a:r>
              <a:rPr lang="en-US"/>
              <a:t>goes here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74E42C92-4EB3-124E-8D0E-A11931C417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838" y="2002510"/>
            <a:ext cx="1697188" cy="66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950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DE9F464-D4A0-5541-BBD8-95BBEE08DC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737" b="82"/>
          <a:stretch/>
        </p:blipFill>
        <p:spPr>
          <a:xfrm>
            <a:off x="7938" y="260976"/>
            <a:ext cx="12192000" cy="6327978"/>
          </a:xfrm>
          <a:prstGeom prst="rect">
            <a:avLst/>
          </a:prstGeom>
        </p:spPr>
      </p:pic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A3F3A0A4-2253-6642-AB57-9891D98CA5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87741" y="3888346"/>
            <a:ext cx="3941502" cy="223403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, sed do</a:t>
            </a:r>
            <a:br>
              <a:rPr lang="en-US"/>
            </a:b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dolore.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8BFCBCE0-04DE-E746-9444-BF83041D7E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6347" y="897314"/>
            <a:ext cx="3933564" cy="252445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392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of the</a:t>
            </a:r>
          </a:p>
          <a:p>
            <a:pPr lvl="0"/>
            <a:r>
              <a:rPr lang="en-US"/>
              <a:t>Section 1</a:t>
            </a:r>
          </a:p>
          <a:p>
            <a:pPr lvl="0"/>
            <a:r>
              <a:rPr lang="en-US"/>
              <a:t>divider</a:t>
            </a:r>
          </a:p>
          <a:p>
            <a:pPr lvl="0"/>
            <a:r>
              <a:rPr lang="en-US"/>
              <a:t>goes here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FB73C0B-9F5C-C741-9AA2-2872D896DD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2310" y="1924028"/>
            <a:ext cx="1756535" cy="68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47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F7C14B8-B199-3F41-B669-0082CEEAA948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BB6FE6BD-9131-1241-9BF1-D6B626158E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38861" y="329867"/>
            <a:ext cx="1429675" cy="29951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D50F2A-408F-3B4F-8902-13FCFE3A4F3F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8C65B66-9C44-0C4E-8CE0-E7B69539AC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89381" y="340381"/>
            <a:ext cx="1470484" cy="62879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of the</a:t>
            </a:r>
          </a:p>
          <a:p>
            <a:pPr lvl="0"/>
            <a:r>
              <a:rPr lang="en-US"/>
              <a:t>presentation</a:t>
            </a:r>
          </a:p>
          <a:p>
            <a:pPr lvl="0"/>
            <a:r>
              <a:rPr lang="en-US"/>
              <a:t>goes here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804D9149-A5EB-AA42-825B-5D49256472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598" y="382421"/>
            <a:ext cx="1303251" cy="509218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CE38CFE-85D1-234B-B7FE-838F5F7F0DB5}"/>
              </a:ext>
            </a:extLst>
          </p:cNvPr>
          <p:cNvCxnSpPr/>
          <p:nvPr userDrawn="1"/>
        </p:nvCxnSpPr>
        <p:spPr>
          <a:xfrm>
            <a:off x="652598" y="1778086"/>
            <a:ext cx="10891702" cy="0"/>
          </a:xfrm>
          <a:prstGeom prst="line">
            <a:avLst/>
          </a:prstGeom>
          <a:ln w="38100" cmpd="sng">
            <a:solidFill>
              <a:srgbClr val="080C3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83D967F-817F-114C-ACCA-F6D57508FBA0}"/>
              </a:ext>
            </a:extLst>
          </p:cNvPr>
          <p:cNvCxnSpPr/>
          <p:nvPr userDrawn="1"/>
        </p:nvCxnSpPr>
        <p:spPr>
          <a:xfrm>
            <a:off x="652598" y="6070600"/>
            <a:ext cx="10891702" cy="0"/>
          </a:xfrm>
          <a:prstGeom prst="line">
            <a:avLst/>
          </a:prstGeom>
          <a:ln w="38100" cmpd="sng">
            <a:solidFill>
              <a:srgbClr val="080C3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D3C40C0-7D82-7646-9D32-499EF2B238A1}"/>
              </a:ext>
            </a:extLst>
          </p:cNvPr>
          <p:cNvSpPr txBox="1">
            <a:spLocks/>
          </p:cNvSpPr>
          <p:nvPr userDrawn="1"/>
        </p:nvSpPr>
        <p:spPr>
          <a:xfrm>
            <a:off x="553416" y="1034175"/>
            <a:ext cx="4474196" cy="7439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>
                <a:solidFill>
                  <a:srgbClr val="021354"/>
                </a:solidFill>
              </a:rPr>
              <a:t>Table of contents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17B9AE07-5A50-7F4B-9C0E-A2090265470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699" y="1885173"/>
            <a:ext cx="8443749" cy="4078334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marL="457200" marR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 sz="24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of section goes here</a:t>
            </a:r>
          </a:p>
          <a:p>
            <a:pPr lvl="0"/>
            <a:r>
              <a:rPr lang="en-US"/>
              <a:t>2. Title of section goes here</a:t>
            </a:r>
            <a:br>
              <a:rPr lang="en-US"/>
            </a:br>
            <a:r>
              <a:rPr lang="en-US"/>
              <a:t>3. Title of section goes here</a:t>
            </a:r>
            <a:br>
              <a:rPr lang="en-US"/>
            </a:br>
            <a:r>
              <a:rPr lang="en-US"/>
              <a:t>4. Title of section goes here</a:t>
            </a:r>
            <a:br>
              <a:rPr lang="en-US"/>
            </a:br>
            <a:r>
              <a:rPr lang="en-US"/>
              <a:t>5. Title of section goes here</a:t>
            </a:r>
            <a:br>
              <a:rPr lang="en-US"/>
            </a:br>
            <a:r>
              <a:rPr lang="en-US"/>
              <a:t>6. Title of section goes here</a:t>
            </a:r>
            <a:br>
              <a:rPr lang="en-US"/>
            </a:br>
            <a:r>
              <a:rPr lang="en-US"/>
              <a:t>7. Title of section goes here</a:t>
            </a:r>
            <a:br>
              <a:rPr lang="en-US"/>
            </a:br>
            <a:r>
              <a:rPr lang="en-US"/>
              <a:t>8. Title of section goes here</a:t>
            </a:r>
            <a:br>
              <a:rPr lang="en-US"/>
            </a:br>
            <a:r>
              <a:rPr lang="en-US"/>
              <a:t>9. Title of section goes here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30FCE02-D517-7341-85CD-14CFAEFEC1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49103" y="1885173"/>
            <a:ext cx="2295197" cy="4078334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00</a:t>
            </a:r>
            <a:br>
              <a:rPr lang="en-US"/>
            </a:br>
            <a:r>
              <a:rPr lang="en-US"/>
              <a:t>00</a:t>
            </a:r>
            <a:br>
              <a:rPr lang="en-US"/>
            </a:br>
            <a:r>
              <a:rPr lang="en-US"/>
              <a:t>00</a:t>
            </a:r>
            <a:br>
              <a:rPr lang="en-US"/>
            </a:br>
            <a:r>
              <a:rPr lang="en-US"/>
              <a:t>00</a:t>
            </a:r>
            <a:br>
              <a:rPr lang="en-US"/>
            </a:br>
            <a:r>
              <a:rPr lang="en-US"/>
              <a:t>00</a:t>
            </a:r>
            <a:br>
              <a:rPr lang="en-US"/>
            </a:br>
            <a:r>
              <a:rPr lang="en-US"/>
              <a:t>00</a:t>
            </a:r>
            <a:br>
              <a:rPr lang="en-US"/>
            </a:br>
            <a:r>
              <a:rPr lang="en-US"/>
              <a:t>00</a:t>
            </a:r>
            <a:br>
              <a:rPr lang="en-US"/>
            </a:br>
            <a:r>
              <a:rPr lang="en-US"/>
              <a:t>00</a:t>
            </a:r>
            <a:br>
              <a:rPr lang="en-US"/>
            </a:br>
            <a:r>
              <a:rPr lang="en-US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42396657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F7C14B8-B199-3F41-B669-0082CEEAA948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BB6FE6BD-9131-1241-9BF1-D6B626158E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38861" y="329867"/>
            <a:ext cx="1429675" cy="29951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D50F2A-408F-3B4F-8902-13FCFE3A4F3F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8C65B66-9C44-0C4E-8CE0-E7B69539AC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89381" y="340381"/>
            <a:ext cx="1470484" cy="62879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of the</a:t>
            </a:r>
          </a:p>
          <a:p>
            <a:pPr lvl="0"/>
            <a:r>
              <a:rPr lang="en-US"/>
              <a:t>presentation</a:t>
            </a:r>
          </a:p>
          <a:p>
            <a:pPr lvl="0"/>
            <a:r>
              <a:rPr lang="en-US"/>
              <a:t>goes here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804D9149-A5EB-AA42-825B-5D49256472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598" y="382421"/>
            <a:ext cx="1303251" cy="50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081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ullets_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Welder_Photo.jpg">
            <a:extLst>
              <a:ext uri="{FF2B5EF4-FFF2-40B4-BE49-F238E27FC236}">
                <a16:creationId xmlns:a16="http://schemas.microsoft.com/office/drawing/2014/main" id="{C6EBBF4A-BDEA-8C4E-86AD-9DA2B68772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23" r="50000"/>
          <a:stretch/>
        </p:blipFill>
        <p:spPr>
          <a:xfrm>
            <a:off x="8425723" y="269047"/>
            <a:ext cx="3763103" cy="632797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F7C14B8-B199-3F41-B669-0082CEEAA948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BB6FE6BD-9131-1241-9BF1-D6B626158E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44829" y="329867"/>
            <a:ext cx="1429675" cy="29951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D50F2A-408F-3B4F-8902-13FCFE3A4F3F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8C65B66-9C44-0C4E-8CE0-E7B69539AC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4749" y="340381"/>
            <a:ext cx="1470484" cy="62879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of the</a:t>
            </a:r>
          </a:p>
          <a:p>
            <a:pPr lvl="0"/>
            <a:r>
              <a:rPr lang="en-US"/>
              <a:t>presentation</a:t>
            </a:r>
          </a:p>
          <a:p>
            <a:pPr lvl="0"/>
            <a:r>
              <a:rPr lang="en-US"/>
              <a:t>goes here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FAC1D0-A84E-C740-B9C6-EAE4C0EAE8EB}"/>
              </a:ext>
            </a:extLst>
          </p:cNvPr>
          <p:cNvCxnSpPr/>
          <p:nvPr userDrawn="1"/>
        </p:nvCxnSpPr>
        <p:spPr>
          <a:xfrm>
            <a:off x="652598" y="3252607"/>
            <a:ext cx="7452635" cy="0"/>
          </a:xfrm>
          <a:prstGeom prst="line">
            <a:avLst/>
          </a:prstGeom>
          <a:ln w="38100" cmpd="sng">
            <a:solidFill>
              <a:srgbClr val="080C3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F8168FDA-1177-714D-B06B-8FF4BEE0CF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3417" y="1374379"/>
            <a:ext cx="7551816" cy="9484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3600" b="1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of the slide</a:t>
            </a:r>
            <a:br>
              <a:rPr lang="en-US"/>
            </a:br>
            <a:r>
              <a:rPr lang="en-US"/>
              <a:t>content goes here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2878C8D-4705-0841-8279-14F672E7EF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7524" y="2690507"/>
            <a:ext cx="7537709" cy="37473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1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597625A6-BBA1-794D-A846-DD2C5AD5A0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7524" y="3439974"/>
            <a:ext cx="7537709" cy="279621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 Bullet point goes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 Bullet point goes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 Bullet point goes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 Bullet point goes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 Bullet point goes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 Bullet point goes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 Bullet point goes here</a:t>
            </a:r>
          </a:p>
          <a:p>
            <a:pPr lvl="0"/>
            <a:endParaRPr lang="en-US"/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2FD613B2-6687-874A-9F3B-0EEC0D92E0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598" y="382421"/>
            <a:ext cx="1303251" cy="50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8284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5216846-7B4D-5D42-8663-AD286625A295}"/>
              </a:ext>
            </a:extLst>
          </p:cNvPr>
          <p:cNvSpPr/>
          <p:nvPr userDrawn="1"/>
        </p:nvSpPr>
        <p:spPr>
          <a:xfrm>
            <a:off x="5676901" y="269046"/>
            <a:ext cx="6511924" cy="6327978"/>
          </a:xfrm>
          <a:prstGeom prst="rect">
            <a:avLst/>
          </a:prstGeom>
          <a:solidFill>
            <a:srgbClr val="080C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80C39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7C14B8-B199-3F41-B669-0082CEEAA948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BB6FE6BD-9131-1241-9BF1-D6B626158E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4950" y="329867"/>
            <a:ext cx="1429675" cy="29951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D50F2A-408F-3B4F-8902-13FCFE3A4F3F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8C65B66-9C44-0C4E-8CE0-E7B69539AC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64870" y="340381"/>
            <a:ext cx="1470484" cy="62879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of the</a:t>
            </a:r>
          </a:p>
          <a:p>
            <a:pPr lvl="0"/>
            <a:r>
              <a:rPr lang="en-US"/>
              <a:t>presentation</a:t>
            </a:r>
          </a:p>
          <a:p>
            <a:pPr lvl="0"/>
            <a:r>
              <a:rPr lang="en-US"/>
              <a:t>goes here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FAC1D0-A84E-C740-B9C6-EAE4C0EAE8EB}"/>
              </a:ext>
            </a:extLst>
          </p:cNvPr>
          <p:cNvCxnSpPr>
            <a:cxnSpLocks/>
          </p:cNvCxnSpPr>
          <p:nvPr userDrawn="1"/>
        </p:nvCxnSpPr>
        <p:spPr>
          <a:xfrm>
            <a:off x="652598" y="3252607"/>
            <a:ext cx="4654522" cy="0"/>
          </a:xfrm>
          <a:prstGeom prst="line">
            <a:avLst/>
          </a:prstGeom>
          <a:ln w="38100" cmpd="sng">
            <a:solidFill>
              <a:srgbClr val="080C3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F8168FDA-1177-714D-B06B-8FF4BEE0CF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3417" y="1374379"/>
            <a:ext cx="4681937" cy="9484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3600" b="1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of the slide</a:t>
            </a:r>
            <a:br>
              <a:rPr lang="en-US"/>
            </a:br>
            <a:r>
              <a:rPr lang="en-US"/>
              <a:t>content goes here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2878C8D-4705-0841-8279-14F672E7EF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7525" y="2690507"/>
            <a:ext cx="4681938" cy="37473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1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597625A6-BBA1-794D-A846-DD2C5AD5A0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7525" y="3439975"/>
            <a:ext cx="4739596" cy="94840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1EA87492-373C-1F42-B195-522B087B107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7525" y="4729514"/>
            <a:ext cx="4681938" cy="121140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rgbClr val="013AE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Statistic goes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Statistic goes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Statistic goes here</a:t>
            </a:r>
          </a:p>
        </p:txBody>
      </p:sp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940590E7-BE93-614D-B2AD-7BBD0AC8E2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598" y="382421"/>
            <a:ext cx="1303251" cy="509218"/>
          </a:xfrm>
          <a:prstGeom prst="rect">
            <a:avLst/>
          </a:prstGeom>
        </p:spPr>
      </p:pic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F64391F2-BD82-B349-9A63-3D552D6E9114}"/>
              </a:ext>
            </a:extLst>
          </p:cNvPr>
          <p:cNvSpPr txBox="1">
            <a:spLocks/>
          </p:cNvSpPr>
          <p:nvPr userDrawn="1"/>
        </p:nvSpPr>
        <p:spPr>
          <a:xfrm>
            <a:off x="6107112" y="543339"/>
            <a:ext cx="1246188" cy="5013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>
                <a:solidFill>
                  <a:srgbClr val="FFFFFF"/>
                </a:solidFill>
              </a:rPr>
              <a:t>Year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EC6EA76B-CBA6-7346-8AFF-8063B9E17E4D}"/>
              </a:ext>
            </a:extLst>
          </p:cNvPr>
          <p:cNvSpPr txBox="1">
            <a:spLocks/>
          </p:cNvSpPr>
          <p:nvPr userDrawn="1"/>
        </p:nvSpPr>
        <p:spPr>
          <a:xfrm>
            <a:off x="6107112" y="1930400"/>
            <a:ext cx="1246188" cy="5013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>
                <a:solidFill>
                  <a:srgbClr val="FFFFFF"/>
                </a:solidFill>
              </a:rPr>
              <a:t>Quarter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B289BA25-56E9-BB4B-9F2B-53874D790DBE}"/>
              </a:ext>
            </a:extLst>
          </p:cNvPr>
          <p:cNvSpPr txBox="1">
            <a:spLocks/>
          </p:cNvSpPr>
          <p:nvPr userDrawn="1"/>
        </p:nvSpPr>
        <p:spPr>
          <a:xfrm>
            <a:off x="6107111" y="3231241"/>
            <a:ext cx="2452689" cy="5013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>
                <a:solidFill>
                  <a:srgbClr val="FFFFFF"/>
                </a:solidFill>
              </a:rPr>
              <a:t>Total Rail Cars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111BA41C-4307-2943-9C81-314EBF431B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08294" y="969178"/>
            <a:ext cx="1815694" cy="55975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4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2021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BF0B0AB2-F20F-9C4B-988A-64146DE4597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08294" y="2346034"/>
            <a:ext cx="1815694" cy="55975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4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ACEB8ED4-2A42-1B48-B8B4-AEDB522E5BF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08294" y="3638806"/>
            <a:ext cx="1815694" cy="55975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4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150k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D88014ED-81F2-7441-8E53-289F5FD70D9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83954" y="4690626"/>
            <a:ext cx="2056156" cy="145792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53138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5216846-7B4D-5D42-8663-AD286625A295}"/>
              </a:ext>
            </a:extLst>
          </p:cNvPr>
          <p:cNvSpPr/>
          <p:nvPr userDrawn="1"/>
        </p:nvSpPr>
        <p:spPr>
          <a:xfrm>
            <a:off x="5676901" y="269046"/>
            <a:ext cx="6511924" cy="6327978"/>
          </a:xfrm>
          <a:prstGeom prst="rect">
            <a:avLst/>
          </a:prstGeom>
          <a:solidFill>
            <a:srgbClr val="080C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80C39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7C14B8-B199-3F41-B669-0082CEEAA948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BB6FE6BD-9131-1241-9BF1-D6B626158E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4950" y="329867"/>
            <a:ext cx="1429675" cy="29951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D50F2A-408F-3B4F-8902-13FCFE3A4F3F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8C65B66-9C44-0C4E-8CE0-E7B69539AC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64870" y="340381"/>
            <a:ext cx="1470484" cy="62879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of the</a:t>
            </a:r>
          </a:p>
          <a:p>
            <a:pPr lvl="0"/>
            <a:r>
              <a:rPr lang="en-US"/>
              <a:t>presentation</a:t>
            </a:r>
          </a:p>
          <a:p>
            <a:pPr lvl="0"/>
            <a:r>
              <a:rPr lang="en-US"/>
              <a:t>goes here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FAC1D0-A84E-C740-B9C6-EAE4C0EAE8EB}"/>
              </a:ext>
            </a:extLst>
          </p:cNvPr>
          <p:cNvCxnSpPr>
            <a:cxnSpLocks/>
          </p:cNvCxnSpPr>
          <p:nvPr userDrawn="1"/>
        </p:nvCxnSpPr>
        <p:spPr>
          <a:xfrm>
            <a:off x="652598" y="3252607"/>
            <a:ext cx="4654522" cy="0"/>
          </a:xfrm>
          <a:prstGeom prst="line">
            <a:avLst/>
          </a:prstGeom>
          <a:ln w="38100" cmpd="sng">
            <a:solidFill>
              <a:srgbClr val="080C3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F8168FDA-1177-714D-B06B-8FF4BEE0CF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3417" y="1374379"/>
            <a:ext cx="4681937" cy="9484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3600" b="1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of the slide</a:t>
            </a:r>
            <a:br>
              <a:rPr lang="en-US"/>
            </a:br>
            <a:r>
              <a:rPr lang="en-US"/>
              <a:t>content goes here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2878C8D-4705-0841-8279-14F672E7EF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7525" y="2690507"/>
            <a:ext cx="4681938" cy="37473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1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597625A6-BBA1-794D-A846-DD2C5AD5A0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7525" y="3439975"/>
            <a:ext cx="4739596" cy="94840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1EA87492-373C-1F42-B195-522B087B107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7525" y="4729514"/>
            <a:ext cx="4681938" cy="121140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rgbClr val="013AE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Statistic goes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Statistic goes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Statistic goes here</a:t>
            </a:r>
          </a:p>
        </p:txBody>
      </p:sp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940590E7-BE93-614D-B2AD-7BBD0AC8E2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598" y="382421"/>
            <a:ext cx="1303251" cy="509218"/>
          </a:xfrm>
          <a:prstGeom prst="rect">
            <a:avLst/>
          </a:prstGeom>
        </p:spPr>
      </p:pic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F64391F2-BD82-B349-9A63-3D552D6E9114}"/>
              </a:ext>
            </a:extLst>
          </p:cNvPr>
          <p:cNvSpPr txBox="1">
            <a:spLocks/>
          </p:cNvSpPr>
          <p:nvPr userDrawn="1"/>
        </p:nvSpPr>
        <p:spPr>
          <a:xfrm>
            <a:off x="6107112" y="543339"/>
            <a:ext cx="1246188" cy="5013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>
                <a:solidFill>
                  <a:srgbClr val="FFFFFF"/>
                </a:solidFill>
              </a:rPr>
              <a:t>Year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EC6EA76B-CBA6-7346-8AFF-8063B9E17E4D}"/>
              </a:ext>
            </a:extLst>
          </p:cNvPr>
          <p:cNvSpPr txBox="1">
            <a:spLocks/>
          </p:cNvSpPr>
          <p:nvPr userDrawn="1"/>
        </p:nvSpPr>
        <p:spPr>
          <a:xfrm>
            <a:off x="6107112" y="1930400"/>
            <a:ext cx="1246188" cy="5013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>
                <a:solidFill>
                  <a:srgbClr val="FFFFFF"/>
                </a:solidFill>
              </a:rPr>
              <a:t>Quarter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B289BA25-56E9-BB4B-9F2B-53874D790DBE}"/>
              </a:ext>
            </a:extLst>
          </p:cNvPr>
          <p:cNvSpPr txBox="1">
            <a:spLocks/>
          </p:cNvSpPr>
          <p:nvPr userDrawn="1"/>
        </p:nvSpPr>
        <p:spPr>
          <a:xfrm>
            <a:off x="6107111" y="3231241"/>
            <a:ext cx="2452689" cy="5013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>
                <a:solidFill>
                  <a:srgbClr val="FFFFFF"/>
                </a:solidFill>
              </a:rPr>
              <a:t>Total Rail Cars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111BA41C-4307-2943-9C81-314EBF431B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08294" y="969178"/>
            <a:ext cx="1815694" cy="55975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4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2021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BF0B0AB2-F20F-9C4B-988A-64146DE4597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08294" y="2346034"/>
            <a:ext cx="1815694" cy="55975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4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ACEB8ED4-2A42-1B48-B8B4-AEDB522E5BF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08294" y="3638806"/>
            <a:ext cx="1815694" cy="55975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4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150k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D88014ED-81F2-7441-8E53-289F5FD70D9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83954" y="4690626"/>
            <a:ext cx="2056156" cy="145792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.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5130915D-16B1-2044-A64B-632749BE0F84}"/>
              </a:ext>
            </a:extLst>
          </p:cNvPr>
          <p:cNvSpPr>
            <a:spLocks noGrp="1"/>
          </p:cNvSpPr>
          <p:nvPr>
            <p:ph type="chart" sz="quarter" idx="24"/>
          </p:nvPr>
        </p:nvSpPr>
        <p:spPr>
          <a:xfrm>
            <a:off x="8559800" y="731521"/>
            <a:ext cx="3379788" cy="541686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708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F7C14B8-B199-3F41-B669-0082CEEAA948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BB6FE6BD-9131-1241-9BF1-D6B626158E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4950" y="329867"/>
            <a:ext cx="1429675" cy="29951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D50F2A-408F-3B4F-8902-13FCFE3A4F3F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8C65B66-9C44-0C4E-8CE0-E7B69539AC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64870" y="340381"/>
            <a:ext cx="1470484" cy="62879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of the</a:t>
            </a:r>
          </a:p>
          <a:p>
            <a:pPr lvl="0"/>
            <a:r>
              <a:rPr lang="en-US"/>
              <a:t>presentation</a:t>
            </a:r>
          </a:p>
          <a:p>
            <a:pPr lvl="0"/>
            <a:r>
              <a:rPr lang="en-US"/>
              <a:t>goes here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FAC1D0-A84E-C740-B9C6-EAE4C0EAE8EB}"/>
              </a:ext>
            </a:extLst>
          </p:cNvPr>
          <p:cNvCxnSpPr>
            <a:cxnSpLocks/>
          </p:cNvCxnSpPr>
          <p:nvPr userDrawn="1"/>
        </p:nvCxnSpPr>
        <p:spPr>
          <a:xfrm>
            <a:off x="652598" y="3252607"/>
            <a:ext cx="4654522" cy="0"/>
          </a:xfrm>
          <a:prstGeom prst="line">
            <a:avLst/>
          </a:prstGeom>
          <a:ln w="38100" cmpd="sng">
            <a:solidFill>
              <a:srgbClr val="080C3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F8168FDA-1177-714D-B06B-8FF4BEE0CF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3417" y="1374379"/>
            <a:ext cx="4681937" cy="9484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3600" b="1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of the slide</a:t>
            </a:r>
            <a:br>
              <a:rPr lang="en-US"/>
            </a:br>
            <a:r>
              <a:rPr lang="en-US"/>
              <a:t>content goes here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2878C8D-4705-0841-8279-14F672E7EF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7525" y="2690507"/>
            <a:ext cx="4681938" cy="37473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1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597625A6-BBA1-794D-A846-DD2C5AD5A0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7525" y="3439975"/>
            <a:ext cx="4739596" cy="94840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1EA87492-373C-1F42-B195-522B087B107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7525" y="4729514"/>
            <a:ext cx="4681938" cy="121140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rgbClr val="013AE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Statistic goes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Statistic goes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Statistic goes here</a:t>
            </a:r>
          </a:p>
        </p:txBody>
      </p:sp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940590E7-BE93-614D-B2AD-7BBD0AC8E2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598" y="382421"/>
            <a:ext cx="1303251" cy="509218"/>
          </a:xfrm>
          <a:prstGeom prst="rect">
            <a:avLst/>
          </a:prstGeom>
        </p:spPr>
      </p:pic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F64391F2-BD82-B349-9A63-3D552D6E9114}"/>
              </a:ext>
            </a:extLst>
          </p:cNvPr>
          <p:cNvSpPr txBox="1">
            <a:spLocks/>
          </p:cNvSpPr>
          <p:nvPr userDrawn="1"/>
        </p:nvSpPr>
        <p:spPr>
          <a:xfrm>
            <a:off x="6107112" y="543339"/>
            <a:ext cx="1246188" cy="5013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>
                <a:solidFill>
                  <a:srgbClr val="021354"/>
                </a:solidFill>
              </a:rPr>
              <a:t>Year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EC6EA76B-CBA6-7346-8AFF-8063B9E17E4D}"/>
              </a:ext>
            </a:extLst>
          </p:cNvPr>
          <p:cNvSpPr txBox="1">
            <a:spLocks/>
          </p:cNvSpPr>
          <p:nvPr userDrawn="1"/>
        </p:nvSpPr>
        <p:spPr>
          <a:xfrm>
            <a:off x="6107112" y="1930400"/>
            <a:ext cx="1246188" cy="5013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>
                <a:solidFill>
                  <a:srgbClr val="021354"/>
                </a:solidFill>
              </a:rPr>
              <a:t>Quarter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B289BA25-56E9-BB4B-9F2B-53874D790DBE}"/>
              </a:ext>
            </a:extLst>
          </p:cNvPr>
          <p:cNvSpPr txBox="1">
            <a:spLocks/>
          </p:cNvSpPr>
          <p:nvPr userDrawn="1"/>
        </p:nvSpPr>
        <p:spPr>
          <a:xfrm>
            <a:off x="6107111" y="3231241"/>
            <a:ext cx="2452689" cy="5013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>
                <a:solidFill>
                  <a:srgbClr val="021354"/>
                </a:solidFill>
              </a:rPr>
              <a:t>Total Rail Cars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111BA41C-4307-2943-9C81-314EBF431B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08294" y="969178"/>
            <a:ext cx="1815694" cy="55975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4800" b="1" i="0">
                <a:solidFill>
                  <a:srgbClr val="0213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2021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BF0B0AB2-F20F-9C4B-988A-64146DE4597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08294" y="2346034"/>
            <a:ext cx="1815694" cy="55975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4800" b="1" i="0">
                <a:solidFill>
                  <a:srgbClr val="0213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ACEB8ED4-2A42-1B48-B8B4-AEDB522E5BF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08294" y="3638806"/>
            <a:ext cx="1815694" cy="55975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4800" b="1" i="0">
                <a:solidFill>
                  <a:srgbClr val="0213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150k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D88014ED-81F2-7441-8E53-289F5FD70D9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83954" y="4690626"/>
            <a:ext cx="2056156" cy="145792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rgbClr val="0213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.</a:t>
            </a:r>
          </a:p>
        </p:txBody>
      </p:sp>
      <p:sp>
        <p:nvSpPr>
          <p:cNvPr id="25" name="Chart Placeholder 2">
            <a:extLst>
              <a:ext uri="{FF2B5EF4-FFF2-40B4-BE49-F238E27FC236}">
                <a16:creationId xmlns:a16="http://schemas.microsoft.com/office/drawing/2014/main" id="{635237F1-7B38-294E-A431-E6699B5FF63C}"/>
              </a:ext>
            </a:extLst>
          </p:cNvPr>
          <p:cNvSpPr>
            <a:spLocks noGrp="1"/>
          </p:cNvSpPr>
          <p:nvPr>
            <p:ph type="chart" sz="quarter" idx="24"/>
          </p:nvPr>
        </p:nvSpPr>
        <p:spPr>
          <a:xfrm>
            <a:off x="8559800" y="731521"/>
            <a:ext cx="3379788" cy="541686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0675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F7C14B8-B199-3F41-B669-0082CEEAA948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D50F2A-408F-3B4F-8902-13FCFE3A4F3F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FAC1D0-A84E-C740-B9C6-EAE4C0EAE8EB}"/>
              </a:ext>
            </a:extLst>
          </p:cNvPr>
          <p:cNvCxnSpPr>
            <a:cxnSpLocks/>
          </p:cNvCxnSpPr>
          <p:nvPr userDrawn="1"/>
        </p:nvCxnSpPr>
        <p:spPr>
          <a:xfrm>
            <a:off x="652598" y="3252607"/>
            <a:ext cx="4654522" cy="0"/>
          </a:xfrm>
          <a:prstGeom prst="line">
            <a:avLst/>
          </a:prstGeom>
          <a:ln w="38100" cmpd="sng">
            <a:solidFill>
              <a:srgbClr val="080C3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F8168FDA-1177-714D-B06B-8FF4BEE0CF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3417" y="1374379"/>
            <a:ext cx="4681937" cy="9484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3600" b="1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of the slide</a:t>
            </a:r>
            <a:br>
              <a:rPr lang="en-US"/>
            </a:br>
            <a:r>
              <a:rPr lang="en-US"/>
              <a:t>content goes here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2878C8D-4705-0841-8279-14F672E7EF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7525" y="2690507"/>
            <a:ext cx="4681938" cy="37473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1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597625A6-BBA1-794D-A846-DD2C5AD5A0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7525" y="3439975"/>
            <a:ext cx="4739596" cy="94840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1EA87492-373C-1F42-B195-522B087B107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7525" y="4729514"/>
            <a:ext cx="4681938" cy="121140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rgbClr val="013AE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Statistic goes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Statistic goes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Statistic goes here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7887BC7-E607-8746-90F6-4827026F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38861" y="329867"/>
            <a:ext cx="1429675" cy="29951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9F20DFC4-8762-A349-BED7-B5792B2E44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89381" y="340381"/>
            <a:ext cx="1470484" cy="62879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of the</a:t>
            </a:r>
          </a:p>
          <a:p>
            <a:pPr lvl="0"/>
            <a:r>
              <a:rPr lang="en-US"/>
              <a:t>presentation</a:t>
            </a:r>
          </a:p>
          <a:p>
            <a:pPr lvl="0"/>
            <a:r>
              <a:rPr lang="en-US"/>
              <a:t>goes here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D5EE4695-3C27-BC4B-A672-92AA84C68F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598" y="382421"/>
            <a:ext cx="1303251" cy="50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64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F7C14B8-B199-3F41-B669-0082CEEAA948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D50F2A-408F-3B4F-8902-13FCFE3A4F3F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FAC1D0-A84E-C740-B9C6-EAE4C0EAE8EB}"/>
              </a:ext>
            </a:extLst>
          </p:cNvPr>
          <p:cNvCxnSpPr>
            <a:cxnSpLocks/>
          </p:cNvCxnSpPr>
          <p:nvPr userDrawn="1"/>
        </p:nvCxnSpPr>
        <p:spPr>
          <a:xfrm>
            <a:off x="652598" y="2392019"/>
            <a:ext cx="4654522" cy="0"/>
          </a:xfrm>
          <a:prstGeom prst="line">
            <a:avLst/>
          </a:prstGeom>
          <a:ln w="38100" cmpd="sng">
            <a:solidFill>
              <a:srgbClr val="080C3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2878C8D-4705-0841-8279-14F672E7EF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7525" y="1829919"/>
            <a:ext cx="4681938" cy="37473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1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597625A6-BBA1-794D-A846-DD2C5AD5A0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7525" y="2579386"/>
            <a:ext cx="4739596" cy="196276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1EA87492-373C-1F42-B195-522B087B107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7525" y="4729514"/>
            <a:ext cx="4681938" cy="121140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rgbClr val="013AE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Statistic goes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Statistic goes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Statistic goes here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7887BC7-E607-8746-90F6-4827026F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38861" y="329867"/>
            <a:ext cx="1429675" cy="29951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9F20DFC4-8762-A349-BED7-B5792B2E44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89381" y="340381"/>
            <a:ext cx="1470484" cy="62879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of the</a:t>
            </a:r>
          </a:p>
          <a:p>
            <a:pPr lvl="0"/>
            <a:r>
              <a:rPr lang="en-US"/>
              <a:t>presentation</a:t>
            </a:r>
          </a:p>
          <a:p>
            <a:pPr lvl="0"/>
            <a:r>
              <a:rPr lang="en-US"/>
              <a:t>goes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9A7FF89-349E-8A4A-A25A-FBBF0DB3C595}"/>
              </a:ext>
            </a:extLst>
          </p:cNvPr>
          <p:cNvSpPr txBox="1">
            <a:spLocks/>
          </p:cNvSpPr>
          <p:nvPr userDrawn="1"/>
        </p:nvSpPr>
        <p:spPr>
          <a:xfrm>
            <a:off x="5813336" y="1808899"/>
            <a:ext cx="3418042" cy="5816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>
                <a:solidFill>
                  <a:srgbClr val="080C39"/>
                </a:solidFill>
              </a:rPr>
              <a:t>Name of Chart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58CACA-8B37-0849-8654-988FDFA1A6EF}"/>
              </a:ext>
            </a:extLst>
          </p:cNvPr>
          <p:cNvCxnSpPr/>
          <p:nvPr userDrawn="1"/>
        </p:nvCxnSpPr>
        <p:spPr>
          <a:xfrm>
            <a:off x="5813336" y="2390568"/>
            <a:ext cx="5642154" cy="0"/>
          </a:xfrm>
          <a:prstGeom prst="line">
            <a:avLst/>
          </a:prstGeom>
          <a:ln w="38100" cmpd="sng">
            <a:solidFill>
              <a:srgbClr val="080C3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33519734-03EB-1541-8057-6D4A146C29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598" y="382421"/>
            <a:ext cx="1303251" cy="50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6203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F7C14B8-B199-3F41-B669-0082CEEAA948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D50F2A-408F-3B4F-8902-13FCFE3A4F3F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2878C8D-4705-0841-8279-14F672E7EF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7525" y="1549518"/>
            <a:ext cx="3996369" cy="37473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1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Name of Chart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27887BC7-E607-8746-90F6-4827026F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38861" y="329867"/>
            <a:ext cx="1429675" cy="29951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9F20DFC4-8762-A349-BED7-B5792B2E44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89381" y="340381"/>
            <a:ext cx="1470484" cy="62879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of the</a:t>
            </a:r>
          </a:p>
          <a:p>
            <a:pPr lvl="0"/>
            <a:r>
              <a:rPr lang="en-US"/>
              <a:t>presentation</a:t>
            </a:r>
          </a:p>
          <a:p>
            <a:pPr lvl="0"/>
            <a:r>
              <a:rPr lang="en-US"/>
              <a:t>goes here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4C50618-B7FC-8B45-998D-D255EC6434D9}"/>
              </a:ext>
            </a:extLst>
          </p:cNvPr>
          <p:cNvCxnSpPr/>
          <p:nvPr userDrawn="1"/>
        </p:nvCxnSpPr>
        <p:spPr>
          <a:xfrm>
            <a:off x="652598" y="2131187"/>
            <a:ext cx="4850967" cy="6762"/>
          </a:xfrm>
          <a:prstGeom prst="line">
            <a:avLst/>
          </a:prstGeom>
          <a:ln w="38100" cmpd="sng">
            <a:solidFill>
              <a:srgbClr val="080C3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287B975-EA96-6040-9135-0AE27D854502}"/>
              </a:ext>
            </a:extLst>
          </p:cNvPr>
          <p:cNvCxnSpPr/>
          <p:nvPr userDrawn="1"/>
        </p:nvCxnSpPr>
        <p:spPr>
          <a:xfrm>
            <a:off x="6195181" y="2131187"/>
            <a:ext cx="4850967" cy="6762"/>
          </a:xfrm>
          <a:prstGeom prst="line">
            <a:avLst/>
          </a:prstGeom>
          <a:ln w="38100" cmpd="sng">
            <a:solidFill>
              <a:srgbClr val="080C3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D3F2BF6B-03F4-1047-8CCD-BCC2F375F2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456" y="1548236"/>
            <a:ext cx="3996369" cy="37473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1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Name of Chart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06A5BE56-BE1C-234D-B87D-7160F036ED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598" y="382421"/>
            <a:ext cx="1303251" cy="50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053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F7C14B8-B199-3F41-B669-0082CEEAA948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D50F2A-408F-3B4F-8902-13FCFE3A4F3F}"/>
              </a:ext>
            </a:extLst>
          </p:cNvPr>
          <p:cNvSpPr/>
          <p:nvPr userDrawn="1"/>
        </p:nvSpPr>
        <p:spPr>
          <a:xfrm>
            <a:off x="1336845" y="115557"/>
            <a:ext cx="153858" cy="266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F8168FDA-1177-714D-B06B-8FF4BEE0CF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3417" y="1374379"/>
            <a:ext cx="7551816" cy="9484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3600" b="1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of the slide</a:t>
            </a:r>
            <a:br>
              <a:rPr lang="en-US"/>
            </a:br>
            <a:r>
              <a:rPr lang="en-US"/>
              <a:t>content goes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0E457CD-A7A2-924E-BB67-D28931F760FB}"/>
              </a:ext>
            </a:extLst>
          </p:cNvPr>
          <p:cNvCxnSpPr/>
          <p:nvPr userDrawn="1"/>
        </p:nvCxnSpPr>
        <p:spPr>
          <a:xfrm>
            <a:off x="652598" y="3244413"/>
            <a:ext cx="4850967" cy="6762"/>
          </a:xfrm>
          <a:prstGeom prst="line">
            <a:avLst/>
          </a:prstGeom>
          <a:ln w="38100" cmpd="sng">
            <a:solidFill>
              <a:srgbClr val="080C3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59517D6-D697-794B-84CF-60D34AD14562}"/>
              </a:ext>
            </a:extLst>
          </p:cNvPr>
          <p:cNvCxnSpPr/>
          <p:nvPr userDrawn="1"/>
        </p:nvCxnSpPr>
        <p:spPr>
          <a:xfrm>
            <a:off x="6195181" y="3244413"/>
            <a:ext cx="4850967" cy="6762"/>
          </a:xfrm>
          <a:prstGeom prst="line">
            <a:avLst/>
          </a:prstGeom>
          <a:ln w="38100" cmpd="sng">
            <a:solidFill>
              <a:srgbClr val="080C3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018CECC1-05F2-4F4B-AA56-E7EA6AA194B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38861" y="329867"/>
            <a:ext cx="1429675" cy="29951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848E31D0-E85D-2747-B07B-C60BF8C5C9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89381" y="340381"/>
            <a:ext cx="1470484" cy="62879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lnSpc>
                <a:spcPts val="640"/>
              </a:lnSpc>
              <a:buNone/>
              <a:defRPr sz="1200" b="0" i="0">
                <a:solidFill>
                  <a:srgbClr val="0A15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Title of the</a:t>
            </a:r>
          </a:p>
          <a:p>
            <a:pPr lvl="0"/>
            <a:r>
              <a:rPr lang="en-US"/>
              <a:t>presentation</a:t>
            </a:r>
          </a:p>
          <a:p>
            <a:pPr lvl="0"/>
            <a:r>
              <a:rPr lang="en-US"/>
              <a:t>goes here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CAE71779-96B2-C144-9A8F-01009F67C6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7524" y="2690507"/>
            <a:ext cx="4936041" cy="37473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1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EEAFCCC8-4A26-6A42-BE6E-70EEC92450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7524" y="3499804"/>
            <a:ext cx="4936041" cy="28003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91C93A84-0230-A441-8C2B-07A2B7942E0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38007" y="2690507"/>
            <a:ext cx="4936041" cy="37473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1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44002D63-B3F1-2F4B-86A4-DCE84765865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38007" y="3499804"/>
            <a:ext cx="4936041" cy="28003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rgbClr val="060C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br>
              <a:rPr lang="en-US"/>
            </a:br>
            <a:r>
              <a:rPr lang="en-US"/>
              <a:t>Lorem ipsum dolor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concectetur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FC5FC4E-7302-C749-9673-073A845391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2598" y="382421"/>
            <a:ext cx="1303251" cy="50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3627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C9A6C2-1962-8748-BAF0-EFE889B09F69}"/>
              </a:ext>
            </a:extLst>
          </p:cNvPr>
          <p:cNvSpPr/>
          <p:nvPr userDrawn="1"/>
        </p:nvSpPr>
        <p:spPr>
          <a:xfrm>
            <a:off x="-42040" y="269046"/>
            <a:ext cx="12276082" cy="6327978"/>
          </a:xfrm>
          <a:prstGeom prst="rect">
            <a:avLst/>
          </a:prstGeom>
          <a:solidFill>
            <a:srgbClr val="080C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80C39"/>
              </a:solidFill>
            </a:endParaRP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17EE2CD7-D50B-984D-A635-CE53186C5F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17731" y="3085836"/>
            <a:ext cx="1756535" cy="68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09111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41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51324C3-355D-C9D7-FACE-30FA8453991F}"/>
              </a:ext>
            </a:extLst>
          </p:cNvPr>
          <p:cNvSpPr/>
          <p:nvPr userDrawn="1"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7C9F6FF-D254-E943-B51D-5C06091BD453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686" y="315578"/>
            <a:ext cx="1191826" cy="46568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A553D21-B9B7-A847-B496-5D680A23C07B}"/>
              </a:ext>
            </a:extLst>
          </p:cNvPr>
          <p:cNvCxnSpPr>
            <a:cxnSpLocks/>
          </p:cNvCxnSpPr>
          <p:nvPr userDrawn="1"/>
        </p:nvCxnSpPr>
        <p:spPr>
          <a:xfrm>
            <a:off x="1989176" y="318150"/>
            <a:ext cx="0" cy="44385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B2D07F-FABA-F24D-BE69-5F7DB0E4A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432" y="393192"/>
            <a:ext cx="7287768" cy="3440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42B474-277F-4941-963D-DC3AC3EEBF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5F09C-2B74-8240-B52C-0865BABDEE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EA334-9228-E04D-ADA8-F38517D4B63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66E45-42CD-0E4F-8D9D-572ABCAB38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2B307-5311-5F4B-A97B-7D3BE4941F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FD488-33C8-1C4E-9B5D-035CDE3BA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52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18" r:id="rId23"/>
    <p:sldLayoutId id="2147483719" r:id="rId24"/>
    <p:sldLayoutId id="2147483720" r:id="rId25"/>
    <p:sldLayoutId id="2147483721" r:id="rId26"/>
    <p:sldLayoutId id="2147483722" r:id="rId27"/>
    <p:sldLayoutId id="2147483723" r:id="rId28"/>
    <p:sldLayoutId id="2147483724" r:id="rId29"/>
    <p:sldLayoutId id="2147483741" r:id="rId30"/>
    <p:sldLayoutId id="2147483743" r:id="rId31"/>
    <p:sldLayoutId id="2147483745" r:id="rId32"/>
    <p:sldLayoutId id="2147483746" r:id="rId33"/>
  </p:sldLayoutIdLst>
  <p:transition spd="med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cap="all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00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tmp"/><Relationship Id="rId2" Type="http://schemas.openxmlformats.org/officeDocument/2006/relationships/image" Target="../media/image91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tm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tmp"/><Relationship Id="rId2" Type="http://schemas.openxmlformats.org/officeDocument/2006/relationships/image" Target="../media/image97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tmp"/><Relationship Id="rId2" Type="http://schemas.openxmlformats.org/officeDocument/2006/relationships/image" Target="../media/image106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31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1.jpeg"/><Relationship Id="rId7" Type="http://schemas.openxmlformats.org/officeDocument/2006/relationships/image" Target="../media/image134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33.jpeg"/><Relationship Id="rId11" Type="http://schemas.openxmlformats.org/officeDocument/2006/relationships/image" Target="../media/image137.jpeg"/><Relationship Id="rId5" Type="http://schemas.microsoft.com/office/2007/relationships/hdphoto" Target="../media/hdphoto3.wdp"/><Relationship Id="rId10" Type="http://schemas.openxmlformats.org/officeDocument/2006/relationships/image" Target="../media/image136.jpeg"/><Relationship Id="rId4" Type="http://schemas.openxmlformats.org/officeDocument/2006/relationships/image" Target="../media/image132.jpeg"/><Relationship Id="rId9" Type="http://schemas.openxmlformats.org/officeDocument/2006/relationships/image" Target="../media/image135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emf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-up of a train&#10;&#10;Description automatically generated">
            <a:extLst>
              <a:ext uri="{FF2B5EF4-FFF2-40B4-BE49-F238E27FC236}">
                <a16:creationId xmlns:a16="http://schemas.microsoft.com/office/drawing/2014/main" id="{4D20EB74-2460-47DD-0F51-A1E2C75FBF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1E39E44-A4E3-B6A3-FA19-2DC5AE9BF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3416" y="1685840"/>
            <a:ext cx="7445275" cy="2505808"/>
          </a:xfrm>
        </p:spPr>
        <p:txBody>
          <a:bodyPr>
            <a:noAutofit/>
          </a:bodyPr>
          <a:lstStyle/>
          <a:p>
            <a:r>
              <a:rPr lang="en-US" dirty="0"/>
              <a:t>Howard Street Tunnel Clearance Program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BA4FB3-F5CB-1E49-A554-8826391B223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981700" y="5799138"/>
            <a:ext cx="1373188" cy="631825"/>
          </a:xfrm>
        </p:spPr>
        <p:txBody>
          <a:bodyPr anchor="ctr">
            <a:normAutofit/>
          </a:bodyPr>
          <a:lstStyle/>
          <a:p>
            <a:pPr marL="0" indent="0" algn="r">
              <a:buNone/>
            </a:pPr>
            <a:r>
              <a:rPr lang="en-US" sz="2800" b="1" dirty="0">
                <a:solidFill>
                  <a:schemeClr val="bg1"/>
                </a:solidFill>
              </a:rPr>
              <a:t>2025</a:t>
            </a:r>
          </a:p>
        </p:txBody>
      </p:sp>
      <p:pic>
        <p:nvPicPr>
          <p:cNvPr id="6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47403" y="5250362"/>
            <a:ext cx="1257300" cy="12542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BC9FD0-0F33-6C09-4CC5-8B485A04E993}"/>
              </a:ext>
            </a:extLst>
          </p:cNvPr>
          <p:cNvSpPr txBox="1"/>
          <p:nvPr/>
        </p:nvSpPr>
        <p:spPr>
          <a:xfrm>
            <a:off x="723900" y="4419600"/>
            <a:ext cx="4180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Brandon Knapp, P.E.</a:t>
            </a:r>
          </a:p>
          <a:p>
            <a:r>
              <a:rPr lang="en-US" dirty="0">
                <a:solidFill>
                  <a:schemeClr val="bg1"/>
                </a:solidFill>
              </a:rPr>
              <a:t>Sr. Director – Mid-Atlantic Construction</a:t>
            </a:r>
          </a:p>
        </p:txBody>
      </p:sp>
    </p:spTree>
    <p:extLst>
      <p:ext uri="{BB962C8B-B14F-4D97-AF65-F5344CB8AC3E}">
        <p14:creationId xmlns:p14="http://schemas.microsoft.com/office/powerpoint/2010/main" val="351901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B1E0-E5EE-5649-A137-D79EC528A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CSX Core Intermodal Network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88830" y="1566696"/>
            <a:ext cx="4359692" cy="4794350"/>
            <a:chOff x="213360" y="914400"/>
            <a:chExt cx="4428894" cy="487045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530227" y="914400"/>
              <a:ext cx="3760788" cy="4870450"/>
              <a:chOff x="195" y="768"/>
              <a:chExt cx="2609" cy="3268"/>
            </a:xfrm>
          </p:grpSpPr>
          <p:grpSp>
            <p:nvGrpSpPr>
              <p:cNvPr id="119" name="Group 5"/>
              <p:cNvGrpSpPr>
                <a:grpSpLocks/>
              </p:cNvGrpSpPr>
              <p:nvPr/>
            </p:nvGrpSpPr>
            <p:grpSpPr bwMode="auto">
              <a:xfrm>
                <a:off x="195" y="768"/>
                <a:ext cx="2609" cy="3268"/>
                <a:chOff x="468" y="850"/>
                <a:chExt cx="2609" cy="3268"/>
              </a:xfrm>
            </p:grpSpPr>
            <p:sp>
              <p:nvSpPr>
                <p:cNvPr id="124" name="Freeform 6"/>
                <p:cNvSpPr>
                  <a:spLocks/>
                </p:cNvSpPr>
                <p:nvPr/>
              </p:nvSpPr>
              <p:spPr bwMode="auto">
                <a:xfrm>
                  <a:off x="719" y="1855"/>
                  <a:ext cx="438" cy="771"/>
                </a:xfrm>
                <a:custGeom>
                  <a:avLst/>
                  <a:gdLst>
                    <a:gd name="T0" fmla="*/ 0 w 343"/>
                    <a:gd name="T1" fmla="*/ 2074 h 615"/>
                    <a:gd name="T2" fmla="*/ 60 w 343"/>
                    <a:gd name="T3" fmla="*/ 1932 h 615"/>
                    <a:gd name="T4" fmla="*/ 261 w 343"/>
                    <a:gd name="T5" fmla="*/ 1636 h 615"/>
                    <a:gd name="T6" fmla="*/ 382 w 343"/>
                    <a:gd name="T7" fmla="*/ 1321 h 615"/>
                    <a:gd name="T8" fmla="*/ 261 w 343"/>
                    <a:gd name="T9" fmla="*/ 1089 h 615"/>
                    <a:gd name="T10" fmla="*/ 796 w 343"/>
                    <a:gd name="T11" fmla="*/ 753 h 615"/>
                    <a:gd name="T12" fmla="*/ 903 w 343"/>
                    <a:gd name="T13" fmla="*/ 575 h 615"/>
                    <a:gd name="T14" fmla="*/ 903 w 343"/>
                    <a:gd name="T15" fmla="*/ 488 h 615"/>
                    <a:gd name="T16" fmla="*/ 518 w 343"/>
                    <a:gd name="T17" fmla="*/ 118 h 615"/>
                    <a:gd name="T18" fmla="*/ 2585 w 343"/>
                    <a:gd name="T19" fmla="*/ 0 h 615"/>
                    <a:gd name="T20" fmla="*/ 2633 w 343"/>
                    <a:gd name="T21" fmla="*/ 292 h 615"/>
                    <a:gd name="T22" fmla="*/ 2840 w 343"/>
                    <a:gd name="T23" fmla="*/ 627 h 615"/>
                    <a:gd name="T24" fmla="*/ 3032 w 343"/>
                    <a:gd name="T25" fmla="*/ 2416 h 615"/>
                    <a:gd name="T26" fmla="*/ 2978 w 343"/>
                    <a:gd name="T27" fmla="*/ 2796 h 615"/>
                    <a:gd name="T28" fmla="*/ 3090 w 343"/>
                    <a:gd name="T29" fmla="*/ 2999 h 615"/>
                    <a:gd name="T30" fmla="*/ 2963 w 343"/>
                    <a:gd name="T31" fmla="*/ 3415 h 615"/>
                    <a:gd name="T32" fmla="*/ 2804 w 343"/>
                    <a:gd name="T33" fmla="*/ 3602 h 615"/>
                    <a:gd name="T34" fmla="*/ 2714 w 343"/>
                    <a:gd name="T35" fmla="*/ 3891 h 615"/>
                    <a:gd name="T36" fmla="*/ 2802 w 343"/>
                    <a:gd name="T37" fmla="*/ 3970 h 615"/>
                    <a:gd name="T38" fmla="*/ 2737 w 343"/>
                    <a:gd name="T39" fmla="*/ 4158 h 615"/>
                    <a:gd name="T40" fmla="*/ 2783 w 343"/>
                    <a:gd name="T41" fmla="*/ 4215 h 615"/>
                    <a:gd name="T42" fmla="*/ 2534 w 343"/>
                    <a:gd name="T43" fmla="*/ 4301 h 615"/>
                    <a:gd name="T44" fmla="*/ 2479 w 343"/>
                    <a:gd name="T45" fmla="*/ 4590 h 615"/>
                    <a:gd name="T46" fmla="*/ 2120 w 343"/>
                    <a:gd name="T47" fmla="*/ 4482 h 615"/>
                    <a:gd name="T48" fmla="*/ 1941 w 343"/>
                    <a:gd name="T49" fmla="*/ 4623 h 615"/>
                    <a:gd name="T50" fmla="*/ 1947 w 343"/>
                    <a:gd name="T51" fmla="*/ 4697 h 615"/>
                    <a:gd name="T52" fmla="*/ 1818 w 343"/>
                    <a:gd name="T53" fmla="*/ 4684 h 615"/>
                    <a:gd name="T54" fmla="*/ 1706 w 343"/>
                    <a:gd name="T55" fmla="*/ 4491 h 615"/>
                    <a:gd name="T56" fmla="*/ 1656 w 343"/>
                    <a:gd name="T57" fmla="*/ 4225 h 615"/>
                    <a:gd name="T58" fmla="*/ 1506 w 343"/>
                    <a:gd name="T59" fmla="*/ 4041 h 615"/>
                    <a:gd name="T60" fmla="*/ 1303 w 343"/>
                    <a:gd name="T61" fmla="*/ 3970 h 615"/>
                    <a:gd name="T62" fmla="*/ 1053 w 343"/>
                    <a:gd name="T63" fmla="*/ 3796 h 615"/>
                    <a:gd name="T64" fmla="*/ 969 w 343"/>
                    <a:gd name="T65" fmla="*/ 3552 h 615"/>
                    <a:gd name="T66" fmla="*/ 1106 w 343"/>
                    <a:gd name="T67" fmla="*/ 3193 h 615"/>
                    <a:gd name="T68" fmla="*/ 979 w 343"/>
                    <a:gd name="T69" fmla="*/ 3123 h 615"/>
                    <a:gd name="T70" fmla="*/ 678 w 343"/>
                    <a:gd name="T71" fmla="*/ 3123 h 615"/>
                    <a:gd name="T72" fmla="*/ 632 w 343"/>
                    <a:gd name="T73" fmla="*/ 2882 h 615"/>
                    <a:gd name="T74" fmla="*/ 123 w 343"/>
                    <a:gd name="T75" fmla="*/ 2437 h 615"/>
                    <a:gd name="T76" fmla="*/ 0 w 343"/>
                    <a:gd name="T77" fmla="*/ 2074 h 615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343"/>
                    <a:gd name="T118" fmla="*/ 0 h 615"/>
                    <a:gd name="T119" fmla="*/ 343 w 343"/>
                    <a:gd name="T120" fmla="*/ 615 h 615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343" h="615">
                      <a:moveTo>
                        <a:pt x="0" y="271"/>
                      </a:moveTo>
                      <a:lnTo>
                        <a:pt x="7" y="253"/>
                      </a:lnTo>
                      <a:lnTo>
                        <a:pt x="29" y="214"/>
                      </a:lnTo>
                      <a:lnTo>
                        <a:pt x="42" y="173"/>
                      </a:lnTo>
                      <a:lnTo>
                        <a:pt x="29" y="143"/>
                      </a:lnTo>
                      <a:lnTo>
                        <a:pt x="88" y="99"/>
                      </a:lnTo>
                      <a:lnTo>
                        <a:pt x="100" y="75"/>
                      </a:lnTo>
                      <a:lnTo>
                        <a:pt x="100" y="64"/>
                      </a:lnTo>
                      <a:lnTo>
                        <a:pt x="58" y="15"/>
                      </a:lnTo>
                      <a:lnTo>
                        <a:pt x="287" y="0"/>
                      </a:lnTo>
                      <a:lnTo>
                        <a:pt x="292" y="38"/>
                      </a:lnTo>
                      <a:lnTo>
                        <a:pt x="315" y="82"/>
                      </a:lnTo>
                      <a:lnTo>
                        <a:pt x="335" y="316"/>
                      </a:lnTo>
                      <a:lnTo>
                        <a:pt x="330" y="365"/>
                      </a:lnTo>
                      <a:lnTo>
                        <a:pt x="342" y="392"/>
                      </a:lnTo>
                      <a:lnTo>
                        <a:pt x="328" y="446"/>
                      </a:lnTo>
                      <a:lnTo>
                        <a:pt x="311" y="471"/>
                      </a:lnTo>
                      <a:lnTo>
                        <a:pt x="301" y="508"/>
                      </a:lnTo>
                      <a:lnTo>
                        <a:pt x="310" y="519"/>
                      </a:lnTo>
                      <a:lnTo>
                        <a:pt x="303" y="543"/>
                      </a:lnTo>
                      <a:lnTo>
                        <a:pt x="308" y="551"/>
                      </a:lnTo>
                      <a:lnTo>
                        <a:pt x="280" y="562"/>
                      </a:lnTo>
                      <a:lnTo>
                        <a:pt x="275" y="600"/>
                      </a:lnTo>
                      <a:lnTo>
                        <a:pt x="235" y="586"/>
                      </a:lnTo>
                      <a:lnTo>
                        <a:pt x="215" y="605"/>
                      </a:lnTo>
                      <a:lnTo>
                        <a:pt x="216" y="614"/>
                      </a:lnTo>
                      <a:lnTo>
                        <a:pt x="202" y="612"/>
                      </a:lnTo>
                      <a:lnTo>
                        <a:pt x="189" y="587"/>
                      </a:lnTo>
                      <a:lnTo>
                        <a:pt x="183" y="552"/>
                      </a:lnTo>
                      <a:lnTo>
                        <a:pt x="167" y="528"/>
                      </a:lnTo>
                      <a:lnTo>
                        <a:pt x="145" y="519"/>
                      </a:lnTo>
                      <a:lnTo>
                        <a:pt x="117" y="495"/>
                      </a:lnTo>
                      <a:lnTo>
                        <a:pt x="107" y="464"/>
                      </a:lnTo>
                      <a:lnTo>
                        <a:pt x="123" y="417"/>
                      </a:lnTo>
                      <a:lnTo>
                        <a:pt x="109" y="408"/>
                      </a:lnTo>
                      <a:lnTo>
                        <a:pt x="75" y="408"/>
                      </a:lnTo>
                      <a:lnTo>
                        <a:pt x="70" y="377"/>
                      </a:lnTo>
                      <a:lnTo>
                        <a:pt x="13" y="319"/>
                      </a:lnTo>
                      <a:lnTo>
                        <a:pt x="0" y="271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" name="Freeform 7"/>
                <p:cNvSpPr>
                  <a:spLocks/>
                </p:cNvSpPr>
                <p:nvPr/>
              </p:nvSpPr>
              <p:spPr bwMode="auto">
                <a:xfrm>
                  <a:off x="765" y="2893"/>
                  <a:ext cx="393" cy="670"/>
                </a:xfrm>
                <a:custGeom>
                  <a:avLst/>
                  <a:gdLst>
                    <a:gd name="T0" fmla="*/ 0 w 308"/>
                    <a:gd name="T1" fmla="*/ 3426 h 535"/>
                    <a:gd name="T2" fmla="*/ 1 w 308"/>
                    <a:gd name="T3" fmla="*/ 3275 h 535"/>
                    <a:gd name="T4" fmla="*/ 182 w 308"/>
                    <a:gd name="T5" fmla="*/ 2810 h 535"/>
                    <a:gd name="T6" fmla="*/ 453 w 308"/>
                    <a:gd name="T7" fmla="*/ 2512 h 535"/>
                    <a:gd name="T8" fmla="*/ 364 w 308"/>
                    <a:gd name="T9" fmla="*/ 2416 h 535"/>
                    <a:gd name="T10" fmla="*/ 393 w 308"/>
                    <a:gd name="T11" fmla="*/ 2125 h 535"/>
                    <a:gd name="T12" fmla="*/ 254 w 308"/>
                    <a:gd name="T13" fmla="*/ 1777 h 535"/>
                    <a:gd name="T14" fmla="*/ 203 w 308"/>
                    <a:gd name="T15" fmla="*/ 1317 h 535"/>
                    <a:gd name="T16" fmla="*/ 413 w 308"/>
                    <a:gd name="T17" fmla="*/ 839 h 535"/>
                    <a:gd name="T18" fmla="*/ 702 w 308"/>
                    <a:gd name="T19" fmla="*/ 477 h 535"/>
                    <a:gd name="T20" fmla="*/ 685 w 308"/>
                    <a:gd name="T21" fmla="*/ 389 h 535"/>
                    <a:gd name="T22" fmla="*/ 910 w 308"/>
                    <a:gd name="T23" fmla="*/ 88 h 535"/>
                    <a:gd name="T24" fmla="*/ 2566 w 308"/>
                    <a:gd name="T25" fmla="*/ 0 h 535"/>
                    <a:gd name="T26" fmla="*/ 2632 w 308"/>
                    <a:gd name="T27" fmla="*/ 70 h 535"/>
                    <a:gd name="T28" fmla="*/ 2566 w 308"/>
                    <a:gd name="T29" fmla="*/ 2574 h 535"/>
                    <a:gd name="T30" fmla="*/ 2755 w 308"/>
                    <a:gd name="T31" fmla="*/ 3808 h 535"/>
                    <a:gd name="T32" fmla="*/ 2671 w 308"/>
                    <a:gd name="T33" fmla="*/ 3847 h 535"/>
                    <a:gd name="T34" fmla="*/ 2572 w 308"/>
                    <a:gd name="T35" fmla="*/ 3808 h 535"/>
                    <a:gd name="T36" fmla="*/ 2447 w 308"/>
                    <a:gd name="T37" fmla="*/ 3847 h 535"/>
                    <a:gd name="T38" fmla="*/ 2317 w 308"/>
                    <a:gd name="T39" fmla="*/ 3790 h 535"/>
                    <a:gd name="T40" fmla="*/ 2313 w 308"/>
                    <a:gd name="T41" fmla="*/ 3822 h 535"/>
                    <a:gd name="T42" fmla="*/ 2190 w 308"/>
                    <a:gd name="T43" fmla="*/ 3842 h 535"/>
                    <a:gd name="T44" fmla="*/ 2011 w 308"/>
                    <a:gd name="T45" fmla="*/ 3909 h 535"/>
                    <a:gd name="T46" fmla="*/ 1957 w 308"/>
                    <a:gd name="T47" fmla="*/ 3882 h 535"/>
                    <a:gd name="T48" fmla="*/ 1860 w 308"/>
                    <a:gd name="T49" fmla="*/ 4005 h 535"/>
                    <a:gd name="T50" fmla="*/ 1781 w 308"/>
                    <a:gd name="T51" fmla="*/ 4048 h 535"/>
                    <a:gd name="T52" fmla="*/ 1518 w 308"/>
                    <a:gd name="T53" fmla="*/ 3641 h 535"/>
                    <a:gd name="T54" fmla="*/ 1558 w 308"/>
                    <a:gd name="T55" fmla="*/ 3373 h 535"/>
                    <a:gd name="T56" fmla="*/ 0 w 308"/>
                    <a:gd name="T57" fmla="*/ 3426 h 535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w 308"/>
                    <a:gd name="T88" fmla="*/ 0 h 535"/>
                    <a:gd name="T89" fmla="*/ 308 w 308"/>
                    <a:gd name="T90" fmla="*/ 535 h 535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T87" t="T88" r="T89" b="T90"/>
                  <a:pathLst>
                    <a:path w="308" h="535">
                      <a:moveTo>
                        <a:pt x="0" y="452"/>
                      </a:moveTo>
                      <a:lnTo>
                        <a:pt x="1" y="432"/>
                      </a:lnTo>
                      <a:lnTo>
                        <a:pt x="20" y="371"/>
                      </a:lnTo>
                      <a:lnTo>
                        <a:pt x="50" y="331"/>
                      </a:lnTo>
                      <a:lnTo>
                        <a:pt x="41" y="319"/>
                      </a:lnTo>
                      <a:lnTo>
                        <a:pt x="44" y="280"/>
                      </a:lnTo>
                      <a:lnTo>
                        <a:pt x="28" y="235"/>
                      </a:lnTo>
                      <a:lnTo>
                        <a:pt x="23" y="174"/>
                      </a:lnTo>
                      <a:lnTo>
                        <a:pt x="46" y="110"/>
                      </a:lnTo>
                      <a:lnTo>
                        <a:pt x="78" y="63"/>
                      </a:lnTo>
                      <a:lnTo>
                        <a:pt x="77" y="52"/>
                      </a:lnTo>
                      <a:lnTo>
                        <a:pt x="101" y="11"/>
                      </a:lnTo>
                      <a:lnTo>
                        <a:pt x="286" y="0"/>
                      </a:lnTo>
                      <a:lnTo>
                        <a:pt x="294" y="9"/>
                      </a:lnTo>
                      <a:lnTo>
                        <a:pt x="286" y="340"/>
                      </a:lnTo>
                      <a:lnTo>
                        <a:pt x="307" y="502"/>
                      </a:lnTo>
                      <a:lnTo>
                        <a:pt x="297" y="508"/>
                      </a:lnTo>
                      <a:lnTo>
                        <a:pt x="287" y="502"/>
                      </a:lnTo>
                      <a:lnTo>
                        <a:pt x="273" y="508"/>
                      </a:lnTo>
                      <a:lnTo>
                        <a:pt x="259" y="500"/>
                      </a:lnTo>
                      <a:lnTo>
                        <a:pt x="258" y="505"/>
                      </a:lnTo>
                      <a:lnTo>
                        <a:pt x="244" y="507"/>
                      </a:lnTo>
                      <a:lnTo>
                        <a:pt x="224" y="516"/>
                      </a:lnTo>
                      <a:lnTo>
                        <a:pt x="218" y="512"/>
                      </a:lnTo>
                      <a:lnTo>
                        <a:pt x="208" y="529"/>
                      </a:lnTo>
                      <a:lnTo>
                        <a:pt x="199" y="534"/>
                      </a:lnTo>
                      <a:lnTo>
                        <a:pt x="169" y="481"/>
                      </a:lnTo>
                      <a:lnTo>
                        <a:pt x="174" y="445"/>
                      </a:lnTo>
                      <a:lnTo>
                        <a:pt x="0" y="452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" name="Freeform 8"/>
                <p:cNvSpPr>
                  <a:spLocks/>
                </p:cNvSpPr>
                <p:nvPr/>
              </p:nvSpPr>
              <p:spPr bwMode="auto">
                <a:xfrm>
                  <a:off x="1408" y="1844"/>
                  <a:ext cx="467" cy="518"/>
                </a:xfrm>
                <a:custGeom>
                  <a:avLst/>
                  <a:gdLst>
                    <a:gd name="T0" fmla="*/ 0 w 365"/>
                    <a:gd name="T1" fmla="*/ 576 h 413"/>
                    <a:gd name="T2" fmla="*/ 279 w 365"/>
                    <a:gd name="T3" fmla="*/ 2754 h 413"/>
                    <a:gd name="T4" fmla="*/ 519 w 365"/>
                    <a:gd name="T5" fmla="*/ 2747 h 413"/>
                    <a:gd name="T6" fmla="*/ 697 w 365"/>
                    <a:gd name="T7" fmla="*/ 2801 h 413"/>
                    <a:gd name="T8" fmla="*/ 769 w 365"/>
                    <a:gd name="T9" fmla="*/ 2956 h 413"/>
                    <a:gd name="T10" fmla="*/ 1044 w 365"/>
                    <a:gd name="T11" fmla="*/ 2989 h 413"/>
                    <a:gd name="T12" fmla="*/ 1190 w 365"/>
                    <a:gd name="T13" fmla="*/ 3057 h 413"/>
                    <a:gd name="T14" fmla="*/ 1551 w 365"/>
                    <a:gd name="T15" fmla="*/ 3040 h 413"/>
                    <a:gd name="T16" fmla="*/ 1729 w 365"/>
                    <a:gd name="T17" fmla="*/ 2956 h 413"/>
                    <a:gd name="T18" fmla="*/ 2109 w 365"/>
                    <a:gd name="T19" fmla="*/ 3166 h 413"/>
                    <a:gd name="T20" fmla="*/ 2367 w 365"/>
                    <a:gd name="T21" fmla="*/ 2981 h 413"/>
                    <a:gd name="T22" fmla="*/ 2407 w 365"/>
                    <a:gd name="T23" fmla="*/ 2629 h 413"/>
                    <a:gd name="T24" fmla="*/ 2564 w 365"/>
                    <a:gd name="T25" fmla="*/ 2714 h 413"/>
                    <a:gd name="T26" fmla="*/ 2637 w 365"/>
                    <a:gd name="T27" fmla="*/ 2417 h 413"/>
                    <a:gd name="T28" fmla="*/ 3058 w 365"/>
                    <a:gd name="T29" fmla="*/ 2152 h 413"/>
                    <a:gd name="T30" fmla="*/ 3192 w 365"/>
                    <a:gd name="T31" fmla="*/ 2003 h 413"/>
                    <a:gd name="T32" fmla="*/ 3297 w 365"/>
                    <a:gd name="T33" fmla="*/ 1304 h 413"/>
                    <a:gd name="T34" fmla="*/ 3233 w 365"/>
                    <a:gd name="T35" fmla="*/ 1174 h 413"/>
                    <a:gd name="T36" fmla="*/ 3347 w 365"/>
                    <a:gd name="T37" fmla="*/ 1100 h 413"/>
                    <a:gd name="T38" fmla="*/ 3127 w 365"/>
                    <a:gd name="T39" fmla="*/ 0 h 413"/>
                    <a:gd name="T40" fmla="*/ 2794 w 365"/>
                    <a:gd name="T41" fmla="*/ 138 h 413"/>
                    <a:gd name="T42" fmla="*/ 2564 w 365"/>
                    <a:gd name="T43" fmla="*/ 241 h 413"/>
                    <a:gd name="T44" fmla="*/ 2466 w 365"/>
                    <a:gd name="T45" fmla="*/ 364 h 413"/>
                    <a:gd name="T46" fmla="*/ 2279 w 365"/>
                    <a:gd name="T47" fmla="*/ 505 h 413"/>
                    <a:gd name="T48" fmla="*/ 2074 w 365"/>
                    <a:gd name="T49" fmla="*/ 514 h 413"/>
                    <a:gd name="T50" fmla="*/ 1850 w 365"/>
                    <a:gd name="T51" fmla="*/ 612 h 413"/>
                    <a:gd name="T52" fmla="*/ 1753 w 365"/>
                    <a:gd name="T53" fmla="*/ 655 h 413"/>
                    <a:gd name="T54" fmla="*/ 1611 w 365"/>
                    <a:gd name="T55" fmla="*/ 600 h 413"/>
                    <a:gd name="T56" fmla="*/ 1423 w 365"/>
                    <a:gd name="T57" fmla="*/ 660 h 413"/>
                    <a:gd name="T58" fmla="*/ 1392 w 365"/>
                    <a:gd name="T59" fmla="*/ 633 h 413"/>
                    <a:gd name="T60" fmla="*/ 1571 w 365"/>
                    <a:gd name="T61" fmla="*/ 552 h 413"/>
                    <a:gd name="T62" fmla="*/ 1551 w 365"/>
                    <a:gd name="T63" fmla="*/ 552 h 413"/>
                    <a:gd name="T64" fmla="*/ 1470 w 365"/>
                    <a:gd name="T65" fmla="*/ 514 h 413"/>
                    <a:gd name="T66" fmla="*/ 1410 w 365"/>
                    <a:gd name="T67" fmla="*/ 576 h 413"/>
                    <a:gd name="T68" fmla="*/ 1103 w 365"/>
                    <a:gd name="T69" fmla="*/ 457 h 413"/>
                    <a:gd name="T70" fmla="*/ 979 w 365"/>
                    <a:gd name="T71" fmla="*/ 505 h 413"/>
                    <a:gd name="T72" fmla="*/ 990 w 365"/>
                    <a:gd name="T73" fmla="*/ 435 h 413"/>
                    <a:gd name="T74" fmla="*/ 0 w 365"/>
                    <a:gd name="T75" fmla="*/ 576 h 413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365"/>
                    <a:gd name="T115" fmla="*/ 0 h 413"/>
                    <a:gd name="T116" fmla="*/ 365 w 365"/>
                    <a:gd name="T117" fmla="*/ 413 h 413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365" h="413">
                      <a:moveTo>
                        <a:pt x="0" y="75"/>
                      </a:moveTo>
                      <a:lnTo>
                        <a:pt x="30" y="359"/>
                      </a:lnTo>
                      <a:lnTo>
                        <a:pt x="57" y="358"/>
                      </a:lnTo>
                      <a:lnTo>
                        <a:pt x="76" y="364"/>
                      </a:lnTo>
                      <a:lnTo>
                        <a:pt x="84" y="384"/>
                      </a:lnTo>
                      <a:lnTo>
                        <a:pt x="113" y="389"/>
                      </a:lnTo>
                      <a:lnTo>
                        <a:pt x="130" y="398"/>
                      </a:lnTo>
                      <a:lnTo>
                        <a:pt x="169" y="396"/>
                      </a:lnTo>
                      <a:lnTo>
                        <a:pt x="188" y="384"/>
                      </a:lnTo>
                      <a:lnTo>
                        <a:pt x="230" y="412"/>
                      </a:lnTo>
                      <a:lnTo>
                        <a:pt x="257" y="388"/>
                      </a:lnTo>
                      <a:lnTo>
                        <a:pt x="262" y="342"/>
                      </a:lnTo>
                      <a:lnTo>
                        <a:pt x="279" y="353"/>
                      </a:lnTo>
                      <a:lnTo>
                        <a:pt x="287" y="315"/>
                      </a:lnTo>
                      <a:lnTo>
                        <a:pt x="333" y="281"/>
                      </a:lnTo>
                      <a:lnTo>
                        <a:pt x="348" y="261"/>
                      </a:lnTo>
                      <a:lnTo>
                        <a:pt x="359" y="170"/>
                      </a:lnTo>
                      <a:lnTo>
                        <a:pt x="352" y="152"/>
                      </a:lnTo>
                      <a:lnTo>
                        <a:pt x="364" y="143"/>
                      </a:lnTo>
                      <a:lnTo>
                        <a:pt x="340" y="0"/>
                      </a:lnTo>
                      <a:lnTo>
                        <a:pt x="304" y="18"/>
                      </a:lnTo>
                      <a:lnTo>
                        <a:pt x="279" y="31"/>
                      </a:lnTo>
                      <a:lnTo>
                        <a:pt x="268" y="47"/>
                      </a:lnTo>
                      <a:lnTo>
                        <a:pt x="248" y="66"/>
                      </a:lnTo>
                      <a:lnTo>
                        <a:pt x="226" y="67"/>
                      </a:lnTo>
                      <a:lnTo>
                        <a:pt x="201" y="80"/>
                      </a:lnTo>
                      <a:lnTo>
                        <a:pt x="191" y="85"/>
                      </a:lnTo>
                      <a:lnTo>
                        <a:pt x="175" y="78"/>
                      </a:lnTo>
                      <a:lnTo>
                        <a:pt x="155" y="86"/>
                      </a:lnTo>
                      <a:lnTo>
                        <a:pt x="152" y="83"/>
                      </a:lnTo>
                      <a:lnTo>
                        <a:pt x="171" y="72"/>
                      </a:lnTo>
                      <a:lnTo>
                        <a:pt x="169" y="72"/>
                      </a:lnTo>
                      <a:lnTo>
                        <a:pt x="160" y="67"/>
                      </a:lnTo>
                      <a:lnTo>
                        <a:pt x="153" y="75"/>
                      </a:lnTo>
                      <a:lnTo>
                        <a:pt x="120" y="59"/>
                      </a:lnTo>
                      <a:lnTo>
                        <a:pt x="106" y="66"/>
                      </a:lnTo>
                      <a:lnTo>
                        <a:pt x="108" y="57"/>
                      </a:lnTo>
                      <a:lnTo>
                        <a:pt x="0" y="75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" name="Freeform 9"/>
                <p:cNvSpPr>
                  <a:spLocks/>
                </p:cNvSpPr>
                <p:nvPr/>
              </p:nvSpPr>
              <p:spPr bwMode="auto">
                <a:xfrm>
                  <a:off x="2717" y="1642"/>
                  <a:ext cx="88" cy="107"/>
                </a:xfrm>
                <a:custGeom>
                  <a:avLst/>
                  <a:gdLst>
                    <a:gd name="T0" fmla="*/ 0 w 69"/>
                    <a:gd name="T1" fmla="*/ 62 h 85"/>
                    <a:gd name="T2" fmla="*/ 125 w 69"/>
                    <a:gd name="T3" fmla="*/ 624 h 85"/>
                    <a:gd name="T4" fmla="*/ 156 w 69"/>
                    <a:gd name="T5" fmla="*/ 662 h 85"/>
                    <a:gd name="T6" fmla="*/ 384 w 69"/>
                    <a:gd name="T7" fmla="*/ 540 h 85"/>
                    <a:gd name="T8" fmla="*/ 356 w 69"/>
                    <a:gd name="T9" fmla="*/ 369 h 85"/>
                    <a:gd name="T10" fmla="*/ 392 w 69"/>
                    <a:gd name="T11" fmla="*/ 290 h 85"/>
                    <a:gd name="T12" fmla="*/ 453 w 69"/>
                    <a:gd name="T13" fmla="*/ 365 h 85"/>
                    <a:gd name="T14" fmla="*/ 480 w 69"/>
                    <a:gd name="T15" fmla="*/ 465 h 85"/>
                    <a:gd name="T16" fmla="*/ 527 w 69"/>
                    <a:gd name="T17" fmla="*/ 465 h 85"/>
                    <a:gd name="T18" fmla="*/ 612 w 69"/>
                    <a:gd name="T19" fmla="*/ 365 h 85"/>
                    <a:gd name="T20" fmla="*/ 527 w 69"/>
                    <a:gd name="T21" fmla="*/ 210 h 85"/>
                    <a:gd name="T22" fmla="*/ 392 w 69"/>
                    <a:gd name="T23" fmla="*/ 191 h 85"/>
                    <a:gd name="T24" fmla="*/ 282 w 69"/>
                    <a:gd name="T25" fmla="*/ 1 h 85"/>
                    <a:gd name="T26" fmla="*/ 219 w 69"/>
                    <a:gd name="T27" fmla="*/ 0 h 85"/>
                    <a:gd name="T28" fmla="*/ 0 w 69"/>
                    <a:gd name="T29" fmla="*/ 62 h 85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69"/>
                    <a:gd name="T46" fmla="*/ 0 h 85"/>
                    <a:gd name="T47" fmla="*/ 69 w 69"/>
                    <a:gd name="T48" fmla="*/ 85 h 85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69" h="85">
                      <a:moveTo>
                        <a:pt x="0" y="8"/>
                      </a:moveTo>
                      <a:lnTo>
                        <a:pt x="14" y="79"/>
                      </a:lnTo>
                      <a:lnTo>
                        <a:pt x="17" y="84"/>
                      </a:lnTo>
                      <a:lnTo>
                        <a:pt x="43" y="68"/>
                      </a:lnTo>
                      <a:lnTo>
                        <a:pt x="40" y="47"/>
                      </a:lnTo>
                      <a:lnTo>
                        <a:pt x="44" y="36"/>
                      </a:lnTo>
                      <a:lnTo>
                        <a:pt x="50" y="45"/>
                      </a:lnTo>
                      <a:lnTo>
                        <a:pt x="53" y="59"/>
                      </a:lnTo>
                      <a:lnTo>
                        <a:pt x="59" y="59"/>
                      </a:lnTo>
                      <a:lnTo>
                        <a:pt x="68" y="45"/>
                      </a:lnTo>
                      <a:lnTo>
                        <a:pt x="59" y="26"/>
                      </a:lnTo>
                      <a:lnTo>
                        <a:pt x="44" y="24"/>
                      </a:lnTo>
                      <a:lnTo>
                        <a:pt x="32" y="1"/>
                      </a:lnTo>
                      <a:lnTo>
                        <a:pt x="24" y="0"/>
                      </a:lnTo>
                      <a:lnTo>
                        <a:pt x="0" y="8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" name="Freeform 10"/>
                <p:cNvSpPr>
                  <a:spLocks/>
                </p:cNvSpPr>
                <p:nvPr/>
              </p:nvSpPr>
              <p:spPr bwMode="auto">
                <a:xfrm>
                  <a:off x="1618" y="2143"/>
                  <a:ext cx="859" cy="476"/>
                </a:xfrm>
                <a:custGeom>
                  <a:avLst/>
                  <a:gdLst>
                    <a:gd name="T0" fmla="*/ 559 w 673"/>
                    <a:gd name="T1" fmla="*/ 2565 h 380"/>
                    <a:gd name="T2" fmla="*/ 758 w 673"/>
                    <a:gd name="T3" fmla="*/ 2287 h 380"/>
                    <a:gd name="T4" fmla="*/ 1162 w 673"/>
                    <a:gd name="T5" fmla="*/ 1958 h 380"/>
                    <a:gd name="T6" fmla="*/ 1661 w 673"/>
                    <a:gd name="T7" fmla="*/ 2054 h 380"/>
                    <a:gd name="T8" fmla="*/ 1953 w 673"/>
                    <a:gd name="T9" fmla="*/ 2054 h 380"/>
                    <a:gd name="T10" fmla="*/ 2342 w 673"/>
                    <a:gd name="T11" fmla="*/ 1893 h 380"/>
                    <a:gd name="T12" fmla="*/ 2439 w 673"/>
                    <a:gd name="T13" fmla="*/ 1672 h 380"/>
                    <a:gd name="T14" fmla="*/ 2775 w 673"/>
                    <a:gd name="T15" fmla="*/ 846 h 380"/>
                    <a:gd name="T16" fmla="*/ 3190 w 673"/>
                    <a:gd name="T17" fmla="*/ 645 h 380"/>
                    <a:gd name="T18" fmla="*/ 3537 w 673"/>
                    <a:gd name="T19" fmla="*/ 328 h 380"/>
                    <a:gd name="T20" fmla="*/ 4032 w 673"/>
                    <a:gd name="T21" fmla="*/ 197 h 380"/>
                    <a:gd name="T22" fmla="*/ 4301 w 673"/>
                    <a:gd name="T23" fmla="*/ 76 h 380"/>
                    <a:gd name="T24" fmla="*/ 4610 w 673"/>
                    <a:gd name="T25" fmla="*/ 272 h 380"/>
                    <a:gd name="T26" fmla="*/ 4679 w 673"/>
                    <a:gd name="T27" fmla="*/ 476 h 380"/>
                    <a:gd name="T28" fmla="*/ 4610 w 673"/>
                    <a:gd name="T29" fmla="*/ 783 h 380"/>
                    <a:gd name="T30" fmla="*/ 4814 w 673"/>
                    <a:gd name="T31" fmla="*/ 809 h 380"/>
                    <a:gd name="T32" fmla="*/ 5146 w 673"/>
                    <a:gd name="T33" fmla="*/ 869 h 380"/>
                    <a:gd name="T34" fmla="*/ 5476 w 673"/>
                    <a:gd name="T35" fmla="*/ 1012 h 380"/>
                    <a:gd name="T36" fmla="*/ 5434 w 673"/>
                    <a:gd name="T37" fmla="*/ 1205 h 380"/>
                    <a:gd name="T38" fmla="*/ 5348 w 673"/>
                    <a:gd name="T39" fmla="*/ 1229 h 380"/>
                    <a:gd name="T40" fmla="*/ 4915 w 673"/>
                    <a:gd name="T41" fmla="*/ 1001 h 380"/>
                    <a:gd name="T42" fmla="*/ 5494 w 673"/>
                    <a:gd name="T43" fmla="*/ 1303 h 380"/>
                    <a:gd name="T44" fmla="*/ 5573 w 673"/>
                    <a:gd name="T45" fmla="*/ 1422 h 380"/>
                    <a:gd name="T46" fmla="*/ 5505 w 673"/>
                    <a:gd name="T47" fmla="*/ 1441 h 380"/>
                    <a:gd name="T48" fmla="*/ 5446 w 673"/>
                    <a:gd name="T49" fmla="*/ 1509 h 380"/>
                    <a:gd name="T50" fmla="*/ 5409 w 673"/>
                    <a:gd name="T51" fmla="*/ 1586 h 380"/>
                    <a:gd name="T52" fmla="*/ 5128 w 673"/>
                    <a:gd name="T53" fmla="*/ 1392 h 380"/>
                    <a:gd name="T54" fmla="*/ 5377 w 673"/>
                    <a:gd name="T55" fmla="*/ 1610 h 380"/>
                    <a:gd name="T56" fmla="*/ 5566 w 673"/>
                    <a:gd name="T57" fmla="*/ 1640 h 380"/>
                    <a:gd name="T58" fmla="*/ 5606 w 673"/>
                    <a:gd name="T59" fmla="*/ 1685 h 380"/>
                    <a:gd name="T60" fmla="*/ 5537 w 673"/>
                    <a:gd name="T61" fmla="*/ 1776 h 380"/>
                    <a:gd name="T62" fmla="*/ 5333 w 673"/>
                    <a:gd name="T63" fmla="*/ 1663 h 380"/>
                    <a:gd name="T64" fmla="*/ 5099 w 673"/>
                    <a:gd name="T65" fmla="*/ 1586 h 380"/>
                    <a:gd name="T66" fmla="*/ 5305 w 673"/>
                    <a:gd name="T67" fmla="*/ 1709 h 380"/>
                    <a:gd name="T68" fmla="*/ 5537 w 673"/>
                    <a:gd name="T69" fmla="*/ 1853 h 380"/>
                    <a:gd name="T70" fmla="*/ 5629 w 673"/>
                    <a:gd name="T71" fmla="*/ 1781 h 380"/>
                    <a:gd name="T72" fmla="*/ 5869 w 673"/>
                    <a:gd name="T73" fmla="*/ 1795 h 380"/>
                    <a:gd name="T74" fmla="*/ 5924 w 673"/>
                    <a:gd name="T75" fmla="*/ 2017 h 380"/>
                    <a:gd name="T76" fmla="*/ 3515 w 673"/>
                    <a:gd name="T77" fmla="*/ 2474 h 380"/>
                    <a:gd name="T78" fmla="*/ 0 w 673"/>
                    <a:gd name="T79" fmla="*/ 2877 h 380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673"/>
                    <a:gd name="T121" fmla="*/ 0 h 380"/>
                    <a:gd name="T122" fmla="*/ 673 w 673"/>
                    <a:gd name="T123" fmla="*/ 380 h 380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673" h="380">
                      <a:moveTo>
                        <a:pt x="0" y="379"/>
                      </a:moveTo>
                      <a:lnTo>
                        <a:pt x="62" y="338"/>
                      </a:lnTo>
                      <a:lnTo>
                        <a:pt x="62" y="328"/>
                      </a:lnTo>
                      <a:lnTo>
                        <a:pt x="84" y="302"/>
                      </a:lnTo>
                      <a:lnTo>
                        <a:pt x="106" y="286"/>
                      </a:lnTo>
                      <a:lnTo>
                        <a:pt x="129" y="258"/>
                      </a:lnTo>
                      <a:lnTo>
                        <a:pt x="154" y="286"/>
                      </a:lnTo>
                      <a:lnTo>
                        <a:pt x="185" y="271"/>
                      </a:lnTo>
                      <a:lnTo>
                        <a:pt x="197" y="280"/>
                      </a:lnTo>
                      <a:lnTo>
                        <a:pt x="217" y="271"/>
                      </a:lnTo>
                      <a:lnTo>
                        <a:pt x="228" y="256"/>
                      </a:lnTo>
                      <a:lnTo>
                        <a:pt x="261" y="249"/>
                      </a:lnTo>
                      <a:lnTo>
                        <a:pt x="280" y="226"/>
                      </a:lnTo>
                      <a:lnTo>
                        <a:pt x="271" y="220"/>
                      </a:lnTo>
                      <a:lnTo>
                        <a:pt x="301" y="148"/>
                      </a:lnTo>
                      <a:lnTo>
                        <a:pt x="309" y="112"/>
                      </a:lnTo>
                      <a:lnTo>
                        <a:pt x="340" y="127"/>
                      </a:lnTo>
                      <a:lnTo>
                        <a:pt x="355" y="85"/>
                      </a:lnTo>
                      <a:lnTo>
                        <a:pt x="371" y="81"/>
                      </a:lnTo>
                      <a:lnTo>
                        <a:pt x="393" y="43"/>
                      </a:lnTo>
                      <a:lnTo>
                        <a:pt x="400" y="0"/>
                      </a:lnTo>
                      <a:lnTo>
                        <a:pt x="448" y="26"/>
                      </a:lnTo>
                      <a:lnTo>
                        <a:pt x="456" y="5"/>
                      </a:lnTo>
                      <a:lnTo>
                        <a:pt x="478" y="10"/>
                      </a:lnTo>
                      <a:lnTo>
                        <a:pt x="491" y="27"/>
                      </a:lnTo>
                      <a:lnTo>
                        <a:pt x="512" y="36"/>
                      </a:lnTo>
                      <a:lnTo>
                        <a:pt x="521" y="50"/>
                      </a:lnTo>
                      <a:lnTo>
                        <a:pt x="520" y="62"/>
                      </a:lnTo>
                      <a:lnTo>
                        <a:pt x="506" y="87"/>
                      </a:lnTo>
                      <a:lnTo>
                        <a:pt x="512" y="103"/>
                      </a:lnTo>
                      <a:lnTo>
                        <a:pt x="528" y="96"/>
                      </a:lnTo>
                      <a:lnTo>
                        <a:pt x="535" y="107"/>
                      </a:lnTo>
                      <a:lnTo>
                        <a:pt x="542" y="113"/>
                      </a:lnTo>
                      <a:lnTo>
                        <a:pt x="572" y="115"/>
                      </a:lnTo>
                      <a:lnTo>
                        <a:pt x="581" y="127"/>
                      </a:lnTo>
                      <a:lnTo>
                        <a:pt x="609" y="133"/>
                      </a:lnTo>
                      <a:lnTo>
                        <a:pt x="601" y="141"/>
                      </a:lnTo>
                      <a:lnTo>
                        <a:pt x="605" y="158"/>
                      </a:lnTo>
                      <a:lnTo>
                        <a:pt x="606" y="165"/>
                      </a:lnTo>
                      <a:lnTo>
                        <a:pt x="595" y="162"/>
                      </a:lnTo>
                      <a:lnTo>
                        <a:pt x="577" y="152"/>
                      </a:lnTo>
                      <a:lnTo>
                        <a:pt x="547" y="132"/>
                      </a:lnTo>
                      <a:lnTo>
                        <a:pt x="589" y="171"/>
                      </a:lnTo>
                      <a:lnTo>
                        <a:pt x="611" y="172"/>
                      </a:lnTo>
                      <a:lnTo>
                        <a:pt x="598" y="178"/>
                      </a:lnTo>
                      <a:lnTo>
                        <a:pt x="620" y="188"/>
                      </a:lnTo>
                      <a:lnTo>
                        <a:pt x="619" y="197"/>
                      </a:lnTo>
                      <a:lnTo>
                        <a:pt x="612" y="190"/>
                      </a:lnTo>
                      <a:lnTo>
                        <a:pt x="602" y="191"/>
                      </a:lnTo>
                      <a:lnTo>
                        <a:pt x="606" y="198"/>
                      </a:lnTo>
                      <a:lnTo>
                        <a:pt x="612" y="203"/>
                      </a:lnTo>
                      <a:lnTo>
                        <a:pt x="602" y="208"/>
                      </a:lnTo>
                      <a:lnTo>
                        <a:pt x="580" y="191"/>
                      </a:lnTo>
                      <a:lnTo>
                        <a:pt x="570" y="183"/>
                      </a:lnTo>
                      <a:lnTo>
                        <a:pt x="576" y="194"/>
                      </a:lnTo>
                      <a:lnTo>
                        <a:pt x="598" y="212"/>
                      </a:lnTo>
                      <a:lnTo>
                        <a:pt x="609" y="212"/>
                      </a:lnTo>
                      <a:lnTo>
                        <a:pt x="619" y="216"/>
                      </a:lnTo>
                      <a:lnTo>
                        <a:pt x="618" y="222"/>
                      </a:lnTo>
                      <a:lnTo>
                        <a:pt x="624" y="222"/>
                      </a:lnTo>
                      <a:lnTo>
                        <a:pt x="625" y="227"/>
                      </a:lnTo>
                      <a:lnTo>
                        <a:pt x="616" y="234"/>
                      </a:lnTo>
                      <a:lnTo>
                        <a:pt x="598" y="227"/>
                      </a:lnTo>
                      <a:lnTo>
                        <a:pt x="593" y="219"/>
                      </a:lnTo>
                      <a:lnTo>
                        <a:pt x="572" y="216"/>
                      </a:lnTo>
                      <a:lnTo>
                        <a:pt x="567" y="208"/>
                      </a:lnTo>
                      <a:lnTo>
                        <a:pt x="559" y="218"/>
                      </a:lnTo>
                      <a:lnTo>
                        <a:pt x="590" y="225"/>
                      </a:lnTo>
                      <a:lnTo>
                        <a:pt x="591" y="233"/>
                      </a:lnTo>
                      <a:lnTo>
                        <a:pt x="616" y="244"/>
                      </a:lnTo>
                      <a:lnTo>
                        <a:pt x="624" y="244"/>
                      </a:lnTo>
                      <a:lnTo>
                        <a:pt x="626" y="235"/>
                      </a:lnTo>
                      <a:lnTo>
                        <a:pt x="636" y="238"/>
                      </a:lnTo>
                      <a:lnTo>
                        <a:pt x="653" y="236"/>
                      </a:lnTo>
                      <a:lnTo>
                        <a:pt x="672" y="271"/>
                      </a:lnTo>
                      <a:lnTo>
                        <a:pt x="659" y="266"/>
                      </a:lnTo>
                      <a:lnTo>
                        <a:pt x="656" y="276"/>
                      </a:lnTo>
                      <a:lnTo>
                        <a:pt x="391" y="326"/>
                      </a:lnTo>
                      <a:lnTo>
                        <a:pt x="173" y="355"/>
                      </a:lnTo>
                      <a:lnTo>
                        <a:pt x="0" y="379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" name="Freeform 11"/>
                <p:cNvSpPr>
                  <a:spLocks/>
                </p:cNvSpPr>
                <p:nvPr/>
              </p:nvSpPr>
              <p:spPr bwMode="auto">
                <a:xfrm>
                  <a:off x="1130" y="2865"/>
                  <a:ext cx="425" cy="676"/>
                </a:xfrm>
                <a:custGeom>
                  <a:avLst/>
                  <a:gdLst>
                    <a:gd name="T0" fmla="*/ 0 w 333"/>
                    <a:gd name="T1" fmla="*/ 153 h 539"/>
                    <a:gd name="T2" fmla="*/ 75 w 333"/>
                    <a:gd name="T3" fmla="*/ 217 h 539"/>
                    <a:gd name="T4" fmla="*/ 0 w 333"/>
                    <a:gd name="T5" fmla="*/ 2772 h 539"/>
                    <a:gd name="T6" fmla="*/ 183 w 333"/>
                    <a:gd name="T7" fmla="*/ 4008 h 539"/>
                    <a:gd name="T8" fmla="*/ 393 w 333"/>
                    <a:gd name="T9" fmla="*/ 4046 h 539"/>
                    <a:gd name="T10" fmla="*/ 481 w 333"/>
                    <a:gd name="T11" fmla="*/ 3663 h 539"/>
                    <a:gd name="T12" fmla="*/ 550 w 333"/>
                    <a:gd name="T13" fmla="*/ 3764 h 539"/>
                    <a:gd name="T14" fmla="*/ 564 w 333"/>
                    <a:gd name="T15" fmla="*/ 3953 h 539"/>
                    <a:gd name="T16" fmla="*/ 690 w 333"/>
                    <a:gd name="T17" fmla="*/ 4041 h 539"/>
                    <a:gd name="T18" fmla="*/ 517 w 333"/>
                    <a:gd name="T19" fmla="*/ 4135 h 539"/>
                    <a:gd name="T20" fmla="*/ 939 w 333"/>
                    <a:gd name="T21" fmla="*/ 4028 h 539"/>
                    <a:gd name="T22" fmla="*/ 1016 w 333"/>
                    <a:gd name="T23" fmla="*/ 3919 h 539"/>
                    <a:gd name="T24" fmla="*/ 953 w 333"/>
                    <a:gd name="T25" fmla="*/ 3857 h 539"/>
                    <a:gd name="T26" fmla="*/ 984 w 333"/>
                    <a:gd name="T27" fmla="*/ 3749 h 539"/>
                    <a:gd name="T28" fmla="*/ 784 w 333"/>
                    <a:gd name="T29" fmla="*/ 3588 h 539"/>
                    <a:gd name="T30" fmla="*/ 795 w 333"/>
                    <a:gd name="T31" fmla="*/ 3453 h 539"/>
                    <a:gd name="T32" fmla="*/ 2983 w 333"/>
                    <a:gd name="T33" fmla="*/ 3297 h 539"/>
                    <a:gd name="T34" fmla="*/ 2785 w 333"/>
                    <a:gd name="T35" fmla="*/ 2631 h 539"/>
                    <a:gd name="T36" fmla="*/ 2822 w 333"/>
                    <a:gd name="T37" fmla="*/ 2406 h 539"/>
                    <a:gd name="T38" fmla="*/ 2897 w 333"/>
                    <a:gd name="T39" fmla="*/ 2247 h 539"/>
                    <a:gd name="T40" fmla="*/ 2831 w 333"/>
                    <a:gd name="T41" fmla="*/ 2024 h 539"/>
                    <a:gd name="T42" fmla="*/ 2611 w 333"/>
                    <a:gd name="T43" fmla="*/ 1745 h 539"/>
                    <a:gd name="T44" fmla="*/ 2059 w 333"/>
                    <a:gd name="T45" fmla="*/ 0 h 539"/>
                    <a:gd name="T46" fmla="*/ 0 w 333"/>
                    <a:gd name="T47" fmla="*/ 153 h 539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333"/>
                    <a:gd name="T73" fmla="*/ 0 h 539"/>
                    <a:gd name="T74" fmla="*/ 333 w 333"/>
                    <a:gd name="T75" fmla="*/ 539 h 539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333" h="539">
                      <a:moveTo>
                        <a:pt x="0" y="20"/>
                      </a:moveTo>
                      <a:lnTo>
                        <a:pt x="8" y="29"/>
                      </a:lnTo>
                      <a:lnTo>
                        <a:pt x="0" y="361"/>
                      </a:lnTo>
                      <a:lnTo>
                        <a:pt x="20" y="522"/>
                      </a:lnTo>
                      <a:lnTo>
                        <a:pt x="44" y="527"/>
                      </a:lnTo>
                      <a:lnTo>
                        <a:pt x="53" y="478"/>
                      </a:lnTo>
                      <a:lnTo>
                        <a:pt x="61" y="490"/>
                      </a:lnTo>
                      <a:lnTo>
                        <a:pt x="63" y="515"/>
                      </a:lnTo>
                      <a:lnTo>
                        <a:pt x="77" y="526"/>
                      </a:lnTo>
                      <a:lnTo>
                        <a:pt x="57" y="538"/>
                      </a:lnTo>
                      <a:lnTo>
                        <a:pt x="104" y="525"/>
                      </a:lnTo>
                      <a:lnTo>
                        <a:pt x="113" y="510"/>
                      </a:lnTo>
                      <a:lnTo>
                        <a:pt x="106" y="502"/>
                      </a:lnTo>
                      <a:lnTo>
                        <a:pt x="110" y="488"/>
                      </a:lnTo>
                      <a:lnTo>
                        <a:pt x="87" y="467"/>
                      </a:lnTo>
                      <a:lnTo>
                        <a:pt x="88" y="450"/>
                      </a:lnTo>
                      <a:lnTo>
                        <a:pt x="332" y="429"/>
                      </a:lnTo>
                      <a:lnTo>
                        <a:pt x="310" y="343"/>
                      </a:lnTo>
                      <a:lnTo>
                        <a:pt x="314" y="313"/>
                      </a:lnTo>
                      <a:lnTo>
                        <a:pt x="323" y="293"/>
                      </a:lnTo>
                      <a:lnTo>
                        <a:pt x="315" y="264"/>
                      </a:lnTo>
                      <a:lnTo>
                        <a:pt x="291" y="227"/>
                      </a:lnTo>
                      <a:lnTo>
                        <a:pt x="229" y="0"/>
                      </a:lnTo>
                      <a:lnTo>
                        <a:pt x="0" y="20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" name="Freeform 12"/>
                <p:cNvSpPr>
                  <a:spLocks/>
                </p:cNvSpPr>
                <p:nvPr/>
              </p:nvSpPr>
              <p:spPr bwMode="auto">
                <a:xfrm>
                  <a:off x="2546" y="1652"/>
                  <a:ext cx="192" cy="178"/>
                </a:xfrm>
                <a:custGeom>
                  <a:avLst/>
                  <a:gdLst>
                    <a:gd name="T0" fmla="*/ 0 w 149"/>
                    <a:gd name="T1" fmla="*/ 212 h 142"/>
                    <a:gd name="T2" fmla="*/ 111 w 149"/>
                    <a:gd name="T3" fmla="*/ 780 h 142"/>
                    <a:gd name="T4" fmla="*/ 111 w 149"/>
                    <a:gd name="T5" fmla="*/ 1078 h 142"/>
                    <a:gd name="T6" fmla="*/ 228 w 149"/>
                    <a:gd name="T7" fmla="*/ 1054 h 142"/>
                    <a:gd name="T8" fmla="*/ 305 w 149"/>
                    <a:gd name="T9" fmla="*/ 965 h 142"/>
                    <a:gd name="T10" fmla="*/ 506 w 149"/>
                    <a:gd name="T11" fmla="*/ 904 h 142"/>
                    <a:gd name="T12" fmla="*/ 600 w 149"/>
                    <a:gd name="T13" fmla="*/ 748 h 142"/>
                    <a:gd name="T14" fmla="*/ 667 w 149"/>
                    <a:gd name="T15" fmla="*/ 780 h 142"/>
                    <a:gd name="T16" fmla="*/ 822 w 149"/>
                    <a:gd name="T17" fmla="*/ 723 h 142"/>
                    <a:gd name="T18" fmla="*/ 1048 w 149"/>
                    <a:gd name="T19" fmla="*/ 693 h 142"/>
                    <a:gd name="T20" fmla="*/ 1048 w 149"/>
                    <a:gd name="T21" fmla="*/ 632 h 142"/>
                    <a:gd name="T22" fmla="*/ 1117 w 149"/>
                    <a:gd name="T23" fmla="*/ 671 h 142"/>
                    <a:gd name="T24" fmla="*/ 1186 w 149"/>
                    <a:gd name="T25" fmla="*/ 627 h 142"/>
                    <a:gd name="T26" fmla="*/ 1296 w 149"/>
                    <a:gd name="T27" fmla="*/ 600 h 142"/>
                    <a:gd name="T28" fmla="*/ 1451 w 149"/>
                    <a:gd name="T29" fmla="*/ 552 h 142"/>
                    <a:gd name="T30" fmla="*/ 1296 w 149"/>
                    <a:gd name="T31" fmla="*/ 0 h 142"/>
                    <a:gd name="T32" fmla="*/ 0 w 149"/>
                    <a:gd name="T33" fmla="*/ 212 h 142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149"/>
                    <a:gd name="T52" fmla="*/ 0 h 142"/>
                    <a:gd name="T53" fmla="*/ 149 w 149"/>
                    <a:gd name="T54" fmla="*/ 142 h 142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149" h="142">
                      <a:moveTo>
                        <a:pt x="0" y="28"/>
                      </a:moveTo>
                      <a:lnTo>
                        <a:pt x="12" y="102"/>
                      </a:lnTo>
                      <a:lnTo>
                        <a:pt x="12" y="141"/>
                      </a:lnTo>
                      <a:lnTo>
                        <a:pt x="23" y="138"/>
                      </a:lnTo>
                      <a:lnTo>
                        <a:pt x="31" y="127"/>
                      </a:lnTo>
                      <a:lnTo>
                        <a:pt x="52" y="118"/>
                      </a:lnTo>
                      <a:lnTo>
                        <a:pt x="61" y="98"/>
                      </a:lnTo>
                      <a:lnTo>
                        <a:pt x="68" y="102"/>
                      </a:lnTo>
                      <a:lnTo>
                        <a:pt x="84" y="95"/>
                      </a:lnTo>
                      <a:lnTo>
                        <a:pt x="107" y="91"/>
                      </a:lnTo>
                      <a:lnTo>
                        <a:pt x="107" y="83"/>
                      </a:lnTo>
                      <a:lnTo>
                        <a:pt x="114" y="88"/>
                      </a:lnTo>
                      <a:lnTo>
                        <a:pt x="121" y="82"/>
                      </a:lnTo>
                      <a:lnTo>
                        <a:pt x="133" y="79"/>
                      </a:lnTo>
                      <a:lnTo>
                        <a:pt x="148" y="72"/>
                      </a:lnTo>
                      <a:lnTo>
                        <a:pt x="133" y="0"/>
                      </a:lnTo>
                      <a:lnTo>
                        <a:pt x="0" y="28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1" name="Freeform 13"/>
                <p:cNvSpPr>
                  <a:spLocks/>
                </p:cNvSpPr>
                <p:nvPr/>
              </p:nvSpPr>
              <p:spPr bwMode="auto">
                <a:xfrm>
                  <a:off x="1241" y="3371"/>
                  <a:ext cx="1007" cy="747"/>
                </a:xfrm>
                <a:custGeom>
                  <a:avLst/>
                  <a:gdLst>
                    <a:gd name="T0" fmla="*/ 0 w 789"/>
                    <a:gd name="T1" fmla="*/ 417 h 596"/>
                    <a:gd name="T2" fmla="*/ 160 w 789"/>
                    <a:gd name="T3" fmla="*/ 689 h 596"/>
                    <a:gd name="T4" fmla="*/ 143 w 789"/>
                    <a:gd name="T5" fmla="*/ 864 h 596"/>
                    <a:gd name="T6" fmla="*/ 384 w 789"/>
                    <a:gd name="T7" fmla="*/ 723 h 596"/>
                    <a:gd name="T8" fmla="*/ 458 w 789"/>
                    <a:gd name="T9" fmla="*/ 693 h 596"/>
                    <a:gd name="T10" fmla="*/ 578 w 789"/>
                    <a:gd name="T11" fmla="*/ 689 h 596"/>
                    <a:gd name="T12" fmla="*/ 881 w 789"/>
                    <a:gd name="T13" fmla="*/ 699 h 596"/>
                    <a:gd name="T14" fmla="*/ 1038 w 789"/>
                    <a:gd name="T15" fmla="*/ 656 h 596"/>
                    <a:gd name="T16" fmla="*/ 1297 w 789"/>
                    <a:gd name="T17" fmla="*/ 671 h 596"/>
                    <a:gd name="T18" fmla="*/ 1077 w 789"/>
                    <a:gd name="T19" fmla="*/ 718 h 596"/>
                    <a:gd name="T20" fmla="*/ 1653 w 789"/>
                    <a:gd name="T21" fmla="*/ 885 h 596"/>
                    <a:gd name="T22" fmla="*/ 1691 w 789"/>
                    <a:gd name="T23" fmla="*/ 845 h 596"/>
                    <a:gd name="T24" fmla="*/ 1703 w 789"/>
                    <a:gd name="T25" fmla="*/ 916 h 596"/>
                    <a:gd name="T26" fmla="*/ 2038 w 789"/>
                    <a:gd name="T27" fmla="*/ 1109 h 596"/>
                    <a:gd name="T28" fmla="*/ 1940 w 789"/>
                    <a:gd name="T29" fmla="*/ 1083 h 596"/>
                    <a:gd name="T30" fmla="*/ 2182 w 789"/>
                    <a:gd name="T31" fmla="*/ 1176 h 596"/>
                    <a:gd name="T32" fmla="*/ 2392 w 789"/>
                    <a:gd name="T33" fmla="*/ 1098 h 596"/>
                    <a:gd name="T34" fmla="*/ 2676 w 789"/>
                    <a:gd name="T35" fmla="*/ 985 h 596"/>
                    <a:gd name="T36" fmla="*/ 2785 w 789"/>
                    <a:gd name="T37" fmla="*/ 926 h 596"/>
                    <a:gd name="T38" fmla="*/ 3150 w 789"/>
                    <a:gd name="T39" fmla="*/ 786 h 596"/>
                    <a:gd name="T40" fmla="*/ 3569 w 789"/>
                    <a:gd name="T41" fmla="*/ 1054 h 596"/>
                    <a:gd name="T42" fmla="*/ 3718 w 789"/>
                    <a:gd name="T43" fmla="*/ 1204 h 596"/>
                    <a:gd name="T44" fmla="*/ 3957 w 789"/>
                    <a:gd name="T45" fmla="*/ 1365 h 596"/>
                    <a:gd name="T46" fmla="*/ 4267 w 789"/>
                    <a:gd name="T47" fmla="*/ 1440 h 596"/>
                    <a:gd name="T48" fmla="*/ 4463 w 789"/>
                    <a:gd name="T49" fmla="*/ 1819 h 596"/>
                    <a:gd name="T50" fmla="*/ 4426 w 789"/>
                    <a:gd name="T51" fmla="*/ 2531 h 596"/>
                    <a:gd name="T52" fmla="*/ 4588 w 789"/>
                    <a:gd name="T53" fmla="*/ 2494 h 596"/>
                    <a:gd name="T54" fmla="*/ 4512 w 789"/>
                    <a:gd name="T55" fmla="*/ 2356 h 596"/>
                    <a:gd name="T56" fmla="*/ 4647 w 789"/>
                    <a:gd name="T57" fmla="*/ 2404 h 596"/>
                    <a:gd name="T58" fmla="*/ 4739 w 789"/>
                    <a:gd name="T59" fmla="*/ 2401 h 596"/>
                    <a:gd name="T60" fmla="*/ 4611 w 789"/>
                    <a:gd name="T61" fmla="*/ 2782 h 596"/>
                    <a:gd name="T62" fmla="*/ 4716 w 789"/>
                    <a:gd name="T63" fmla="*/ 2881 h 596"/>
                    <a:gd name="T64" fmla="*/ 4965 w 789"/>
                    <a:gd name="T65" fmla="*/ 3224 h 596"/>
                    <a:gd name="T66" fmla="*/ 5131 w 789"/>
                    <a:gd name="T67" fmla="*/ 3310 h 596"/>
                    <a:gd name="T68" fmla="*/ 5101 w 789"/>
                    <a:gd name="T69" fmla="*/ 3197 h 596"/>
                    <a:gd name="T70" fmla="*/ 5175 w 789"/>
                    <a:gd name="T71" fmla="*/ 3224 h 596"/>
                    <a:gd name="T72" fmla="*/ 5270 w 789"/>
                    <a:gd name="T73" fmla="*/ 3504 h 596"/>
                    <a:gd name="T74" fmla="*/ 5471 w 789"/>
                    <a:gd name="T75" fmla="*/ 3677 h 596"/>
                    <a:gd name="T76" fmla="*/ 5814 w 789"/>
                    <a:gd name="T77" fmla="*/ 3984 h 596"/>
                    <a:gd name="T78" fmla="*/ 6225 w 789"/>
                    <a:gd name="T79" fmla="*/ 4358 h 596"/>
                    <a:gd name="T80" fmla="*/ 6448 w 789"/>
                    <a:gd name="T81" fmla="*/ 4442 h 596"/>
                    <a:gd name="T82" fmla="*/ 6225 w 789"/>
                    <a:gd name="T83" fmla="*/ 4407 h 596"/>
                    <a:gd name="T84" fmla="*/ 6495 w 789"/>
                    <a:gd name="T85" fmla="*/ 4493 h 596"/>
                    <a:gd name="T86" fmla="*/ 6732 w 789"/>
                    <a:gd name="T87" fmla="*/ 4407 h 596"/>
                    <a:gd name="T88" fmla="*/ 6974 w 789"/>
                    <a:gd name="T89" fmla="*/ 4283 h 596"/>
                    <a:gd name="T90" fmla="*/ 7011 w 789"/>
                    <a:gd name="T91" fmla="*/ 3887 h 596"/>
                    <a:gd name="T92" fmla="*/ 7012 w 789"/>
                    <a:gd name="T93" fmla="*/ 3172 h 596"/>
                    <a:gd name="T94" fmla="*/ 6175 w 789"/>
                    <a:gd name="T95" fmla="*/ 1899 h 596"/>
                    <a:gd name="T96" fmla="*/ 6069 w 789"/>
                    <a:gd name="T97" fmla="*/ 1564 h 596"/>
                    <a:gd name="T98" fmla="*/ 5224 w 789"/>
                    <a:gd name="T99" fmla="*/ 185 h 596"/>
                    <a:gd name="T100" fmla="*/ 5101 w 789"/>
                    <a:gd name="T101" fmla="*/ 49 h 596"/>
                    <a:gd name="T102" fmla="*/ 4689 w 789"/>
                    <a:gd name="T103" fmla="*/ 88 h 596"/>
                    <a:gd name="T104" fmla="*/ 4611 w 789"/>
                    <a:gd name="T105" fmla="*/ 382 h 596"/>
                    <a:gd name="T106" fmla="*/ 2337 w 789"/>
                    <a:gd name="T107" fmla="*/ 352 h 596"/>
                    <a:gd name="T108" fmla="*/ 1 w 789"/>
                    <a:gd name="T109" fmla="*/ 291 h 59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789"/>
                    <a:gd name="T166" fmla="*/ 0 h 596"/>
                    <a:gd name="T167" fmla="*/ 789 w 789"/>
                    <a:gd name="T168" fmla="*/ 596 h 596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789" h="596">
                      <a:moveTo>
                        <a:pt x="1" y="38"/>
                      </a:moveTo>
                      <a:lnTo>
                        <a:pt x="0" y="55"/>
                      </a:lnTo>
                      <a:lnTo>
                        <a:pt x="22" y="76"/>
                      </a:lnTo>
                      <a:lnTo>
                        <a:pt x="18" y="90"/>
                      </a:lnTo>
                      <a:lnTo>
                        <a:pt x="25" y="98"/>
                      </a:lnTo>
                      <a:lnTo>
                        <a:pt x="16" y="113"/>
                      </a:lnTo>
                      <a:lnTo>
                        <a:pt x="33" y="106"/>
                      </a:lnTo>
                      <a:lnTo>
                        <a:pt x="43" y="95"/>
                      </a:lnTo>
                      <a:lnTo>
                        <a:pt x="43" y="84"/>
                      </a:lnTo>
                      <a:lnTo>
                        <a:pt x="51" y="91"/>
                      </a:lnTo>
                      <a:lnTo>
                        <a:pt x="58" y="81"/>
                      </a:lnTo>
                      <a:lnTo>
                        <a:pt x="64" y="90"/>
                      </a:lnTo>
                      <a:lnTo>
                        <a:pt x="47" y="104"/>
                      </a:lnTo>
                      <a:lnTo>
                        <a:pt x="98" y="92"/>
                      </a:lnTo>
                      <a:lnTo>
                        <a:pt x="108" y="82"/>
                      </a:lnTo>
                      <a:lnTo>
                        <a:pt x="115" y="86"/>
                      </a:lnTo>
                      <a:lnTo>
                        <a:pt x="134" y="81"/>
                      </a:lnTo>
                      <a:lnTo>
                        <a:pt x="144" y="88"/>
                      </a:lnTo>
                      <a:lnTo>
                        <a:pt x="109" y="91"/>
                      </a:lnTo>
                      <a:lnTo>
                        <a:pt x="120" y="94"/>
                      </a:lnTo>
                      <a:lnTo>
                        <a:pt x="159" y="103"/>
                      </a:lnTo>
                      <a:lnTo>
                        <a:pt x="183" y="116"/>
                      </a:lnTo>
                      <a:lnTo>
                        <a:pt x="175" y="98"/>
                      </a:lnTo>
                      <a:lnTo>
                        <a:pt x="188" y="111"/>
                      </a:lnTo>
                      <a:lnTo>
                        <a:pt x="205" y="114"/>
                      </a:lnTo>
                      <a:lnTo>
                        <a:pt x="190" y="120"/>
                      </a:lnTo>
                      <a:lnTo>
                        <a:pt x="217" y="134"/>
                      </a:lnTo>
                      <a:lnTo>
                        <a:pt x="227" y="145"/>
                      </a:lnTo>
                      <a:lnTo>
                        <a:pt x="227" y="157"/>
                      </a:lnTo>
                      <a:lnTo>
                        <a:pt x="216" y="142"/>
                      </a:lnTo>
                      <a:lnTo>
                        <a:pt x="222" y="163"/>
                      </a:lnTo>
                      <a:lnTo>
                        <a:pt x="243" y="154"/>
                      </a:lnTo>
                      <a:lnTo>
                        <a:pt x="257" y="153"/>
                      </a:lnTo>
                      <a:lnTo>
                        <a:pt x="266" y="144"/>
                      </a:lnTo>
                      <a:lnTo>
                        <a:pt x="270" y="150"/>
                      </a:lnTo>
                      <a:lnTo>
                        <a:pt x="298" y="129"/>
                      </a:lnTo>
                      <a:lnTo>
                        <a:pt x="317" y="129"/>
                      </a:lnTo>
                      <a:lnTo>
                        <a:pt x="310" y="121"/>
                      </a:lnTo>
                      <a:lnTo>
                        <a:pt x="323" y="104"/>
                      </a:lnTo>
                      <a:lnTo>
                        <a:pt x="350" y="103"/>
                      </a:lnTo>
                      <a:lnTo>
                        <a:pt x="379" y="116"/>
                      </a:lnTo>
                      <a:lnTo>
                        <a:pt x="397" y="138"/>
                      </a:lnTo>
                      <a:lnTo>
                        <a:pt x="411" y="142"/>
                      </a:lnTo>
                      <a:lnTo>
                        <a:pt x="414" y="157"/>
                      </a:lnTo>
                      <a:lnTo>
                        <a:pt x="433" y="168"/>
                      </a:lnTo>
                      <a:lnTo>
                        <a:pt x="440" y="179"/>
                      </a:lnTo>
                      <a:lnTo>
                        <a:pt x="450" y="188"/>
                      </a:lnTo>
                      <a:lnTo>
                        <a:pt x="475" y="189"/>
                      </a:lnTo>
                      <a:lnTo>
                        <a:pt x="484" y="206"/>
                      </a:lnTo>
                      <a:lnTo>
                        <a:pt x="497" y="238"/>
                      </a:lnTo>
                      <a:lnTo>
                        <a:pt x="490" y="296"/>
                      </a:lnTo>
                      <a:lnTo>
                        <a:pt x="492" y="332"/>
                      </a:lnTo>
                      <a:lnTo>
                        <a:pt x="508" y="343"/>
                      </a:lnTo>
                      <a:lnTo>
                        <a:pt x="511" y="327"/>
                      </a:lnTo>
                      <a:lnTo>
                        <a:pt x="500" y="321"/>
                      </a:lnTo>
                      <a:lnTo>
                        <a:pt x="502" y="309"/>
                      </a:lnTo>
                      <a:lnTo>
                        <a:pt x="507" y="312"/>
                      </a:lnTo>
                      <a:lnTo>
                        <a:pt x="517" y="315"/>
                      </a:lnTo>
                      <a:lnTo>
                        <a:pt x="521" y="328"/>
                      </a:lnTo>
                      <a:lnTo>
                        <a:pt x="527" y="314"/>
                      </a:lnTo>
                      <a:lnTo>
                        <a:pt x="533" y="326"/>
                      </a:lnTo>
                      <a:lnTo>
                        <a:pt x="513" y="364"/>
                      </a:lnTo>
                      <a:lnTo>
                        <a:pt x="512" y="371"/>
                      </a:lnTo>
                      <a:lnTo>
                        <a:pt x="525" y="377"/>
                      </a:lnTo>
                      <a:lnTo>
                        <a:pt x="536" y="408"/>
                      </a:lnTo>
                      <a:lnTo>
                        <a:pt x="552" y="422"/>
                      </a:lnTo>
                      <a:lnTo>
                        <a:pt x="560" y="433"/>
                      </a:lnTo>
                      <a:lnTo>
                        <a:pt x="571" y="433"/>
                      </a:lnTo>
                      <a:lnTo>
                        <a:pt x="559" y="416"/>
                      </a:lnTo>
                      <a:lnTo>
                        <a:pt x="568" y="419"/>
                      </a:lnTo>
                      <a:lnTo>
                        <a:pt x="581" y="416"/>
                      </a:lnTo>
                      <a:lnTo>
                        <a:pt x="576" y="422"/>
                      </a:lnTo>
                      <a:lnTo>
                        <a:pt x="581" y="439"/>
                      </a:lnTo>
                      <a:lnTo>
                        <a:pt x="586" y="459"/>
                      </a:lnTo>
                      <a:lnTo>
                        <a:pt x="604" y="467"/>
                      </a:lnTo>
                      <a:lnTo>
                        <a:pt x="609" y="482"/>
                      </a:lnTo>
                      <a:lnTo>
                        <a:pt x="626" y="522"/>
                      </a:lnTo>
                      <a:lnTo>
                        <a:pt x="647" y="522"/>
                      </a:lnTo>
                      <a:lnTo>
                        <a:pt x="664" y="531"/>
                      </a:lnTo>
                      <a:lnTo>
                        <a:pt x="693" y="571"/>
                      </a:lnTo>
                      <a:lnTo>
                        <a:pt x="718" y="574"/>
                      </a:lnTo>
                      <a:lnTo>
                        <a:pt x="718" y="582"/>
                      </a:lnTo>
                      <a:lnTo>
                        <a:pt x="712" y="587"/>
                      </a:lnTo>
                      <a:lnTo>
                        <a:pt x="693" y="578"/>
                      </a:lnTo>
                      <a:lnTo>
                        <a:pt x="699" y="595"/>
                      </a:lnTo>
                      <a:lnTo>
                        <a:pt x="723" y="589"/>
                      </a:lnTo>
                      <a:lnTo>
                        <a:pt x="741" y="589"/>
                      </a:lnTo>
                      <a:lnTo>
                        <a:pt x="750" y="578"/>
                      </a:lnTo>
                      <a:lnTo>
                        <a:pt x="767" y="577"/>
                      </a:lnTo>
                      <a:lnTo>
                        <a:pt x="776" y="561"/>
                      </a:lnTo>
                      <a:lnTo>
                        <a:pt x="772" y="536"/>
                      </a:lnTo>
                      <a:lnTo>
                        <a:pt x="780" y="509"/>
                      </a:lnTo>
                      <a:lnTo>
                        <a:pt x="788" y="512"/>
                      </a:lnTo>
                      <a:lnTo>
                        <a:pt x="781" y="416"/>
                      </a:lnTo>
                      <a:lnTo>
                        <a:pt x="772" y="387"/>
                      </a:lnTo>
                      <a:lnTo>
                        <a:pt x="687" y="249"/>
                      </a:lnTo>
                      <a:lnTo>
                        <a:pt x="666" y="205"/>
                      </a:lnTo>
                      <a:lnTo>
                        <a:pt x="675" y="205"/>
                      </a:lnTo>
                      <a:lnTo>
                        <a:pt x="620" y="116"/>
                      </a:lnTo>
                      <a:lnTo>
                        <a:pt x="581" y="24"/>
                      </a:lnTo>
                      <a:lnTo>
                        <a:pt x="580" y="8"/>
                      </a:lnTo>
                      <a:lnTo>
                        <a:pt x="568" y="6"/>
                      </a:lnTo>
                      <a:lnTo>
                        <a:pt x="532" y="0"/>
                      </a:lnTo>
                      <a:lnTo>
                        <a:pt x="522" y="11"/>
                      </a:lnTo>
                      <a:lnTo>
                        <a:pt x="528" y="51"/>
                      </a:lnTo>
                      <a:lnTo>
                        <a:pt x="513" y="50"/>
                      </a:lnTo>
                      <a:lnTo>
                        <a:pt x="510" y="31"/>
                      </a:lnTo>
                      <a:lnTo>
                        <a:pt x="260" y="46"/>
                      </a:lnTo>
                      <a:lnTo>
                        <a:pt x="243" y="17"/>
                      </a:lnTo>
                      <a:lnTo>
                        <a:pt x="1" y="38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2" name="Freeform 14"/>
                <p:cNvSpPr>
                  <a:spLocks/>
                </p:cNvSpPr>
                <p:nvPr/>
              </p:nvSpPr>
              <p:spPr bwMode="auto">
                <a:xfrm>
                  <a:off x="1421" y="2832"/>
                  <a:ext cx="602" cy="616"/>
                </a:xfrm>
                <a:custGeom>
                  <a:avLst/>
                  <a:gdLst>
                    <a:gd name="T0" fmla="*/ 0 w 471"/>
                    <a:gd name="T1" fmla="*/ 197 h 492"/>
                    <a:gd name="T2" fmla="*/ 560 w 471"/>
                    <a:gd name="T3" fmla="*/ 1927 h 492"/>
                    <a:gd name="T4" fmla="*/ 764 w 471"/>
                    <a:gd name="T5" fmla="*/ 2206 h 492"/>
                    <a:gd name="T6" fmla="*/ 846 w 471"/>
                    <a:gd name="T7" fmla="*/ 2428 h 492"/>
                    <a:gd name="T8" fmla="*/ 752 w 471"/>
                    <a:gd name="T9" fmla="*/ 2568 h 492"/>
                    <a:gd name="T10" fmla="*/ 721 w 471"/>
                    <a:gd name="T11" fmla="*/ 2810 h 492"/>
                    <a:gd name="T12" fmla="*/ 922 w 471"/>
                    <a:gd name="T13" fmla="*/ 3452 h 492"/>
                    <a:gd name="T14" fmla="*/ 1067 w 471"/>
                    <a:gd name="T15" fmla="*/ 3667 h 492"/>
                    <a:gd name="T16" fmla="*/ 3328 w 471"/>
                    <a:gd name="T17" fmla="*/ 3562 h 492"/>
                    <a:gd name="T18" fmla="*/ 3360 w 471"/>
                    <a:gd name="T19" fmla="*/ 3696 h 492"/>
                    <a:gd name="T20" fmla="*/ 3506 w 471"/>
                    <a:gd name="T21" fmla="*/ 3714 h 492"/>
                    <a:gd name="T22" fmla="*/ 3437 w 471"/>
                    <a:gd name="T23" fmla="*/ 3403 h 492"/>
                    <a:gd name="T24" fmla="*/ 3542 w 471"/>
                    <a:gd name="T25" fmla="*/ 3325 h 492"/>
                    <a:gd name="T26" fmla="*/ 3860 w 471"/>
                    <a:gd name="T27" fmla="*/ 3363 h 492"/>
                    <a:gd name="T28" fmla="*/ 3924 w 471"/>
                    <a:gd name="T29" fmla="*/ 3153 h 492"/>
                    <a:gd name="T30" fmla="*/ 3860 w 471"/>
                    <a:gd name="T31" fmla="*/ 3133 h 492"/>
                    <a:gd name="T32" fmla="*/ 3951 w 471"/>
                    <a:gd name="T33" fmla="*/ 3084 h 492"/>
                    <a:gd name="T34" fmla="*/ 3825 w 471"/>
                    <a:gd name="T35" fmla="*/ 3037 h 492"/>
                    <a:gd name="T36" fmla="*/ 3873 w 471"/>
                    <a:gd name="T37" fmla="*/ 2954 h 492"/>
                    <a:gd name="T38" fmla="*/ 3866 w 471"/>
                    <a:gd name="T39" fmla="*/ 2856 h 492"/>
                    <a:gd name="T40" fmla="*/ 4024 w 471"/>
                    <a:gd name="T41" fmla="*/ 2772 h 492"/>
                    <a:gd name="T42" fmla="*/ 3981 w 471"/>
                    <a:gd name="T43" fmla="*/ 2663 h 492"/>
                    <a:gd name="T44" fmla="*/ 4041 w 471"/>
                    <a:gd name="T45" fmla="*/ 2617 h 492"/>
                    <a:gd name="T46" fmla="*/ 4079 w 471"/>
                    <a:gd name="T47" fmla="*/ 2532 h 492"/>
                    <a:gd name="T48" fmla="*/ 4024 w 471"/>
                    <a:gd name="T49" fmla="*/ 2493 h 492"/>
                    <a:gd name="T50" fmla="*/ 4128 w 471"/>
                    <a:gd name="T51" fmla="*/ 2428 h 492"/>
                    <a:gd name="T52" fmla="*/ 4068 w 471"/>
                    <a:gd name="T53" fmla="*/ 2351 h 492"/>
                    <a:gd name="T54" fmla="*/ 4168 w 471"/>
                    <a:gd name="T55" fmla="*/ 2351 h 492"/>
                    <a:gd name="T56" fmla="*/ 4280 w 471"/>
                    <a:gd name="T57" fmla="*/ 2245 h 492"/>
                    <a:gd name="T58" fmla="*/ 4228 w 471"/>
                    <a:gd name="T59" fmla="*/ 2206 h 492"/>
                    <a:gd name="T60" fmla="*/ 4089 w 471"/>
                    <a:gd name="T61" fmla="*/ 2187 h 492"/>
                    <a:gd name="T62" fmla="*/ 3988 w 471"/>
                    <a:gd name="T63" fmla="*/ 2078 h 492"/>
                    <a:gd name="T64" fmla="*/ 3822 w 471"/>
                    <a:gd name="T65" fmla="*/ 1822 h 492"/>
                    <a:gd name="T66" fmla="*/ 3724 w 471"/>
                    <a:gd name="T67" fmla="*/ 1798 h 492"/>
                    <a:gd name="T68" fmla="*/ 3530 w 471"/>
                    <a:gd name="T69" fmla="*/ 1462 h 492"/>
                    <a:gd name="T70" fmla="*/ 3261 w 471"/>
                    <a:gd name="T71" fmla="*/ 1317 h 492"/>
                    <a:gd name="T72" fmla="*/ 3053 w 471"/>
                    <a:gd name="T73" fmla="*/ 1084 h 492"/>
                    <a:gd name="T74" fmla="*/ 2588 w 471"/>
                    <a:gd name="T75" fmla="*/ 808 h 492"/>
                    <a:gd name="T76" fmla="*/ 2350 w 471"/>
                    <a:gd name="T77" fmla="*/ 536 h 492"/>
                    <a:gd name="T78" fmla="*/ 1830 w 471"/>
                    <a:gd name="T79" fmla="*/ 262 h 492"/>
                    <a:gd name="T80" fmla="*/ 1996 w 471"/>
                    <a:gd name="T81" fmla="*/ 0 h 492"/>
                    <a:gd name="T82" fmla="*/ 1023 w 471"/>
                    <a:gd name="T83" fmla="*/ 94 h 492"/>
                    <a:gd name="T84" fmla="*/ 0 w 471"/>
                    <a:gd name="T85" fmla="*/ 197 h 492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471"/>
                    <a:gd name="T130" fmla="*/ 0 h 492"/>
                    <a:gd name="T131" fmla="*/ 471 w 471"/>
                    <a:gd name="T132" fmla="*/ 492 h 492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471" h="492">
                      <a:moveTo>
                        <a:pt x="0" y="26"/>
                      </a:moveTo>
                      <a:lnTo>
                        <a:pt x="61" y="255"/>
                      </a:lnTo>
                      <a:lnTo>
                        <a:pt x="84" y="292"/>
                      </a:lnTo>
                      <a:lnTo>
                        <a:pt x="93" y="321"/>
                      </a:lnTo>
                      <a:lnTo>
                        <a:pt x="83" y="340"/>
                      </a:lnTo>
                      <a:lnTo>
                        <a:pt x="79" y="371"/>
                      </a:lnTo>
                      <a:lnTo>
                        <a:pt x="101" y="457"/>
                      </a:lnTo>
                      <a:lnTo>
                        <a:pt x="117" y="485"/>
                      </a:lnTo>
                      <a:lnTo>
                        <a:pt x="366" y="471"/>
                      </a:lnTo>
                      <a:lnTo>
                        <a:pt x="369" y="489"/>
                      </a:lnTo>
                      <a:lnTo>
                        <a:pt x="385" y="491"/>
                      </a:lnTo>
                      <a:lnTo>
                        <a:pt x="378" y="450"/>
                      </a:lnTo>
                      <a:lnTo>
                        <a:pt x="389" y="439"/>
                      </a:lnTo>
                      <a:lnTo>
                        <a:pt x="424" y="445"/>
                      </a:lnTo>
                      <a:lnTo>
                        <a:pt x="431" y="417"/>
                      </a:lnTo>
                      <a:lnTo>
                        <a:pt x="424" y="414"/>
                      </a:lnTo>
                      <a:lnTo>
                        <a:pt x="434" y="407"/>
                      </a:lnTo>
                      <a:lnTo>
                        <a:pt x="420" y="401"/>
                      </a:lnTo>
                      <a:lnTo>
                        <a:pt x="426" y="391"/>
                      </a:lnTo>
                      <a:lnTo>
                        <a:pt x="425" y="378"/>
                      </a:lnTo>
                      <a:lnTo>
                        <a:pt x="442" y="367"/>
                      </a:lnTo>
                      <a:lnTo>
                        <a:pt x="437" y="353"/>
                      </a:lnTo>
                      <a:lnTo>
                        <a:pt x="444" y="347"/>
                      </a:lnTo>
                      <a:lnTo>
                        <a:pt x="448" y="335"/>
                      </a:lnTo>
                      <a:lnTo>
                        <a:pt x="442" y="330"/>
                      </a:lnTo>
                      <a:lnTo>
                        <a:pt x="454" y="321"/>
                      </a:lnTo>
                      <a:lnTo>
                        <a:pt x="447" y="311"/>
                      </a:lnTo>
                      <a:lnTo>
                        <a:pt x="458" y="311"/>
                      </a:lnTo>
                      <a:lnTo>
                        <a:pt x="470" y="297"/>
                      </a:lnTo>
                      <a:lnTo>
                        <a:pt x="464" y="292"/>
                      </a:lnTo>
                      <a:lnTo>
                        <a:pt x="449" y="290"/>
                      </a:lnTo>
                      <a:lnTo>
                        <a:pt x="438" y="275"/>
                      </a:lnTo>
                      <a:lnTo>
                        <a:pt x="419" y="241"/>
                      </a:lnTo>
                      <a:lnTo>
                        <a:pt x="409" y="238"/>
                      </a:lnTo>
                      <a:lnTo>
                        <a:pt x="388" y="193"/>
                      </a:lnTo>
                      <a:lnTo>
                        <a:pt x="358" y="174"/>
                      </a:lnTo>
                      <a:lnTo>
                        <a:pt x="336" y="144"/>
                      </a:lnTo>
                      <a:lnTo>
                        <a:pt x="284" y="106"/>
                      </a:lnTo>
                      <a:lnTo>
                        <a:pt x="258" y="71"/>
                      </a:lnTo>
                      <a:lnTo>
                        <a:pt x="201" y="34"/>
                      </a:lnTo>
                      <a:lnTo>
                        <a:pt x="219" y="0"/>
                      </a:lnTo>
                      <a:lnTo>
                        <a:pt x="113" y="12"/>
                      </a:lnTo>
                      <a:lnTo>
                        <a:pt x="0" y="26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3" name="Freeform 15"/>
                <p:cNvSpPr>
                  <a:spLocks/>
                </p:cNvSpPr>
                <p:nvPr/>
              </p:nvSpPr>
              <p:spPr bwMode="auto">
                <a:xfrm>
                  <a:off x="1104" y="1925"/>
                  <a:ext cx="354" cy="583"/>
                </a:xfrm>
                <a:custGeom>
                  <a:avLst/>
                  <a:gdLst>
                    <a:gd name="T0" fmla="*/ 0 w 269"/>
                    <a:gd name="T1" fmla="*/ 3458 h 465"/>
                    <a:gd name="T2" fmla="*/ 95 w 269"/>
                    <a:gd name="T3" fmla="*/ 3554 h 465"/>
                    <a:gd name="T4" fmla="*/ 192 w 269"/>
                    <a:gd name="T5" fmla="*/ 3448 h 465"/>
                    <a:gd name="T6" fmla="*/ 647 w 269"/>
                    <a:gd name="T7" fmla="*/ 3393 h 465"/>
                    <a:gd name="T8" fmla="*/ 795 w 269"/>
                    <a:gd name="T9" fmla="*/ 3418 h 465"/>
                    <a:gd name="T10" fmla="*/ 1300 w 269"/>
                    <a:gd name="T11" fmla="*/ 3319 h 465"/>
                    <a:gd name="T12" fmla="*/ 1470 w 269"/>
                    <a:gd name="T13" fmla="*/ 3415 h 465"/>
                    <a:gd name="T14" fmla="*/ 1642 w 269"/>
                    <a:gd name="T15" fmla="*/ 3173 h 465"/>
                    <a:gd name="T16" fmla="*/ 1791 w 269"/>
                    <a:gd name="T17" fmla="*/ 3109 h 465"/>
                    <a:gd name="T18" fmla="*/ 2161 w 269"/>
                    <a:gd name="T19" fmla="*/ 3232 h 465"/>
                    <a:gd name="T20" fmla="*/ 2186 w 269"/>
                    <a:gd name="T21" fmla="*/ 3104 h 465"/>
                    <a:gd name="T22" fmla="*/ 2582 w 269"/>
                    <a:gd name="T23" fmla="*/ 2775 h 465"/>
                    <a:gd name="T24" fmla="*/ 2675 w 269"/>
                    <a:gd name="T25" fmla="*/ 2589 h 465"/>
                    <a:gd name="T26" fmla="*/ 2811 w 269"/>
                    <a:gd name="T27" fmla="*/ 2622 h 465"/>
                    <a:gd name="T28" fmla="*/ 3177 w 269"/>
                    <a:gd name="T29" fmla="*/ 2452 h 465"/>
                    <a:gd name="T30" fmla="*/ 3073 w 269"/>
                    <a:gd name="T31" fmla="*/ 2317 h 465"/>
                    <a:gd name="T32" fmla="*/ 3111 w 269"/>
                    <a:gd name="T33" fmla="*/ 2234 h 465"/>
                    <a:gd name="T34" fmla="*/ 2762 w 269"/>
                    <a:gd name="T35" fmla="*/ 61 h 465"/>
                    <a:gd name="T36" fmla="*/ 2725 w 269"/>
                    <a:gd name="T37" fmla="*/ 0 h 465"/>
                    <a:gd name="T38" fmla="*/ 837 w 269"/>
                    <a:gd name="T39" fmla="*/ 138 h 465"/>
                    <a:gd name="T40" fmla="*/ 459 w 269"/>
                    <a:gd name="T41" fmla="*/ 272 h 465"/>
                    <a:gd name="T42" fmla="*/ 150 w 269"/>
                    <a:gd name="T43" fmla="*/ 197 h 465"/>
                    <a:gd name="T44" fmla="*/ 390 w 269"/>
                    <a:gd name="T45" fmla="*/ 1995 h 465"/>
                    <a:gd name="T46" fmla="*/ 333 w 269"/>
                    <a:gd name="T47" fmla="*/ 2360 h 465"/>
                    <a:gd name="T48" fmla="*/ 459 w 269"/>
                    <a:gd name="T49" fmla="*/ 2578 h 465"/>
                    <a:gd name="T50" fmla="*/ 311 w 269"/>
                    <a:gd name="T51" fmla="*/ 2988 h 465"/>
                    <a:gd name="T52" fmla="*/ 111 w 269"/>
                    <a:gd name="T53" fmla="*/ 3173 h 465"/>
                    <a:gd name="T54" fmla="*/ 0 w 269"/>
                    <a:gd name="T55" fmla="*/ 3458 h 465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269"/>
                    <a:gd name="T85" fmla="*/ 0 h 465"/>
                    <a:gd name="T86" fmla="*/ 269 w 269"/>
                    <a:gd name="T87" fmla="*/ 465 h 465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269" h="465">
                      <a:moveTo>
                        <a:pt x="0" y="452"/>
                      </a:moveTo>
                      <a:lnTo>
                        <a:pt x="8" y="464"/>
                      </a:lnTo>
                      <a:lnTo>
                        <a:pt x="16" y="451"/>
                      </a:lnTo>
                      <a:lnTo>
                        <a:pt x="55" y="443"/>
                      </a:lnTo>
                      <a:lnTo>
                        <a:pt x="67" y="447"/>
                      </a:lnTo>
                      <a:lnTo>
                        <a:pt x="110" y="433"/>
                      </a:lnTo>
                      <a:lnTo>
                        <a:pt x="124" y="446"/>
                      </a:lnTo>
                      <a:lnTo>
                        <a:pt x="138" y="415"/>
                      </a:lnTo>
                      <a:lnTo>
                        <a:pt x="151" y="407"/>
                      </a:lnTo>
                      <a:lnTo>
                        <a:pt x="182" y="423"/>
                      </a:lnTo>
                      <a:lnTo>
                        <a:pt x="185" y="405"/>
                      </a:lnTo>
                      <a:lnTo>
                        <a:pt x="218" y="363"/>
                      </a:lnTo>
                      <a:lnTo>
                        <a:pt x="226" y="338"/>
                      </a:lnTo>
                      <a:lnTo>
                        <a:pt x="237" y="342"/>
                      </a:lnTo>
                      <a:lnTo>
                        <a:pt x="268" y="320"/>
                      </a:lnTo>
                      <a:lnTo>
                        <a:pt x="259" y="303"/>
                      </a:lnTo>
                      <a:lnTo>
                        <a:pt x="263" y="292"/>
                      </a:lnTo>
                      <a:lnTo>
                        <a:pt x="233" y="8"/>
                      </a:lnTo>
                      <a:lnTo>
                        <a:pt x="230" y="0"/>
                      </a:lnTo>
                      <a:lnTo>
                        <a:pt x="71" y="18"/>
                      </a:lnTo>
                      <a:lnTo>
                        <a:pt x="39" y="36"/>
                      </a:lnTo>
                      <a:lnTo>
                        <a:pt x="13" y="26"/>
                      </a:lnTo>
                      <a:lnTo>
                        <a:pt x="33" y="261"/>
                      </a:lnTo>
                      <a:lnTo>
                        <a:pt x="28" y="309"/>
                      </a:lnTo>
                      <a:lnTo>
                        <a:pt x="39" y="337"/>
                      </a:lnTo>
                      <a:lnTo>
                        <a:pt x="26" y="390"/>
                      </a:lnTo>
                      <a:lnTo>
                        <a:pt x="9" y="415"/>
                      </a:lnTo>
                      <a:lnTo>
                        <a:pt x="0" y="452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4" name="Freeform 16"/>
                <p:cNvSpPr>
                  <a:spLocks/>
                </p:cNvSpPr>
                <p:nvPr/>
              </p:nvSpPr>
              <p:spPr bwMode="auto">
                <a:xfrm>
                  <a:off x="982" y="2285"/>
                  <a:ext cx="805" cy="408"/>
                </a:xfrm>
                <a:custGeom>
                  <a:avLst/>
                  <a:gdLst>
                    <a:gd name="T0" fmla="*/ 0 w 631"/>
                    <a:gd name="T1" fmla="*/ 2512 h 325"/>
                    <a:gd name="T2" fmla="*/ 59 w 631"/>
                    <a:gd name="T3" fmla="*/ 2390 h 325"/>
                    <a:gd name="T4" fmla="*/ 172 w 631"/>
                    <a:gd name="T5" fmla="*/ 2370 h 325"/>
                    <a:gd name="T6" fmla="*/ 203 w 631"/>
                    <a:gd name="T7" fmla="*/ 2099 h 325"/>
                    <a:gd name="T8" fmla="*/ 135 w 631"/>
                    <a:gd name="T9" fmla="*/ 2074 h 325"/>
                    <a:gd name="T10" fmla="*/ 125 w 631"/>
                    <a:gd name="T11" fmla="*/ 2006 h 325"/>
                    <a:gd name="T12" fmla="*/ 315 w 631"/>
                    <a:gd name="T13" fmla="*/ 1858 h 325"/>
                    <a:gd name="T14" fmla="*/ 661 w 631"/>
                    <a:gd name="T15" fmla="*/ 1965 h 325"/>
                    <a:gd name="T16" fmla="*/ 709 w 631"/>
                    <a:gd name="T17" fmla="*/ 1672 h 325"/>
                    <a:gd name="T18" fmla="*/ 958 w 631"/>
                    <a:gd name="T19" fmla="*/ 1586 h 325"/>
                    <a:gd name="T20" fmla="*/ 911 w 631"/>
                    <a:gd name="T21" fmla="*/ 1524 h 325"/>
                    <a:gd name="T22" fmla="*/ 972 w 631"/>
                    <a:gd name="T23" fmla="*/ 1333 h 325"/>
                    <a:gd name="T24" fmla="*/ 1045 w 631"/>
                    <a:gd name="T25" fmla="*/ 1237 h 325"/>
                    <a:gd name="T26" fmla="*/ 1394 w 631"/>
                    <a:gd name="T27" fmla="*/ 1179 h 325"/>
                    <a:gd name="T28" fmla="*/ 1499 w 631"/>
                    <a:gd name="T29" fmla="*/ 1209 h 325"/>
                    <a:gd name="T30" fmla="*/ 1891 w 631"/>
                    <a:gd name="T31" fmla="*/ 1098 h 325"/>
                    <a:gd name="T32" fmla="*/ 2018 w 631"/>
                    <a:gd name="T33" fmla="*/ 1208 h 325"/>
                    <a:gd name="T34" fmla="*/ 2141 w 631"/>
                    <a:gd name="T35" fmla="*/ 963 h 325"/>
                    <a:gd name="T36" fmla="*/ 2267 w 631"/>
                    <a:gd name="T37" fmla="*/ 901 h 325"/>
                    <a:gd name="T38" fmla="*/ 2537 w 631"/>
                    <a:gd name="T39" fmla="*/ 1032 h 325"/>
                    <a:gd name="T40" fmla="*/ 2568 w 631"/>
                    <a:gd name="T41" fmla="*/ 886 h 325"/>
                    <a:gd name="T42" fmla="*/ 2876 w 631"/>
                    <a:gd name="T43" fmla="*/ 555 h 325"/>
                    <a:gd name="T44" fmla="*/ 2932 w 631"/>
                    <a:gd name="T45" fmla="*/ 365 h 325"/>
                    <a:gd name="T46" fmla="*/ 3029 w 631"/>
                    <a:gd name="T47" fmla="*/ 393 h 325"/>
                    <a:gd name="T48" fmla="*/ 3312 w 631"/>
                    <a:gd name="T49" fmla="*/ 217 h 325"/>
                    <a:gd name="T50" fmla="*/ 3237 w 631"/>
                    <a:gd name="T51" fmla="*/ 94 h 325"/>
                    <a:gd name="T52" fmla="*/ 3276 w 631"/>
                    <a:gd name="T53" fmla="*/ 1 h 325"/>
                    <a:gd name="T54" fmla="*/ 3516 w 631"/>
                    <a:gd name="T55" fmla="*/ 0 h 325"/>
                    <a:gd name="T56" fmla="*/ 3673 w 631"/>
                    <a:gd name="T57" fmla="*/ 49 h 325"/>
                    <a:gd name="T58" fmla="*/ 3765 w 631"/>
                    <a:gd name="T59" fmla="*/ 193 h 325"/>
                    <a:gd name="T60" fmla="*/ 4015 w 631"/>
                    <a:gd name="T61" fmla="*/ 234 h 325"/>
                    <a:gd name="T62" fmla="*/ 4177 w 631"/>
                    <a:gd name="T63" fmla="*/ 309 h 325"/>
                    <a:gd name="T64" fmla="*/ 4523 w 631"/>
                    <a:gd name="T65" fmla="*/ 294 h 325"/>
                    <a:gd name="T66" fmla="*/ 4681 w 631"/>
                    <a:gd name="T67" fmla="*/ 193 h 325"/>
                    <a:gd name="T68" fmla="*/ 5065 w 631"/>
                    <a:gd name="T69" fmla="*/ 412 h 325"/>
                    <a:gd name="T70" fmla="*/ 5190 w 631"/>
                    <a:gd name="T71" fmla="*/ 822 h 325"/>
                    <a:gd name="T72" fmla="*/ 5352 w 631"/>
                    <a:gd name="T73" fmla="*/ 967 h 325"/>
                    <a:gd name="T74" fmla="*/ 5646 w 631"/>
                    <a:gd name="T75" fmla="*/ 1116 h 325"/>
                    <a:gd name="T76" fmla="*/ 5426 w 631"/>
                    <a:gd name="T77" fmla="*/ 1333 h 325"/>
                    <a:gd name="T78" fmla="*/ 5224 w 631"/>
                    <a:gd name="T79" fmla="*/ 1456 h 325"/>
                    <a:gd name="T80" fmla="*/ 5037 w 631"/>
                    <a:gd name="T81" fmla="*/ 1671 h 325"/>
                    <a:gd name="T82" fmla="*/ 5037 w 631"/>
                    <a:gd name="T83" fmla="*/ 1734 h 325"/>
                    <a:gd name="T84" fmla="*/ 4474 w 631"/>
                    <a:gd name="T85" fmla="*/ 2060 h 325"/>
                    <a:gd name="T86" fmla="*/ 1356 w 631"/>
                    <a:gd name="T87" fmla="*/ 2310 h 325"/>
                    <a:gd name="T88" fmla="*/ 1038 w 631"/>
                    <a:gd name="T89" fmla="*/ 2300 h 325"/>
                    <a:gd name="T90" fmla="*/ 1038 w 631"/>
                    <a:gd name="T91" fmla="*/ 2439 h 325"/>
                    <a:gd name="T92" fmla="*/ 0 w 631"/>
                    <a:gd name="T93" fmla="*/ 2512 h 325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w 631"/>
                    <a:gd name="T142" fmla="*/ 0 h 325"/>
                    <a:gd name="T143" fmla="*/ 631 w 631"/>
                    <a:gd name="T144" fmla="*/ 325 h 325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T141" t="T142" r="T143" b="T144"/>
                  <a:pathLst>
                    <a:path w="631" h="325">
                      <a:moveTo>
                        <a:pt x="0" y="324"/>
                      </a:moveTo>
                      <a:lnTo>
                        <a:pt x="6" y="308"/>
                      </a:lnTo>
                      <a:lnTo>
                        <a:pt x="19" y="306"/>
                      </a:lnTo>
                      <a:lnTo>
                        <a:pt x="23" y="271"/>
                      </a:lnTo>
                      <a:lnTo>
                        <a:pt x="15" y="268"/>
                      </a:lnTo>
                      <a:lnTo>
                        <a:pt x="14" y="260"/>
                      </a:lnTo>
                      <a:lnTo>
                        <a:pt x="35" y="240"/>
                      </a:lnTo>
                      <a:lnTo>
                        <a:pt x="74" y="254"/>
                      </a:lnTo>
                      <a:lnTo>
                        <a:pt x="79" y="216"/>
                      </a:lnTo>
                      <a:lnTo>
                        <a:pt x="107" y="205"/>
                      </a:lnTo>
                      <a:lnTo>
                        <a:pt x="102" y="197"/>
                      </a:lnTo>
                      <a:lnTo>
                        <a:pt x="109" y="173"/>
                      </a:lnTo>
                      <a:lnTo>
                        <a:pt x="117" y="160"/>
                      </a:lnTo>
                      <a:lnTo>
                        <a:pt x="156" y="152"/>
                      </a:lnTo>
                      <a:lnTo>
                        <a:pt x="168" y="156"/>
                      </a:lnTo>
                      <a:lnTo>
                        <a:pt x="212" y="142"/>
                      </a:lnTo>
                      <a:lnTo>
                        <a:pt x="226" y="155"/>
                      </a:lnTo>
                      <a:lnTo>
                        <a:pt x="239" y="124"/>
                      </a:lnTo>
                      <a:lnTo>
                        <a:pt x="253" y="116"/>
                      </a:lnTo>
                      <a:lnTo>
                        <a:pt x="284" y="133"/>
                      </a:lnTo>
                      <a:lnTo>
                        <a:pt x="287" y="114"/>
                      </a:lnTo>
                      <a:lnTo>
                        <a:pt x="321" y="72"/>
                      </a:lnTo>
                      <a:lnTo>
                        <a:pt x="328" y="47"/>
                      </a:lnTo>
                      <a:lnTo>
                        <a:pt x="339" y="51"/>
                      </a:lnTo>
                      <a:lnTo>
                        <a:pt x="370" y="29"/>
                      </a:lnTo>
                      <a:lnTo>
                        <a:pt x="362" y="12"/>
                      </a:lnTo>
                      <a:lnTo>
                        <a:pt x="366" y="1"/>
                      </a:lnTo>
                      <a:lnTo>
                        <a:pt x="393" y="0"/>
                      </a:lnTo>
                      <a:lnTo>
                        <a:pt x="411" y="6"/>
                      </a:lnTo>
                      <a:lnTo>
                        <a:pt x="420" y="25"/>
                      </a:lnTo>
                      <a:lnTo>
                        <a:pt x="448" y="30"/>
                      </a:lnTo>
                      <a:lnTo>
                        <a:pt x="466" y="40"/>
                      </a:lnTo>
                      <a:lnTo>
                        <a:pt x="505" y="38"/>
                      </a:lnTo>
                      <a:lnTo>
                        <a:pt x="523" y="25"/>
                      </a:lnTo>
                      <a:lnTo>
                        <a:pt x="566" y="53"/>
                      </a:lnTo>
                      <a:lnTo>
                        <a:pt x="580" y="106"/>
                      </a:lnTo>
                      <a:lnTo>
                        <a:pt x="598" y="125"/>
                      </a:lnTo>
                      <a:lnTo>
                        <a:pt x="630" y="144"/>
                      </a:lnTo>
                      <a:lnTo>
                        <a:pt x="606" y="173"/>
                      </a:lnTo>
                      <a:lnTo>
                        <a:pt x="584" y="188"/>
                      </a:lnTo>
                      <a:lnTo>
                        <a:pt x="563" y="215"/>
                      </a:lnTo>
                      <a:lnTo>
                        <a:pt x="563" y="224"/>
                      </a:lnTo>
                      <a:lnTo>
                        <a:pt x="500" y="266"/>
                      </a:lnTo>
                      <a:lnTo>
                        <a:pt x="151" y="298"/>
                      </a:lnTo>
                      <a:lnTo>
                        <a:pt x="116" y="297"/>
                      </a:lnTo>
                      <a:lnTo>
                        <a:pt x="116" y="315"/>
                      </a:lnTo>
                      <a:lnTo>
                        <a:pt x="0" y="324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5" name="Freeform 17"/>
                <p:cNvSpPr>
                  <a:spLocks/>
                </p:cNvSpPr>
                <p:nvPr/>
              </p:nvSpPr>
              <p:spPr bwMode="auto">
                <a:xfrm>
                  <a:off x="2671" y="850"/>
                  <a:ext cx="406" cy="631"/>
                </a:xfrm>
                <a:custGeom>
                  <a:avLst/>
                  <a:gdLst>
                    <a:gd name="T0" fmla="*/ 0 w 318"/>
                    <a:gd name="T1" fmla="*/ 2095 h 503"/>
                    <a:gd name="T2" fmla="*/ 172 w 318"/>
                    <a:gd name="T3" fmla="*/ 2099 h 503"/>
                    <a:gd name="T4" fmla="*/ 183 w 318"/>
                    <a:gd name="T5" fmla="*/ 1853 h 503"/>
                    <a:gd name="T6" fmla="*/ 393 w 318"/>
                    <a:gd name="T7" fmla="*/ 1513 h 503"/>
                    <a:gd name="T8" fmla="*/ 285 w 318"/>
                    <a:gd name="T9" fmla="*/ 1262 h 503"/>
                    <a:gd name="T10" fmla="*/ 382 w 318"/>
                    <a:gd name="T11" fmla="*/ 923 h 503"/>
                    <a:gd name="T12" fmla="*/ 364 w 318"/>
                    <a:gd name="T13" fmla="*/ 792 h 503"/>
                    <a:gd name="T14" fmla="*/ 691 w 318"/>
                    <a:gd name="T15" fmla="*/ 61 h 503"/>
                    <a:gd name="T16" fmla="*/ 784 w 318"/>
                    <a:gd name="T17" fmla="*/ 61 h 503"/>
                    <a:gd name="T18" fmla="*/ 825 w 318"/>
                    <a:gd name="T19" fmla="*/ 197 h 503"/>
                    <a:gd name="T20" fmla="*/ 1236 w 318"/>
                    <a:gd name="T21" fmla="*/ 77 h 503"/>
                    <a:gd name="T22" fmla="*/ 1236 w 318"/>
                    <a:gd name="T23" fmla="*/ 25 h 503"/>
                    <a:gd name="T24" fmla="*/ 1356 w 318"/>
                    <a:gd name="T25" fmla="*/ 0 h 503"/>
                    <a:gd name="T26" fmla="*/ 1565 w 318"/>
                    <a:gd name="T27" fmla="*/ 88 h 503"/>
                    <a:gd name="T28" fmla="*/ 1731 w 318"/>
                    <a:gd name="T29" fmla="*/ 197 h 503"/>
                    <a:gd name="T30" fmla="*/ 2093 w 318"/>
                    <a:gd name="T31" fmla="*/ 1272 h 503"/>
                    <a:gd name="T32" fmla="*/ 2344 w 318"/>
                    <a:gd name="T33" fmla="*/ 1273 h 503"/>
                    <a:gd name="T34" fmla="*/ 2391 w 318"/>
                    <a:gd name="T35" fmla="*/ 1331 h 503"/>
                    <a:gd name="T36" fmla="*/ 2352 w 318"/>
                    <a:gd name="T37" fmla="*/ 1366 h 503"/>
                    <a:gd name="T38" fmla="*/ 2551 w 318"/>
                    <a:gd name="T39" fmla="*/ 1622 h 503"/>
                    <a:gd name="T40" fmla="*/ 2582 w 318"/>
                    <a:gd name="T41" fmla="*/ 1573 h 503"/>
                    <a:gd name="T42" fmla="*/ 2785 w 318"/>
                    <a:gd name="T43" fmla="*/ 1744 h 503"/>
                    <a:gd name="T44" fmla="*/ 2705 w 318"/>
                    <a:gd name="T45" fmla="*/ 1781 h 503"/>
                    <a:gd name="T46" fmla="*/ 2723 w 318"/>
                    <a:gd name="T47" fmla="*/ 1810 h 503"/>
                    <a:gd name="T48" fmla="*/ 2859 w 318"/>
                    <a:gd name="T49" fmla="*/ 1810 h 503"/>
                    <a:gd name="T50" fmla="*/ 2758 w 318"/>
                    <a:gd name="T51" fmla="*/ 2023 h 503"/>
                    <a:gd name="T52" fmla="*/ 2639 w 318"/>
                    <a:gd name="T53" fmla="*/ 1993 h 503"/>
                    <a:gd name="T54" fmla="*/ 2551 w 318"/>
                    <a:gd name="T55" fmla="*/ 2066 h 503"/>
                    <a:gd name="T56" fmla="*/ 2551 w 318"/>
                    <a:gd name="T57" fmla="*/ 2150 h 503"/>
                    <a:gd name="T58" fmla="*/ 2464 w 318"/>
                    <a:gd name="T59" fmla="*/ 2213 h 503"/>
                    <a:gd name="T60" fmla="*/ 2375 w 318"/>
                    <a:gd name="T61" fmla="*/ 2173 h 503"/>
                    <a:gd name="T62" fmla="*/ 2375 w 318"/>
                    <a:gd name="T63" fmla="*/ 2307 h 503"/>
                    <a:gd name="T64" fmla="*/ 2302 w 318"/>
                    <a:gd name="T65" fmla="*/ 2268 h 503"/>
                    <a:gd name="T66" fmla="*/ 2273 w 318"/>
                    <a:gd name="T67" fmla="*/ 2406 h 503"/>
                    <a:gd name="T68" fmla="*/ 2144 w 318"/>
                    <a:gd name="T69" fmla="*/ 2287 h 503"/>
                    <a:gd name="T70" fmla="*/ 2038 w 318"/>
                    <a:gd name="T71" fmla="*/ 2397 h 503"/>
                    <a:gd name="T72" fmla="*/ 1920 w 318"/>
                    <a:gd name="T73" fmla="*/ 2450 h 503"/>
                    <a:gd name="T74" fmla="*/ 1892 w 318"/>
                    <a:gd name="T75" fmla="*/ 2577 h 503"/>
                    <a:gd name="T76" fmla="*/ 1766 w 318"/>
                    <a:gd name="T77" fmla="*/ 2549 h 503"/>
                    <a:gd name="T78" fmla="*/ 1818 w 318"/>
                    <a:gd name="T79" fmla="*/ 2441 h 503"/>
                    <a:gd name="T80" fmla="*/ 1731 w 318"/>
                    <a:gd name="T81" fmla="*/ 2345 h 503"/>
                    <a:gd name="T82" fmla="*/ 1632 w 318"/>
                    <a:gd name="T83" fmla="*/ 2500 h 503"/>
                    <a:gd name="T84" fmla="*/ 1662 w 318"/>
                    <a:gd name="T85" fmla="*/ 2809 h 503"/>
                    <a:gd name="T86" fmla="*/ 1615 w 318"/>
                    <a:gd name="T87" fmla="*/ 2883 h 503"/>
                    <a:gd name="T88" fmla="*/ 1533 w 318"/>
                    <a:gd name="T89" fmla="*/ 2894 h 503"/>
                    <a:gd name="T90" fmla="*/ 1472 w 318"/>
                    <a:gd name="T91" fmla="*/ 2883 h 503"/>
                    <a:gd name="T92" fmla="*/ 1361 w 318"/>
                    <a:gd name="T93" fmla="*/ 3073 h 503"/>
                    <a:gd name="T94" fmla="*/ 1236 w 318"/>
                    <a:gd name="T95" fmla="*/ 3062 h 503"/>
                    <a:gd name="T96" fmla="*/ 1265 w 318"/>
                    <a:gd name="T97" fmla="*/ 3211 h 503"/>
                    <a:gd name="T98" fmla="*/ 1173 w 318"/>
                    <a:gd name="T99" fmla="*/ 3105 h 503"/>
                    <a:gd name="T100" fmla="*/ 979 w 318"/>
                    <a:gd name="T101" fmla="*/ 3233 h 503"/>
                    <a:gd name="T102" fmla="*/ 954 w 318"/>
                    <a:gd name="T103" fmla="*/ 3328 h 503"/>
                    <a:gd name="T104" fmla="*/ 1018 w 318"/>
                    <a:gd name="T105" fmla="*/ 3396 h 503"/>
                    <a:gd name="T106" fmla="*/ 941 w 318"/>
                    <a:gd name="T107" fmla="*/ 3420 h 503"/>
                    <a:gd name="T108" fmla="*/ 954 w 318"/>
                    <a:gd name="T109" fmla="*/ 3539 h 503"/>
                    <a:gd name="T110" fmla="*/ 873 w 318"/>
                    <a:gd name="T111" fmla="*/ 3630 h 503"/>
                    <a:gd name="T112" fmla="*/ 855 w 318"/>
                    <a:gd name="T113" fmla="*/ 3861 h 503"/>
                    <a:gd name="T114" fmla="*/ 806 w 318"/>
                    <a:gd name="T115" fmla="*/ 3861 h 503"/>
                    <a:gd name="T116" fmla="*/ 541 w 318"/>
                    <a:gd name="T117" fmla="*/ 3543 h 503"/>
                    <a:gd name="T118" fmla="*/ 0 w 318"/>
                    <a:gd name="T119" fmla="*/ 2095 h 503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318"/>
                    <a:gd name="T181" fmla="*/ 0 h 503"/>
                    <a:gd name="T182" fmla="*/ 318 w 318"/>
                    <a:gd name="T183" fmla="*/ 503 h 503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318" h="503">
                      <a:moveTo>
                        <a:pt x="0" y="272"/>
                      </a:moveTo>
                      <a:lnTo>
                        <a:pt x="19" y="273"/>
                      </a:lnTo>
                      <a:lnTo>
                        <a:pt x="20" y="241"/>
                      </a:lnTo>
                      <a:lnTo>
                        <a:pt x="44" y="196"/>
                      </a:lnTo>
                      <a:lnTo>
                        <a:pt x="32" y="164"/>
                      </a:lnTo>
                      <a:lnTo>
                        <a:pt x="42" y="120"/>
                      </a:lnTo>
                      <a:lnTo>
                        <a:pt x="41" y="103"/>
                      </a:lnTo>
                      <a:lnTo>
                        <a:pt x="77" y="8"/>
                      </a:lnTo>
                      <a:lnTo>
                        <a:pt x="87" y="8"/>
                      </a:lnTo>
                      <a:lnTo>
                        <a:pt x="92" y="26"/>
                      </a:lnTo>
                      <a:lnTo>
                        <a:pt x="137" y="10"/>
                      </a:lnTo>
                      <a:lnTo>
                        <a:pt x="137" y="3"/>
                      </a:lnTo>
                      <a:lnTo>
                        <a:pt x="150" y="0"/>
                      </a:lnTo>
                      <a:lnTo>
                        <a:pt x="174" y="11"/>
                      </a:lnTo>
                      <a:lnTo>
                        <a:pt x="192" y="26"/>
                      </a:lnTo>
                      <a:lnTo>
                        <a:pt x="232" y="165"/>
                      </a:lnTo>
                      <a:lnTo>
                        <a:pt x="260" y="166"/>
                      </a:lnTo>
                      <a:lnTo>
                        <a:pt x="265" y="173"/>
                      </a:lnTo>
                      <a:lnTo>
                        <a:pt x="261" y="178"/>
                      </a:lnTo>
                      <a:lnTo>
                        <a:pt x="283" y="211"/>
                      </a:lnTo>
                      <a:lnTo>
                        <a:pt x="287" y="204"/>
                      </a:lnTo>
                      <a:lnTo>
                        <a:pt x="309" y="226"/>
                      </a:lnTo>
                      <a:lnTo>
                        <a:pt x="300" y="231"/>
                      </a:lnTo>
                      <a:lnTo>
                        <a:pt x="302" y="236"/>
                      </a:lnTo>
                      <a:lnTo>
                        <a:pt x="317" y="236"/>
                      </a:lnTo>
                      <a:lnTo>
                        <a:pt x="306" y="263"/>
                      </a:lnTo>
                      <a:lnTo>
                        <a:pt x="293" y="259"/>
                      </a:lnTo>
                      <a:lnTo>
                        <a:pt x="283" y="269"/>
                      </a:lnTo>
                      <a:lnTo>
                        <a:pt x="283" y="280"/>
                      </a:lnTo>
                      <a:lnTo>
                        <a:pt x="273" y="288"/>
                      </a:lnTo>
                      <a:lnTo>
                        <a:pt x="263" y="283"/>
                      </a:lnTo>
                      <a:lnTo>
                        <a:pt x="263" y="300"/>
                      </a:lnTo>
                      <a:lnTo>
                        <a:pt x="255" y="295"/>
                      </a:lnTo>
                      <a:lnTo>
                        <a:pt x="252" y="313"/>
                      </a:lnTo>
                      <a:lnTo>
                        <a:pt x="238" y="297"/>
                      </a:lnTo>
                      <a:lnTo>
                        <a:pt x="226" y="312"/>
                      </a:lnTo>
                      <a:lnTo>
                        <a:pt x="213" y="318"/>
                      </a:lnTo>
                      <a:lnTo>
                        <a:pt x="210" y="335"/>
                      </a:lnTo>
                      <a:lnTo>
                        <a:pt x="196" y="331"/>
                      </a:lnTo>
                      <a:lnTo>
                        <a:pt x="202" y="317"/>
                      </a:lnTo>
                      <a:lnTo>
                        <a:pt x="192" y="305"/>
                      </a:lnTo>
                      <a:lnTo>
                        <a:pt x="181" y="325"/>
                      </a:lnTo>
                      <a:lnTo>
                        <a:pt x="185" y="365"/>
                      </a:lnTo>
                      <a:lnTo>
                        <a:pt x="179" y="375"/>
                      </a:lnTo>
                      <a:lnTo>
                        <a:pt x="170" y="376"/>
                      </a:lnTo>
                      <a:lnTo>
                        <a:pt x="163" y="375"/>
                      </a:lnTo>
                      <a:lnTo>
                        <a:pt x="151" y="399"/>
                      </a:lnTo>
                      <a:lnTo>
                        <a:pt x="137" y="398"/>
                      </a:lnTo>
                      <a:lnTo>
                        <a:pt x="140" y="418"/>
                      </a:lnTo>
                      <a:lnTo>
                        <a:pt x="130" y="403"/>
                      </a:lnTo>
                      <a:lnTo>
                        <a:pt x="109" y="420"/>
                      </a:lnTo>
                      <a:lnTo>
                        <a:pt x="106" y="433"/>
                      </a:lnTo>
                      <a:lnTo>
                        <a:pt x="113" y="441"/>
                      </a:lnTo>
                      <a:lnTo>
                        <a:pt x="104" y="445"/>
                      </a:lnTo>
                      <a:lnTo>
                        <a:pt x="106" y="460"/>
                      </a:lnTo>
                      <a:lnTo>
                        <a:pt x="97" y="472"/>
                      </a:lnTo>
                      <a:lnTo>
                        <a:pt x="95" y="502"/>
                      </a:lnTo>
                      <a:lnTo>
                        <a:pt x="89" y="502"/>
                      </a:lnTo>
                      <a:lnTo>
                        <a:pt x="60" y="461"/>
                      </a:lnTo>
                      <a:lnTo>
                        <a:pt x="0" y="272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6" name="Freeform 18"/>
                <p:cNvSpPr>
                  <a:spLocks/>
                </p:cNvSpPr>
                <p:nvPr/>
              </p:nvSpPr>
              <p:spPr bwMode="auto">
                <a:xfrm>
                  <a:off x="2003" y="2055"/>
                  <a:ext cx="504" cy="245"/>
                </a:xfrm>
                <a:custGeom>
                  <a:avLst/>
                  <a:gdLst>
                    <a:gd name="T0" fmla="*/ 96 w 395"/>
                    <a:gd name="T1" fmla="*/ 841 h 196"/>
                    <a:gd name="T2" fmla="*/ 771 w 395"/>
                    <a:gd name="T3" fmla="*/ 479 h 196"/>
                    <a:gd name="T4" fmla="*/ 1078 w 395"/>
                    <a:gd name="T5" fmla="*/ 361 h 196"/>
                    <a:gd name="T6" fmla="*/ 1393 w 395"/>
                    <a:gd name="T7" fmla="*/ 554 h 196"/>
                    <a:gd name="T8" fmla="*/ 1701 w 395"/>
                    <a:gd name="T9" fmla="*/ 720 h 196"/>
                    <a:gd name="T10" fmla="*/ 1975 w 395"/>
                    <a:gd name="T11" fmla="*/ 749 h 196"/>
                    <a:gd name="T12" fmla="*/ 1975 w 395"/>
                    <a:gd name="T13" fmla="*/ 899 h 196"/>
                    <a:gd name="T14" fmla="*/ 1828 w 395"/>
                    <a:gd name="T15" fmla="*/ 1170 h 196"/>
                    <a:gd name="T16" fmla="*/ 2035 w 395"/>
                    <a:gd name="T17" fmla="*/ 1241 h 196"/>
                    <a:gd name="T18" fmla="*/ 2160 w 395"/>
                    <a:gd name="T19" fmla="*/ 1298 h 196"/>
                    <a:gd name="T20" fmla="*/ 2271 w 395"/>
                    <a:gd name="T21" fmla="*/ 1330 h 196"/>
                    <a:gd name="T22" fmla="*/ 2460 w 395"/>
                    <a:gd name="T23" fmla="*/ 1338 h 196"/>
                    <a:gd name="T24" fmla="*/ 2657 w 395"/>
                    <a:gd name="T25" fmla="*/ 1406 h 196"/>
                    <a:gd name="T26" fmla="*/ 2313 w 395"/>
                    <a:gd name="T27" fmla="*/ 1101 h 196"/>
                    <a:gd name="T28" fmla="*/ 2400 w 395"/>
                    <a:gd name="T29" fmla="*/ 1047 h 196"/>
                    <a:gd name="T30" fmla="*/ 2380 w 395"/>
                    <a:gd name="T31" fmla="*/ 587 h 196"/>
                    <a:gd name="T32" fmla="*/ 2529 w 395"/>
                    <a:gd name="T33" fmla="*/ 294 h 196"/>
                    <a:gd name="T34" fmla="*/ 2696 w 395"/>
                    <a:gd name="T35" fmla="*/ 173 h 196"/>
                    <a:gd name="T36" fmla="*/ 2544 w 395"/>
                    <a:gd name="T37" fmla="*/ 338 h 196"/>
                    <a:gd name="T38" fmla="*/ 2529 w 395"/>
                    <a:gd name="T39" fmla="*/ 587 h 196"/>
                    <a:gd name="T40" fmla="*/ 2553 w 395"/>
                    <a:gd name="T41" fmla="*/ 666 h 196"/>
                    <a:gd name="T42" fmla="*/ 2621 w 395"/>
                    <a:gd name="T43" fmla="*/ 801 h 196"/>
                    <a:gd name="T44" fmla="*/ 2514 w 395"/>
                    <a:gd name="T45" fmla="*/ 858 h 196"/>
                    <a:gd name="T46" fmla="*/ 2672 w 395"/>
                    <a:gd name="T47" fmla="*/ 900 h 196"/>
                    <a:gd name="T48" fmla="*/ 2597 w 395"/>
                    <a:gd name="T49" fmla="*/ 954 h 196"/>
                    <a:gd name="T50" fmla="*/ 2828 w 395"/>
                    <a:gd name="T51" fmla="*/ 1224 h 196"/>
                    <a:gd name="T52" fmla="*/ 2928 w 395"/>
                    <a:gd name="T53" fmla="*/ 1291 h 196"/>
                    <a:gd name="T54" fmla="*/ 2996 w 395"/>
                    <a:gd name="T55" fmla="*/ 1338 h 196"/>
                    <a:gd name="T56" fmla="*/ 3014 w 395"/>
                    <a:gd name="T57" fmla="*/ 1416 h 196"/>
                    <a:gd name="T58" fmla="*/ 3190 w 395"/>
                    <a:gd name="T59" fmla="*/ 1389 h 196"/>
                    <a:gd name="T60" fmla="*/ 3446 w 395"/>
                    <a:gd name="T61" fmla="*/ 1111 h 196"/>
                    <a:gd name="T62" fmla="*/ 3446 w 395"/>
                    <a:gd name="T63" fmla="*/ 1281 h 196"/>
                    <a:gd name="T64" fmla="*/ 3411 w 395"/>
                    <a:gd name="T65" fmla="*/ 1436 h 196"/>
                    <a:gd name="T66" fmla="*/ 3533 w 395"/>
                    <a:gd name="T67" fmla="*/ 929 h 196"/>
                    <a:gd name="T68" fmla="*/ 3037 w 395"/>
                    <a:gd name="T69" fmla="*/ 1001 h 196"/>
                    <a:gd name="T70" fmla="*/ 2719 w 395"/>
                    <a:gd name="T71" fmla="*/ 0 h 19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95"/>
                    <a:gd name="T109" fmla="*/ 0 h 196"/>
                    <a:gd name="T110" fmla="*/ 395 w 395"/>
                    <a:gd name="T111" fmla="*/ 196 h 19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95" h="196">
                      <a:moveTo>
                        <a:pt x="0" y="57"/>
                      </a:moveTo>
                      <a:lnTo>
                        <a:pt x="10" y="113"/>
                      </a:lnTo>
                      <a:lnTo>
                        <a:pt x="39" y="78"/>
                      </a:lnTo>
                      <a:lnTo>
                        <a:pt x="86" y="65"/>
                      </a:lnTo>
                      <a:lnTo>
                        <a:pt x="95" y="50"/>
                      </a:lnTo>
                      <a:lnTo>
                        <a:pt x="121" y="48"/>
                      </a:lnTo>
                      <a:lnTo>
                        <a:pt x="141" y="57"/>
                      </a:lnTo>
                      <a:lnTo>
                        <a:pt x="155" y="74"/>
                      </a:lnTo>
                      <a:lnTo>
                        <a:pt x="176" y="80"/>
                      </a:lnTo>
                      <a:lnTo>
                        <a:pt x="190" y="97"/>
                      </a:lnTo>
                      <a:lnTo>
                        <a:pt x="210" y="106"/>
                      </a:lnTo>
                      <a:lnTo>
                        <a:pt x="220" y="101"/>
                      </a:lnTo>
                      <a:lnTo>
                        <a:pt x="224" y="111"/>
                      </a:lnTo>
                      <a:lnTo>
                        <a:pt x="220" y="120"/>
                      </a:lnTo>
                      <a:lnTo>
                        <a:pt x="219" y="132"/>
                      </a:lnTo>
                      <a:lnTo>
                        <a:pt x="204" y="157"/>
                      </a:lnTo>
                      <a:lnTo>
                        <a:pt x="210" y="173"/>
                      </a:lnTo>
                      <a:lnTo>
                        <a:pt x="227" y="166"/>
                      </a:lnTo>
                      <a:lnTo>
                        <a:pt x="228" y="158"/>
                      </a:lnTo>
                      <a:lnTo>
                        <a:pt x="241" y="174"/>
                      </a:lnTo>
                      <a:lnTo>
                        <a:pt x="245" y="166"/>
                      </a:lnTo>
                      <a:lnTo>
                        <a:pt x="254" y="178"/>
                      </a:lnTo>
                      <a:lnTo>
                        <a:pt x="258" y="172"/>
                      </a:lnTo>
                      <a:lnTo>
                        <a:pt x="274" y="179"/>
                      </a:lnTo>
                      <a:lnTo>
                        <a:pt x="282" y="176"/>
                      </a:lnTo>
                      <a:lnTo>
                        <a:pt x="296" y="189"/>
                      </a:lnTo>
                      <a:lnTo>
                        <a:pt x="285" y="168"/>
                      </a:lnTo>
                      <a:lnTo>
                        <a:pt x="258" y="148"/>
                      </a:lnTo>
                      <a:lnTo>
                        <a:pt x="283" y="161"/>
                      </a:lnTo>
                      <a:lnTo>
                        <a:pt x="268" y="140"/>
                      </a:lnTo>
                      <a:lnTo>
                        <a:pt x="263" y="121"/>
                      </a:lnTo>
                      <a:lnTo>
                        <a:pt x="266" y="78"/>
                      </a:lnTo>
                      <a:lnTo>
                        <a:pt x="249" y="68"/>
                      </a:lnTo>
                      <a:lnTo>
                        <a:pt x="282" y="40"/>
                      </a:lnTo>
                      <a:lnTo>
                        <a:pt x="283" y="22"/>
                      </a:lnTo>
                      <a:lnTo>
                        <a:pt x="301" y="23"/>
                      </a:lnTo>
                      <a:lnTo>
                        <a:pt x="297" y="40"/>
                      </a:lnTo>
                      <a:lnTo>
                        <a:pt x="284" y="45"/>
                      </a:lnTo>
                      <a:lnTo>
                        <a:pt x="278" y="62"/>
                      </a:lnTo>
                      <a:lnTo>
                        <a:pt x="282" y="78"/>
                      </a:lnTo>
                      <a:lnTo>
                        <a:pt x="291" y="71"/>
                      </a:lnTo>
                      <a:lnTo>
                        <a:pt x="285" y="89"/>
                      </a:lnTo>
                      <a:lnTo>
                        <a:pt x="290" y="98"/>
                      </a:lnTo>
                      <a:lnTo>
                        <a:pt x="292" y="107"/>
                      </a:lnTo>
                      <a:lnTo>
                        <a:pt x="283" y="102"/>
                      </a:lnTo>
                      <a:lnTo>
                        <a:pt x="280" y="115"/>
                      </a:lnTo>
                      <a:lnTo>
                        <a:pt x="300" y="112"/>
                      </a:lnTo>
                      <a:lnTo>
                        <a:pt x="298" y="121"/>
                      </a:lnTo>
                      <a:lnTo>
                        <a:pt x="308" y="128"/>
                      </a:lnTo>
                      <a:lnTo>
                        <a:pt x="290" y="128"/>
                      </a:lnTo>
                      <a:lnTo>
                        <a:pt x="295" y="154"/>
                      </a:lnTo>
                      <a:lnTo>
                        <a:pt x="315" y="165"/>
                      </a:lnTo>
                      <a:lnTo>
                        <a:pt x="326" y="151"/>
                      </a:lnTo>
                      <a:lnTo>
                        <a:pt x="327" y="173"/>
                      </a:lnTo>
                      <a:lnTo>
                        <a:pt x="341" y="169"/>
                      </a:lnTo>
                      <a:lnTo>
                        <a:pt x="334" y="179"/>
                      </a:lnTo>
                      <a:lnTo>
                        <a:pt x="342" y="179"/>
                      </a:lnTo>
                      <a:lnTo>
                        <a:pt x="336" y="190"/>
                      </a:lnTo>
                      <a:lnTo>
                        <a:pt x="339" y="195"/>
                      </a:lnTo>
                      <a:lnTo>
                        <a:pt x="356" y="186"/>
                      </a:lnTo>
                      <a:lnTo>
                        <a:pt x="378" y="175"/>
                      </a:lnTo>
                      <a:lnTo>
                        <a:pt x="385" y="149"/>
                      </a:lnTo>
                      <a:lnTo>
                        <a:pt x="388" y="165"/>
                      </a:lnTo>
                      <a:lnTo>
                        <a:pt x="385" y="172"/>
                      </a:lnTo>
                      <a:lnTo>
                        <a:pt x="380" y="184"/>
                      </a:lnTo>
                      <a:lnTo>
                        <a:pt x="381" y="193"/>
                      </a:lnTo>
                      <a:lnTo>
                        <a:pt x="390" y="172"/>
                      </a:lnTo>
                      <a:lnTo>
                        <a:pt x="394" y="124"/>
                      </a:lnTo>
                      <a:lnTo>
                        <a:pt x="370" y="129"/>
                      </a:lnTo>
                      <a:lnTo>
                        <a:pt x="339" y="134"/>
                      </a:lnTo>
                      <a:lnTo>
                        <a:pt x="337" y="124"/>
                      </a:lnTo>
                      <a:lnTo>
                        <a:pt x="303" y="0"/>
                      </a:lnTo>
                      <a:lnTo>
                        <a:pt x="0" y="57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7" name="Freeform 19"/>
                <p:cNvSpPr>
                  <a:spLocks/>
                </p:cNvSpPr>
                <p:nvPr/>
              </p:nvSpPr>
              <p:spPr bwMode="auto">
                <a:xfrm>
                  <a:off x="2545" y="1515"/>
                  <a:ext cx="373" cy="185"/>
                </a:xfrm>
                <a:custGeom>
                  <a:avLst/>
                  <a:gdLst>
                    <a:gd name="T0" fmla="*/ 0 w 293"/>
                    <a:gd name="T1" fmla="*/ 462 h 147"/>
                    <a:gd name="T2" fmla="*/ 0 w 293"/>
                    <a:gd name="T3" fmla="*/ 1077 h 147"/>
                    <a:gd name="T4" fmla="*/ 1186 w 293"/>
                    <a:gd name="T5" fmla="*/ 856 h 147"/>
                    <a:gd name="T6" fmla="*/ 1407 w 293"/>
                    <a:gd name="T7" fmla="*/ 795 h 147"/>
                    <a:gd name="T8" fmla="*/ 1472 w 293"/>
                    <a:gd name="T9" fmla="*/ 797 h 147"/>
                    <a:gd name="T10" fmla="*/ 1585 w 293"/>
                    <a:gd name="T11" fmla="*/ 980 h 147"/>
                    <a:gd name="T12" fmla="*/ 1714 w 293"/>
                    <a:gd name="T13" fmla="*/ 1001 h 147"/>
                    <a:gd name="T14" fmla="*/ 1778 w 293"/>
                    <a:gd name="T15" fmla="*/ 1139 h 147"/>
                    <a:gd name="T16" fmla="*/ 1874 w 293"/>
                    <a:gd name="T17" fmla="*/ 1158 h 147"/>
                    <a:gd name="T18" fmla="*/ 1898 w 293"/>
                    <a:gd name="T19" fmla="*/ 1047 h 147"/>
                    <a:gd name="T20" fmla="*/ 1967 w 293"/>
                    <a:gd name="T21" fmla="*/ 1012 h 147"/>
                    <a:gd name="T22" fmla="*/ 1994 w 293"/>
                    <a:gd name="T23" fmla="*/ 909 h 147"/>
                    <a:gd name="T24" fmla="*/ 2041 w 293"/>
                    <a:gd name="T25" fmla="*/ 902 h 147"/>
                    <a:gd name="T26" fmla="*/ 2090 w 293"/>
                    <a:gd name="T27" fmla="*/ 1065 h 147"/>
                    <a:gd name="T28" fmla="*/ 2215 w 293"/>
                    <a:gd name="T29" fmla="*/ 1018 h 147"/>
                    <a:gd name="T30" fmla="*/ 2228 w 293"/>
                    <a:gd name="T31" fmla="*/ 950 h 147"/>
                    <a:gd name="T32" fmla="*/ 2402 w 293"/>
                    <a:gd name="T33" fmla="*/ 877 h 147"/>
                    <a:gd name="T34" fmla="*/ 2481 w 293"/>
                    <a:gd name="T35" fmla="*/ 857 h 147"/>
                    <a:gd name="T36" fmla="*/ 2569 w 293"/>
                    <a:gd name="T37" fmla="*/ 920 h 147"/>
                    <a:gd name="T38" fmla="*/ 2531 w 293"/>
                    <a:gd name="T39" fmla="*/ 755 h 147"/>
                    <a:gd name="T40" fmla="*/ 2416 w 293"/>
                    <a:gd name="T41" fmla="*/ 561 h 147"/>
                    <a:gd name="T42" fmla="*/ 2340 w 293"/>
                    <a:gd name="T43" fmla="*/ 526 h 147"/>
                    <a:gd name="T44" fmla="*/ 2257 w 293"/>
                    <a:gd name="T45" fmla="*/ 540 h 147"/>
                    <a:gd name="T46" fmla="*/ 2263 w 293"/>
                    <a:gd name="T47" fmla="*/ 581 h 147"/>
                    <a:gd name="T48" fmla="*/ 2326 w 293"/>
                    <a:gd name="T49" fmla="*/ 581 h 147"/>
                    <a:gd name="T50" fmla="*/ 2379 w 293"/>
                    <a:gd name="T51" fmla="*/ 584 h 147"/>
                    <a:gd name="T52" fmla="*/ 2446 w 293"/>
                    <a:gd name="T53" fmla="*/ 639 h 147"/>
                    <a:gd name="T54" fmla="*/ 2474 w 293"/>
                    <a:gd name="T55" fmla="*/ 710 h 147"/>
                    <a:gd name="T56" fmla="*/ 2423 w 293"/>
                    <a:gd name="T57" fmla="*/ 795 h 147"/>
                    <a:gd name="T58" fmla="*/ 2224 w 293"/>
                    <a:gd name="T59" fmla="*/ 857 h 147"/>
                    <a:gd name="T60" fmla="*/ 2123 w 293"/>
                    <a:gd name="T61" fmla="*/ 827 h 147"/>
                    <a:gd name="T62" fmla="*/ 2070 w 293"/>
                    <a:gd name="T63" fmla="*/ 710 h 147"/>
                    <a:gd name="T64" fmla="*/ 1967 w 293"/>
                    <a:gd name="T65" fmla="*/ 697 h 147"/>
                    <a:gd name="T66" fmla="*/ 1988 w 293"/>
                    <a:gd name="T67" fmla="*/ 633 h 147"/>
                    <a:gd name="T68" fmla="*/ 1888 w 293"/>
                    <a:gd name="T69" fmla="*/ 526 h 147"/>
                    <a:gd name="T70" fmla="*/ 1740 w 293"/>
                    <a:gd name="T71" fmla="*/ 478 h 147"/>
                    <a:gd name="T72" fmla="*/ 1740 w 293"/>
                    <a:gd name="T73" fmla="*/ 526 h 147"/>
                    <a:gd name="T74" fmla="*/ 1664 w 293"/>
                    <a:gd name="T75" fmla="*/ 508 h 147"/>
                    <a:gd name="T76" fmla="*/ 1626 w 293"/>
                    <a:gd name="T77" fmla="*/ 440 h 147"/>
                    <a:gd name="T78" fmla="*/ 1642 w 293"/>
                    <a:gd name="T79" fmla="*/ 367 h 147"/>
                    <a:gd name="T80" fmla="*/ 1725 w 293"/>
                    <a:gd name="T81" fmla="*/ 308 h 147"/>
                    <a:gd name="T82" fmla="*/ 1693 w 293"/>
                    <a:gd name="T83" fmla="*/ 264 h 147"/>
                    <a:gd name="T84" fmla="*/ 1809 w 293"/>
                    <a:gd name="T85" fmla="*/ 191 h 147"/>
                    <a:gd name="T86" fmla="*/ 1693 w 293"/>
                    <a:gd name="T87" fmla="*/ 115 h 147"/>
                    <a:gd name="T88" fmla="*/ 1642 w 293"/>
                    <a:gd name="T89" fmla="*/ 0 h 147"/>
                    <a:gd name="T90" fmla="*/ 1407 w 293"/>
                    <a:gd name="T91" fmla="*/ 155 h 147"/>
                    <a:gd name="T92" fmla="*/ 550 w 293"/>
                    <a:gd name="T93" fmla="*/ 342 h 147"/>
                    <a:gd name="T94" fmla="*/ 0 w 293"/>
                    <a:gd name="T95" fmla="*/ 462 h 147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293"/>
                    <a:gd name="T145" fmla="*/ 0 h 147"/>
                    <a:gd name="T146" fmla="*/ 293 w 293"/>
                    <a:gd name="T147" fmla="*/ 147 h 147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293" h="147">
                      <a:moveTo>
                        <a:pt x="0" y="58"/>
                      </a:moveTo>
                      <a:lnTo>
                        <a:pt x="0" y="136"/>
                      </a:lnTo>
                      <a:lnTo>
                        <a:pt x="135" y="108"/>
                      </a:lnTo>
                      <a:lnTo>
                        <a:pt x="160" y="100"/>
                      </a:lnTo>
                      <a:lnTo>
                        <a:pt x="168" y="101"/>
                      </a:lnTo>
                      <a:lnTo>
                        <a:pt x="180" y="124"/>
                      </a:lnTo>
                      <a:lnTo>
                        <a:pt x="195" y="126"/>
                      </a:lnTo>
                      <a:lnTo>
                        <a:pt x="203" y="144"/>
                      </a:lnTo>
                      <a:lnTo>
                        <a:pt x="214" y="146"/>
                      </a:lnTo>
                      <a:lnTo>
                        <a:pt x="216" y="132"/>
                      </a:lnTo>
                      <a:lnTo>
                        <a:pt x="224" y="128"/>
                      </a:lnTo>
                      <a:lnTo>
                        <a:pt x="227" y="115"/>
                      </a:lnTo>
                      <a:lnTo>
                        <a:pt x="232" y="114"/>
                      </a:lnTo>
                      <a:lnTo>
                        <a:pt x="238" y="134"/>
                      </a:lnTo>
                      <a:lnTo>
                        <a:pt x="252" y="129"/>
                      </a:lnTo>
                      <a:lnTo>
                        <a:pt x="254" y="120"/>
                      </a:lnTo>
                      <a:lnTo>
                        <a:pt x="273" y="111"/>
                      </a:lnTo>
                      <a:lnTo>
                        <a:pt x="283" y="109"/>
                      </a:lnTo>
                      <a:lnTo>
                        <a:pt x="292" y="116"/>
                      </a:lnTo>
                      <a:lnTo>
                        <a:pt x="288" y="95"/>
                      </a:lnTo>
                      <a:lnTo>
                        <a:pt x="275" y="71"/>
                      </a:lnTo>
                      <a:lnTo>
                        <a:pt x="266" y="67"/>
                      </a:lnTo>
                      <a:lnTo>
                        <a:pt x="257" y="68"/>
                      </a:lnTo>
                      <a:lnTo>
                        <a:pt x="258" y="73"/>
                      </a:lnTo>
                      <a:lnTo>
                        <a:pt x="265" y="73"/>
                      </a:lnTo>
                      <a:lnTo>
                        <a:pt x="271" y="74"/>
                      </a:lnTo>
                      <a:lnTo>
                        <a:pt x="278" y="81"/>
                      </a:lnTo>
                      <a:lnTo>
                        <a:pt x="281" y="90"/>
                      </a:lnTo>
                      <a:lnTo>
                        <a:pt x="276" y="100"/>
                      </a:lnTo>
                      <a:lnTo>
                        <a:pt x="253" y="109"/>
                      </a:lnTo>
                      <a:lnTo>
                        <a:pt x="242" y="104"/>
                      </a:lnTo>
                      <a:lnTo>
                        <a:pt x="236" y="90"/>
                      </a:lnTo>
                      <a:lnTo>
                        <a:pt x="224" y="88"/>
                      </a:lnTo>
                      <a:lnTo>
                        <a:pt x="226" y="80"/>
                      </a:lnTo>
                      <a:lnTo>
                        <a:pt x="215" y="67"/>
                      </a:lnTo>
                      <a:lnTo>
                        <a:pt x="198" y="60"/>
                      </a:lnTo>
                      <a:lnTo>
                        <a:pt x="198" y="67"/>
                      </a:lnTo>
                      <a:lnTo>
                        <a:pt x="189" y="64"/>
                      </a:lnTo>
                      <a:lnTo>
                        <a:pt x="185" y="56"/>
                      </a:lnTo>
                      <a:lnTo>
                        <a:pt x="187" y="46"/>
                      </a:lnTo>
                      <a:lnTo>
                        <a:pt x="196" y="39"/>
                      </a:lnTo>
                      <a:lnTo>
                        <a:pt x="193" y="33"/>
                      </a:lnTo>
                      <a:lnTo>
                        <a:pt x="206" y="24"/>
                      </a:lnTo>
                      <a:lnTo>
                        <a:pt x="193" y="14"/>
                      </a:lnTo>
                      <a:lnTo>
                        <a:pt x="187" y="0"/>
                      </a:lnTo>
                      <a:lnTo>
                        <a:pt x="160" y="20"/>
                      </a:lnTo>
                      <a:lnTo>
                        <a:pt x="62" y="44"/>
                      </a:lnTo>
                      <a:lnTo>
                        <a:pt x="0" y="58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8" name="Freeform 20"/>
                <p:cNvSpPr>
                  <a:spLocks/>
                </p:cNvSpPr>
                <p:nvPr/>
              </p:nvSpPr>
              <p:spPr bwMode="auto">
                <a:xfrm>
                  <a:off x="793" y="1178"/>
                  <a:ext cx="634" cy="323"/>
                </a:xfrm>
                <a:custGeom>
                  <a:avLst/>
                  <a:gdLst>
                    <a:gd name="T0" fmla="*/ 330 w 497"/>
                    <a:gd name="T1" fmla="*/ 1050 h 258"/>
                    <a:gd name="T2" fmla="*/ 1577 w 497"/>
                    <a:gd name="T3" fmla="*/ 1268 h 258"/>
                    <a:gd name="T4" fmla="*/ 1799 w 497"/>
                    <a:gd name="T5" fmla="*/ 1432 h 258"/>
                    <a:gd name="T6" fmla="*/ 2208 w 497"/>
                    <a:gd name="T7" fmla="*/ 1539 h 258"/>
                    <a:gd name="T8" fmla="*/ 2296 w 497"/>
                    <a:gd name="T9" fmla="*/ 1395 h 258"/>
                    <a:gd name="T10" fmla="*/ 2374 w 497"/>
                    <a:gd name="T11" fmla="*/ 1223 h 258"/>
                    <a:gd name="T12" fmla="*/ 2373 w 497"/>
                    <a:gd name="T13" fmla="*/ 1295 h 258"/>
                    <a:gd name="T14" fmla="*/ 2470 w 497"/>
                    <a:gd name="T15" fmla="*/ 1376 h 258"/>
                    <a:gd name="T16" fmla="*/ 2597 w 497"/>
                    <a:gd name="T17" fmla="*/ 1268 h 258"/>
                    <a:gd name="T18" fmla="*/ 2669 w 497"/>
                    <a:gd name="T19" fmla="*/ 1248 h 258"/>
                    <a:gd name="T20" fmla="*/ 2638 w 497"/>
                    <a:gd name="T21" fmla="*/ 1450 h 258"/>
                    <a:gd name="T22" fmla="*/ 2815 w 497"/>
                    <a:gd name="T23" fmla="*/ 1295 h 258"/>
                    <a:gd name="T24" fmla="*/ 3111 w 497"/>
                    <a:gd name="T25" fmla="*/ 1128 h 258"/>
                    <a:gd name="T26" fmla="*/ 3435 w 497"/>
                    <a:gd name="T27" fmla="*/ 997 h 258"/>
                    <a:gd name="T28" fmla="*/ 3895 w 497"/>
                    <a:gd name="T29" fmla="*/ 1147 h 258"/>
                    <a:gd name="T30" fmla="*/ 4004 w 497"/>
                    <a:gd name="T31" fmla="*/ 997 h 258"/>
                    <a:gd name="T32" fmla="*/ 4435 w 497"/>
                    <a:gd name="T33" fmla="*/ 964 h 258"/>
                    <a:gd name="T34" fmla="*/ 4143 w 497"/>
                    <a:gd name="T35" fmla="*/ 645 h 258"/>
                    <a:gd name="T36" fmla="*/ 3888 w 497"/>
                    <a:gd name="T37" fmla="*/ 645 h 258"/>
                    <a:gd name="T38" fmla="*/ 3689 w 497"/>
                    <a:gd name="T39" fmla="*/ 652 h 258"/>
                    <a:gd name="T40" fmla="*/ 3613 w 497"/>
                    <a:gd name="T41" fmla="*/ 535 h 258"/>
                    <a:gd name="T42" fmla="*/ 3466 w 497"/>
                    <a:gd name="T43" fmla="*/ 447 h 258"/>
                    <a:gd name="T44" fmla="*/ 2827 w 497"/>
                    <a:gd name="T45" fmla="*/ 575 h 258"/>
                    <a:gd name="T46" fmla="*/ 2490 w 497"/>
                    <a:gd name="T47" fmla="*/ 749 h 258"/>
                    <a:gd name="T48" fmla="*/ 2280 w 497"/>
                    <a:gd name="T49" fmla="*/ 720 h 258"/>
                    <a:gd name="T50" fmla="*/ 2055 w 497"/>
                    <a:gd name="T51" fmla="*/ 770 h 258"/>
                    <a:gd name="T52" fmla="*/ 1559 w 497"/>
                    <a:gd name="T53" fmla="*/ 459 h 258"/>
                    <a:gd name="T54" fmla="*/ 1433 w 497"/>
                    <a:gd name="T55" fmla="*/ 535 h 258"/>
                    <a:gd name="T56" fmla="*/ 1356 w 497"/>
                    <a:gd name="T57" fmla="*/ 515 h 258"/>
                    <a:gd name="T58" fmla="*/ 1300 w 497"/>
                    <a:gd name="T59" fmla="*/ 447 h 258"/>
                    <a:gd name="T60" fmla="*/ 1595 w 497"/>
                    <a:gd name="T61" fmla="*/ 76 h 258"/>
                    <a:gd name="T62" fmla="*/ 1730 w 497"/>
                    <a:gd name="T63" fmla="*/ 0 h 258"/>
                    <a:gd name="T64" fmla="*/ 1297 w 497"/>
                    <a:gd name="T65" fmla="*/ 94 h 258"/>
                    <a:gd name="T66" fmla="*/ 1063 w 497"/>
                    <a:gd name="T67" fmla="*/ 304 h 258"/>
                    <a:gd name="T68" fmla="*/ 814 w 497"/>
                    <a:gd name="T69" fmla="*/ 447 h 258"/>
                    <a:gd name="T70" fmla="*/ 661 w 497"/>
                    <a:gd name="T71" fmla="*/ 568 h 258"/>
                    <a:gd name="T72" fmla="*/ 355 w 497"/>
                    <a:gd name="T73" fmla="*/ 652 h 258"/>
                    <a:gd name="T74" fmla="*/ 0 w 497"/>
                    <a:gd name="T75" fmla="*/ 840 h 258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497"/>
                    <a:gd name="T115" fmla="*/ 0 h 258"/>
                    <a:gd name="T116" fmla="*/ 497 w 497"/>
                    <a:gd name="T117" fmla="*/ 258 h 258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497" h="258">
                      <a:moveTo>
                        <a:pt x="0" y="111"/>
                      </a:moveTo>
                      <a:lnTo>
                        <a:pt x="37" y="138"/>
                      </a:lnTo>
                      <a:lnTo>
                        <a:pt x="134" y="163"/>
                      </a:lnTo>
                      <a:lnTo>
                        <a:pt x="176" y="168"/>
                      </a:lnTo>
                      <a:lnTo>
                        <a:pt x="183" y="184"/>
                      </a:lnTo>
                      <a:lnTo>
                        <a:pt x="201" y="189"/>
                      </a:lnTo>
                      <a:lnTo>
                        <a:pt x="225" y="257"/>
                      </a:lnTo>
                      <a:lnTo>
                        <a:pt x="247" y="204"/>
                      </a:lnTo>
                      <a:lnTo>
                        <a:pt x="251" y="192"/>
                      </a:lnTo>
                      <a:lnTo>
                        <a:pt x="257" y="185"/>
                      </a:lnTo>
                      <a:lnTo>
                        <a:pt x="257" y="176"/>
                      </a:lnTo>
                      <a:lnTo>
                        <a:pt x="266" y="162"/>
                      </a:lnTo>
                      <a:lnTo>
                        <a:pt x="269" y="164"/>
                      </a:lnTo>
                      <a:lnTo>
                        <a:pt x="265" y="171"/>
                      </a:lnTo>
                      <a:lnTo>
                        <a:pt x="266" y="186"/>
                      </a:lnTo>
                      <a:lnTo>
                        <a:pt x="276" y="182"/>
                      </a:lnTo>
                      <a:lnTo>
                        <a:pt x="281" y="166"/>
                      </a:lnTo>
                      <a:lnTo>
                        <a:pt x="291" y="168"/>
                      </a:lnTo>
                      <a:lnTo>
                        <a:pt x="297" y="161"/>
                      </a:lnTo>
                      <a:lnTo>
                        <a:pt x="298" y="165"/>
                      </a:lnTo>
                      <a:lnTo>
                        <a:pt x="287" y="189"/>
                      </a:lnTo>
                      <a:lnTo>
                        <a:pt x="295" y="192"/>
                      </a:lnTo>
                      <a:lnTo>
                        <a:pt x="302" y="177"/>
                      </a:lnTo>
                      <a:lnTo>
                        <a:pt x="314" y="171"/>
                      </a:lnTo>
                      <a:lnTo>
                        <a:pt x="320" y="154"/>
                      </a:lnTo>
                      <a:lnTo>
                        <a:pt x="348" y="149"/>
                      </a:lnTo>
                      <a:lnTo>
                        <a:pt x="362" y="148"/>
                      </a:lnTo>
                      <a:lnTo>
                        <a:pt x="384" y="132"/>
                      </a:lnTo>
                      <a:lnTo>
                        <a:pt x="415" y="137"/>
                      </a:lnTo>
                      <a:lnTo>
                        <a:pt x="436" y="152"/>
                      </a:lnTo>
                      <a:lnTo>
                        <a:pt x="438" y="133"/>
                      </a:lnTo>
                      <a:lnTo>
                        <a:pt x="448" y="132"/>
                      </a:lnTo>
                      <a:lnTo>
                        <a:pt x="475" y="134"/>
                      </a:lnTo>
                      <a:lnTo>
                        <a:pt x="496" y="128"/>
                      </a:lnTo>
                      <a:lnTo>
                        <a:pt x="469" y="112"/>
                      </a:lnTo>
                      <a:lnTo>
                        <a:pt x="463" y="85"/>
                      </a:lnTo>
                      <a:lnTo>
                        <a:pt x="441" y="89"/>
                      </a:lnTo>
                      <a:lnTo>
                        <a:pt x="434" y="85"/>
                      </a:lnTo>
                      <a:lnTo>
                        <a:pt x="425" y="89"/>
                      </a:lnTo>
                      <a:lnTo>
                        <a:pt x="412" y="86"/>
                      </a:lnTo>
                      <a:lnTo>
                        <a:pt x="406" y="85"/>
                      </a:lnTo>
                      <a:lnTo>
                        <a:pt x="404" y="70"/>
                      </a:lnTo>
                      <a:lnTo>
                        <a:pt x="408" y="54"/>
                      </a:lnTo>
                      <a:lnTo>
                        <a:pt x="387" y="59"/>
                      </a:lnTo>
                      <a:lnTo>
                        <a:pt x="367" y="69"/>
                      </a:lnTo>
                      <a:lnTo>
                        <a:pt x="316" y="76"/>
                      </a:lnTo>
                      <a:lnTo>
                        <a:pt x="285" y="106"/>
                      </a:lnTo>
                      <a:lnTo>
                        <a:pt x="278" y="100"/>
                      </a:lnTo>
                      <a:lnTo>
                        <a:pt x="269" y="104"/>
                      </a:lnTo>
                      <a:lnTo>
                        <a:pt x="255" y="95"/>
                      </a:lnTo>
                      <a:lnTo>
                        <a:pt x="247" y="98"/>
                      </a:lnTo>
                      <a:lnTo>
                        <a:pt x="230" y="102"/>
                      </a:lnTo>
                      <a:lnTo>
                        <a:pt x="205" y="66"/>
                      </a:lnTo>
                      <a:lnTo>
                        <a:pt x="175" y="61"/>
                      </a:lnTo>
                      <a:lnTo>
                        <a:pt x="166" y="63"/>
                      </a:lnTo>
                      <a:lnTo>
                        <a:pt x="160" y="70"/>
                      </a:lnTo>
                      <a:lnTo>
                        <a:pt x="165" y="56"/>
                      </a:lnTo>
                      <a:lnTo>
                        <a:pt x="151" y="68"/>
                      </a:lnTo>
                      <a:lnTo>
                        <a:pt x="145" y="80"/>
                      </a:lnTo>
                      <a:lnTo>
                        <a:pt x="146" y="59"/>
                      </a:lnTo>
                      <a:lnTo>
                        <a:pt x="160" y="31"/>
                      </a:lnTo>
                      <a:lnTo>
                        <a:pt x="178" y="10"/>
                      </a:lnTo>
                      <a:lnTo>
                        <a:pt x="196" y="4"/>
                      </a:lnTo>
                      <a:lnTo>
                        <a:pt x="193" y="0"/>
                      </a:lnTo>
                      <a:lnTo>
                        <a:pt x="164" y="2"/>
                      </a:lnTo>
                      <a:lnTo>
                        <a:pt x="145" y="12"/>
                      </a:lnTo>
                      <a:lnTo>
                        <a:pt x="139" y="22"/>
                      </a:lnTo>
                      <a:lnTo>
                        <a:pt x="118" y="40"/>
                      </a:lnTo>
                      <a:lnTo>
                        <a:pt x="107" y="55"/>
                      </a:lnTo>
                      <a:lnTo>
                        <a:pt x="91" y="59"/>
                      </a:lnTo>
                      <a:lnTo>
                        <a:pt x="86" y="69"/>
                      </a:lnTo>
                      <a:lnTo>
                        <a:pt x="74" y="75"/>
                      </a:lnTo>
                      <a:lnTo>
                        <a:pt x="45" y="80"/>
                      </a:lnTo>
                      <a:lnTo>
                        <a:pt x="39" y="86"/>
                      </a:lnTo>
                      <a:lnTo>
                        <a:pt x="24" y="99"/>
                      </a:lnTo>
                      <a:lnTo>
                        <a:pt x="0" y="111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9" name="Freeform 21"/>
                <p:cNvSpPr>
                  <a:spLocks/>
                </p:cNvSpPr>
                <p:nvPr/>
              </p:nvSpPr>
              <p:spPr bwMode="auto">
                <a:xfrm>
                  <a:off x="1200" y="1380"/>
                  <a:ext cx="430" cy="572"/>
                </a:xfrm>
                <a:custGeom>
                  <a:avLst/>
                  <a:gdLst>
                    <a:gd name="T0" fmla="*/ 0 w 337"/>
                    <a:gd name="T1" fmla="*/ 3496 h 456"/>
                    <a:gd name="T2" fmla="*/ 279 w 337"/>
                    <a:gd name="T3" fmla="*/ 3067 h 456"/>
                    <a:gd name="T4" fmla="*/ 330 w 337"/>
                    <a:gd name="T5" fmla="*/ 2920 h 456"/>
                    <a:gd name="T6" fmla="*/ 356 w 337"/>
                    <a:gd name="T7" fmla="*/ 2605 h 456"/>
                    <a:gd name="T8" fmla="*/ 285 w 337"/>
                    <a:gd name="T9" fmla="*/ 2322 h 456"/>
                    <a:gd name="T10" fmla="*/ 106 w 337"/>
                    <a:gd name="T11" fmla="*/ 2053 h 456"/>
                    <a:gd name="T12" fmla="*/ 36 w 337"/>
                    <a:gd name="T13" fmla="*/ 1897 h 456"/>
                    <a:gd name="T14" fmla="*/ 77 w 337"/>
                    <a:gd name="T15" fmla="*/ 1751 h 456"/>
                    <a:gd name="T16" fmla="*/ 1 w 337"/>
                    <a:gd name="T17" fmla="*/ 1573 h 456"/>
                    <a:gd name="T18" fmla="*/ 96 w 337"/>
                    <a:gd name="T19" fmla="*/ 1443 h 456"/>
                    <a:gd name="T20" fmla="*/ 159 w 337"/>
                    <a:gd name="T21" fmla="*/ 1149 h 456"/>
                    <a:gd name="T22" fmla="*/ 143 w 337"/>
                    <a:gd name="T23" fmla="*/ 1004 h 456"/>
                    <a:gd name="T24" fmla="*/ 254 w 337"/>
                    <a:gd name="T25" fmla="*/ 916 h 456"/>
                    <a:gd name="T26" fmla="*/ 236 w 337"/>
                    <a:gd name="T27" fmla="*/ 809 h 456"/>
                    <a:gd name="T28" fmla="*/ 421 w 337"/>
                    <a:gd name="T29" fmla="*/ 748 h 456"/>
                    <a:gd name="T30" fmla="*/ 579 w 337"/>
                    <a:gd name="T31" fmla="*/ 534 h 456"/>
                    <a:gd name="T32" fmla="*/ 563 w 337"/>
                    <a:gd name="T33" fmla="*/ 886 h 456"/>
                    <a:gd name="T34" fmla="*/ 684 w 337"/>
                    <a:gd name="T35" fmla="*/ 809 h 456"/>
                    <a:gd name="T36" fmla="*/ 684 w 337"/>
                    <a:gd name="T37" fmla="*/ 514 h 456"/>
                    <a:gd name="T38" fmla="*/ 845 w 337"/>
                    <a:gd name="T39" fmla="*/ 364 h 456"/>
                    <a:gd name="T40" fmla="*/ 963 w 337"/>
                    <a:gd name="T41" fmla="*/ 340 h 456"/>
                    <a:gd name="T42" fmla="*/ 873 w 337"/>
                    <a:gd name="T43" fmla="*/ 292 h 456"/>
                    <a:gd name="T44" fmla="*/ 837 w 337"/>
                    <a:gd name="T45" fmla="*/ 186 h 456"/>
                    <a:gd name="T46" fmla="*/ 910 w 337"/>
                    <a:gd name="T47" fmla="*/ 39 h 456"/>
                    <a:gd name="T48" fmla="*/ 1045 w 337"/>
                    <a:gd name="T49" fmla="*/ 0 h 456"/>
                    <a:gd name="T50" fmla="*/ 1421 w 337"/>
                    <a:gd name="T51" fmla="*/ 88 h 456"/>
                    <a:gd name="T52" fmla="*/ 1535 w 337"/>
                    <a:gd name="T53" fmla="*/ 192 h 456"/>
                    <a:gd name="T54" fmla="*/ 1957 w 337"/>
                    <a:gd name="T55" fmla="*/ 271 h 456"/>
                    <a:gd name="T56" fmla="*/ 2035 w 337"/>
                    <a:gd name="T57" fmla="*/ 379 h 456"/>
                    <a:gd name="T58" fmla="*/ 2147 w 337"/>
                    <a:gd name="T59" fmla="*/ 503 h 456"/>
                    <a:gd name="T60" fmla="*/ 2045 w 337"/>
                    <a:gd name="T61" fmla="*/ 503 h 456"/>
                    <a:gd name="T62" fmla="*/ 2035 w 337"/>
                    <a:gd name="T63" fmla="*/ 582 h 456"/>
                    <a:gd name="T64" fmla="*/ 2160 w 337"/>
                    <a:gd name="T65" fmla="*/ 719 h 456"/>
                    <a:gd name="T66" fmla="*/ 2193 w 337"/>
                    <a:gd name="T67" fmla="*/ 961 h 456"/>
                    <a:gd name="T68" fmla="*/ 2193 w 337"/>
                    <a:gd name="T69" fmla="*/ 1100 h 456"/>
                    <a:gd name="T70" fmla="*/ 2058 w 337"/>
                    <a:gd name="T71" fmla="*/ 1272 h 456"/>
                    <a:gd name="T72" fmla="*/ 2045 w 337"/>
                    <a:gd name="T73" fmla="*/ 1352 h 456"/>
                    <a:gd name="T74" fmla="*/ 1876 w 337"/>
                    <a:gd name="T75" fmla="*/ 1422 h 456"/>
                    <a:gd name="T76" fmla="*/ 1851 w 337"/>
                    <a:gd name="T77" fmla="*/ 1499 h 456"/>
                    <a:gd name="T78" fmla="*/ 1876 w 337"/>
                    <a:gd name="T79" fmla="*/ 1671 h 456"/>
                    <a:gd name="T80" fmla="*/ 2035 w 337"/>
                    <a:gd name="T81" fmla="*/ 1771 h 456"/>
                    <a:gd name="T82" fmla="*/ 2193 w 337"/>
                    <a:gd name="T83" fmla="*/ 1613 h 456"/>
                    <a:gd name="T84" fmla="*/ 2288 w 337"/>
                    <a:gd name="T85" fmla="*/ 1419 h 456"/>
                    <a:gd name="T86" fmla="*/ 2537 w 337"/>
                    <a:gd name="T87" fmla="*/ 1303 h 456"/>
                    <a:gd name="T88" fmla="*/ 2692 w 337"/>
                    <a:gd name="T89" fmla="*/ 1366 h 456"/>
                    <a:gd name="T90" fmla="*/ 2798 w 337"/>
                    <a:gd name="T91" fmla="*/ 1596 h 456"/>
                    <a:gd name="T92" fmla="*/ 2945 w 337"/>
                    <a:gd name="T93" fmla="*/ 2003 h 456"/>
                    <a:gd name="T94" fmla="*/ 3014 w 337"/>
                    <a:gd name="T95" fmla="*/ 2148 h 456"/>
                    <a:gd name="T96" fmla="*/ 2956 w 337"/>
                    <a:gd name="T97" fmla="*/ 2264 h 456"/>
                    <a:gd name="T98" fmla="*/ 2987 w 337"/>
                    <a:gd name="T99" fmla="*/ 2439 h 456"/>
                    <a:gd name="T100" fmla="*/ 2928 w 337"/>
                    <a:gd name="T101" fmla="*/ 2530 h 456"/>
                    <a:gd name="T102" fmla="*/ 2871 w 337"/>
                    <a:gd name="T103" fmla="*/ 2439 h 456"/>
                    <a:gd name="T104" fmla="*/ 2794 w 337"/>
                    <a:gd name="T105" fmla="*/ 2480 h 456"/>
                    <a:gd name="T106" fmla="*/ 2779 w 337"/>
                    <a:gd name="T107" fmla="*/ 2648 h 456"/>
                    <a:gd name="T108" fmla="*/ 2755 w 337"/>
                    <a:gd name="T109" fmla="*/ 2714 h 456"/>
                    <a:gd name="T110" fmla="*/ 2609 w 337"/>
                    <a:gd name="T111" fmla="*/ 2783 h 456"/>
                    <a:gd name="T112" fmla="*/ 2609 w 337"/>
                    <a:gd name="T113" fmla="*/ 3004 h 456"/>
                    <a:gd name="T114" fmla="*/ 2529 w 337"/>
                    <a:gd name="T115" fmla="*/ 3105 h 456"/>
                    <a:gd name="T116" fmla="*/ 2438 w 337"/>
                    <a:gd name="T117" fmla="*/ 3283 h 456"/>
                    <a:gd name="T118" fmla="*/ 1458 w 337"/>
                    <a:gd name="T119" fmla="*/ 3416 h 456"/>
                    <a:gd name="T120" fmla="*/ 1433 w 337"/>
                    <a:gd name="T121" fmla="*/ 3354 h 456"/>
                    <a:gd name="T122" fmla="*/ 0 w 337"/>
                    <a:gd name="T123" fmla="*/ 3496 h 45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337"/>
                    <a:gd name="T187" fmla="*/ 0 h 456"/>
                    <a:gd name="T188" fmla="*/ 337 w 337"/>
                    <a:gd name="T189" fmla="*/ 456 h 45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337" h="456">
                      <a:moveTo>
                        <a:pt x="0" y="455"/>
                      </a:moveTo>
                      <a:lnTo>
                        <a:pt x="31" y="399"/>
                      </a:lnTo>
                      <a:lnTo>
                        <a:pt x="37" y="380"/>
                      </a:lnTo>
                      <a:lnTo>
                        <a:pt x="40" y="339"/>
                      </a:lnTo>
                      <a:lnTo>
                        <a:pt x="32" y="302"/>
                      </a:lnTo>
                      <a:lnTo>
                        <a:pt x="12" y="267"/>
                      </a:lnTo>
                      <a:lnTo>
                        <a:pt x="4" y="246"/>
                      </a:lnTo>
                      <a:lnTo>
                        <a:pt x="9" y="228"/>
                      </a:lnTo>
                      <a:lnTo>
                        <a:pt x="1" y="204"/>
                      </a:lnTo>
                      <a:lnTo>
                        <a:pt x="10" y="188"/>
                      </a:lnTo>
                      <a:lnTo>
                        <a:pt x="18" y="149"/>
                      </a:lnTo>
                      <a:lnTo>
                        <a:pt x="16" y="131"/>
                      </a:lnTo>
                      <a:lnTo>
                        <a:pt x="28" y="119"/>
                      </a:lnTo>
                      <a:lnTo>
                        <a:pt x="27" y="105"/>
                      </a:lnTo>
                      <a:lnTo>
                        <a:pt x="47" y="97"/>
                      </a:lnTo>
                      <a:lnTo>
                        <a:pt x="65" y="69"/>
                      </a:lnTo>
                      <a:lnTo>
                        <a:pt x="63" y="115"/>
                      </a:lnTo>
                      <a:lnTo>
                        <a:pt x="76" y="105"/>
                      </a:lnTo>
                      <a:lnTo>
                        <a:pt x="76" y="67"/>
                      </a:lnTo>
                      <a:lnTo>
                        <a:pt x="95" y="47"/>
                      </a:lnTo>
                      <a:lnTo>
                        <a:pt x="107" y="44"/>
                      </a:lnTo>
                      <a:lnTo>
                        <a:pt x="97" y="38"/>
                      </a:lnTo>
                      <a:lnTo>
                        <a:pt x="93" y="24"/>
                      </a:lnTo>
                      <a:lnTo>
                        <a:pt x="101" y="5"/>
                      </a:lnTo>
                      <a:lnTo>
                        <a:pt x="117" y="0"/>
                      </a:lnTo>
                      <a:lnTo>
                        <a:pt x="158" y="11"/>
                      </a:lnTo>
                      <a:lnTo>
                        <a:pt x="172" y="25"/>
                      </a:lnTo>
                      <a:lnTo>
                        <a:pt x="218" y="35"/>
                      </a:lnTo>
                      <a:lnTo>
                        <a:pt x="227" y="49"/>
                      </a:lnTo>
                      <a:lnTo>
                        <a:pt x="240" y="65"/>
                      </a:lnTo>
                      <a:lnTo>
                        <a:pt x="228" y="65"/>
                      </a:lnTo>
                      <a:lnTo>
                        <a:pt x="227" y="76"/>
                      </a:lnTo>
                      <a:lnTo>
                        <a:pt x="241" y="93"/>
                      </a:lnTo>
                      <a:lnTo>
                        <a:pt x="245" y="124"/>
                      </a:lnTo>
                      <a:lnTo>
                        <a:pt x="245" y="143"/>
                      </a:lnTo>
                      <a:lnTo>
                        <a:pt x="230" y="165"/>
                      </a:lnTo>
                      <a:lnTo>
                        <a:pt x="228" y="176"/>
                      </a:lnTo>
                      <a:lnTo>
                        <a:pt x="209" y="185"/>
                      </a:lnTo>
                      <a:lnTo>
                        <a:pt x="206" y="195"/>
                      </a:lnTo>
                      <a:lnTo>
                        <a:pt x="209" y="218"/>
                      </a:lnTo>
                      <a:lnTo>
                        <a:pt x="227" y="230"/>
                      </a:lnTo>
                      <a:lnTo>
                        <a:pt x="245" y="210"/>
                      </a:lnTo>
                      <a:lnTo>
                        <a:pt x="255" y="184"/>
                      </a:lnTo>
                      <a:lnTo>
                        <a:pt x="283" y="169"/>
                      </a:lnTo>
                      <a:lnTo>
                        <a:pt x="300" y="178"/>
                      </a:lnTo>
                      <a:lnTo>
                        <a:pt x="313" y="207"/>
                      </a:lnTo>
                      <a:lnTo>
                        <a:pt x="328" y="261"/>
                      </a:lnTo>
                      <a:lnTo>
                        <a:pt x="336" y="279"/>
                      </a:lnTo>
                      <a:lnTo>
                        <a:pt x="330" y="294"/>
                      </a:lnTo>
                      <a:lnTo>
                        <a:pt x="333" y="317"/>
                      </a:lnTo>
                      <a:lnTo>
                        <a:pt x="327" y="329"/>
                      </a:lnTo>
                      <a:lnTo>
                        <a:pt x="320" y="317"/>
                      </a:lnTo>
                      <a:lnTo>
                        <a:pt x="311" y="322"/>
                      </a:lnTo>
                      <a:lnTo>
                        <a:pt x="310" y="344"/>
                      </a:lnTo>
                      <a:lnTo>
                        <a:pt x="307" y="353"/>
                      </a:lnTo>
                      <a:lnTo>
                        <a:pt x="291" y="362"/>
                      </a:lnTo>
                      <a:lnTo>
                        <a:pt x="291" y="391"/>
                      </a:lnTo>
                      <a:lnTo>
                        <a:pt x="282" y="403"/>
                      </a:lnTo>
                      <a:lnTo>
                        <a:pt x="272" y="427"/>
                      </a:lnTo>
                      <a:lnTo>
                        <a:pt x="163" y="444"/>
                      </a:lnTo>
                      <a:lnTo>
                        <a:pt x="160" y="436"/>
                      </a:lnTo>
                      <a:lnTo>
                        <a:pt x="0" y="455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40" name="Freeform 22"/>
                <p:cNvSpPr>
                  <a:spLocks/>
                </p:cNvSpPr>
                <p:nvPr/>
              </p:nvSpPr>
              <p:spPr bwMode="auto">
                <a:xfrm>
                  <a:off x="468" y="3185"/>
                  <a:ext cx="623" cy="542"/>
                </a:xfrm>
                <a:custGeom>
                  <a:avLst/>
                  <a:gdLst>
                    <a:gd name="T0" fmla="*/ 46 w 488"/>
                    <a:gd name="T1" fmla="*/ 890 h 433"/>
                    <a:gd name="T2" fmla="*/ 204 w 488"/>
                    <a:gd name="T3" fmla="*/ 1222 h 433"/>
                    <a:gd name="T4" fmla="*/ 442 w 488"/>
                    <a:gd name="T5" fmla="*/ 1801 h 433"/>
                    <a:gd name="T6" fmla="*/ 303 w 488"/>
                    <a:gd name="T7" fmla="*/ 2184 h 433"/>
                    <a:gd name="T8" fmla="*/ 326 w 488"/>
                    <a:gd name="T9" fmla="*/ 2465 h 433"/>
                    <a:gd name="T10" fmla="*/ 157 w 488"/>
                    <a:gd name="T11" fmla="*/ 2675 h 433"/>
                    <a:gd name="T12" fmla="*/ 813 w 488"/>
                    <a:gd name="T13" fmla="*/ 2685 h 433"/>
                    <a:gd name="T14" fmla="*/ 1738 w 488"/>
                    <a:gd name="T15" fmla="*/ 2828 h 433"/>
                    <a:gd name="T16" fmla="*/ 1835 w 488"/>
                    <a:gd name="T17" fmla="*/ 2615 h 433"/>
                    <a:gd name="T18" fmla="*/ 2202 w 488"/>
                    <a:gd name="T19" fmla="*/ 2869 h 433"/>
                    <a:gd name="T20" fmla="*/ 2422 w 488"/>
                    <a:gd name="T21" fmla="*/ 2889 h 433"/>
                    <a:gd name="T22" fmla="*/ 2581 w 488"/>
                    <a:gd name="T23" fmla="*/ 3112 h 433"/>
                    <a:gd name="T24" fmla="*/ 2858 w 488"/>
                    <a:gd name="T25" fmla="*/ 3188 h 433"/>
                    <a:gd name="T26" fmla="*/ 3054 w 488"/>
                    <a:gd name="T27" fmla="*/ 3081 h 433"/>
                    <a:gd name="T28" fmla="*/ 3180 w 488"/>
                    <a:gd name="T29" fmla="*/ 3099 h 433"/>
                    <a:gd name="T30" fmla="*/ 3333 w 488"/>
                    <a:gd name="T31" fmla="*/ 3178 h 433"/>
                    <a:gd name="T32" fmla="*/ 3522 w 488"/>
                    <a:gd name="T33" fmla="*/ 3055 h 433"/>
                    <a:gd name="T34" fmla="*/ 3493 w 488"/>
                    <a:gd name="T35" fmla="*/ 2856 h 433"/>
                    <a:gd name="T36" fmla="*/ 3652 w 488"/>
                    <a:gd name="T37" fmla="*/ 2869 h 433"/>
                    <a:gd name="T38" fmla="*/ 3834 w 488"/>
                    <a:gd name="T39" fmla="*/ 2967 h 433"/>
                    <a:gd name="T40" fmla="*/ 3973 w 488"/>
                    <a:gd name="T41" fmla="*/ 3020 h 433"/>
                    <a:gd name="T42" fmla="*/ 4116 w 488"/>
                    <a:gd name="T43" fmla="*/ 3132 h 433"/>
                    <a:gd name="T44" fmla="*/ 4196 w 488"/>
                    <a:gd name="T45" fmla="*/ 3138 h 433"/>
                    <a:gd name="T46" fmla="*/ 4275 w 488"/>
                    <a:gd name="T47" fmla="*/ 3132 h 433"/>
                    <a:gd name="T48" fmla="*/ 4390 w 488"/>
                    <a:gd name="T49" fmla="*/ 3044 h 433"/>
                    <a:gd name="T50" fmla="*/ 4207 w 488"/>
                    <a:gd name="T51" fmla="*/ 2967 h 433"/>
                    <a:gd name="T52" fmla="*/ 4060 w 488"/>
                    <a:gd name="T53" fmla="*/ 2903 h 433"/>
                    <a:gd name="T54" fmla="*/ 3849 w 488"/>
                    <a:gd name="T55" fmla="*/ 2733 h 433"/>
                    <a:gd name="T56" fmla="*/ 4001 w 488"/>
                    <a:gd name="T57" fmla="*/ 2646 h 433"/>
                    <a:gd name="T58" fmla="*/ 4099 w 488"/>
                    <a:gd name="T59" fmla="*/ 2556 h 433"/>
                    <a:gd name="T60" fmla="*/ 4167 w 488"/>
                    <a:gd name="T61" fmla="*/ 2428 h 433"/>
                    <a:gd name="T62" fmla="*/ 4053 w 488"/>
                    <a:gd name="T63" fmla="*/ 2347 h 433"/>
                    <a:gd name="T64" fmla="*/ 3811 w 488"/>
                    <a:gd name="T65" fmla="*/ 2512 h 433"/>
                    <a:gd name="T66" fmla="*/ 3652 w 488"/>
                    <a:gd name="T67" fmla="*/ 2371 h 433"/>
                    <a:gd name="T68" fmla="*/ 3741 w 488"/>
                    <a:gd name="T69" fmla="*/ 2371 h 433"/>
                    <a:gd name="T70" fmla="*/ 3718 w 488"/>
                    <a:gd name="T71" fmla="*/ 2328 h 433"/>
                    <a:gd name="T72" fmla="*/ 3675 w 488"/>
                    <a:gd name="T73" fmla="*/ 2328 h 433"/>
                    <a:gd name="T74" fmla="*/ 3517 w 488"/>
                    <a:gd name="T75" fmla="*/ 2371 h 433"/>
                    <a:gd name="T76" fmla="*/ 3134 w 488"/>
                    <a:gd name="T77" fmla="*/ 2347 h 433"/>
                    <a:gd name="T78" fmla="*/ 3264 w 488"/>
                    <a:gd name="T79" fmla="*/ 2124 h 433"/>
                    <a:gd name="T80" fmla="*/ 3504 w 488"/>
                    <a:gd name="T81" fmla="*/ 2197 h 433"/>
                    <a:gd name="T82" fmla="*/ 3601 w 488"/>
                    <a:gd name="T83" fmla="*/ 1863 h 433"/>
                    <a:gd name="T84" fmla="*/ 2083 w 488"/>
                    <a:gd name="T85" fmla="*/ 1647 h 433"/>
                    <a:gd name="T86" fmla="*/ 2257 w 488"/>
                    <a:gd name="T87" fmla="*/ 1028 h 433"/>
                    <a:gd name="T88" fmla="*/ 2451 w 488"/>
                    <a:gd name="T89" fmla="*/ 631 h 433"/>
                    <a:gd name="T90" fmla="*/ 2338 w 488"/>
                    <a:gd name="T91" fmla="*/ 0 h 433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488"/>
                    <a:gd name="T139" fmla="*/ 0 h 433"/>
                    <a:gd name="T140" fmla="*/ 488 w 488"/>
                    <a:gd name="T141" fmla="*/ 433 h 433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488" h="433">
                      <a:moveTo>
                        <a:pt x="0" y="4"/>
                      </a:moveTo>
                      <a:lnTo>
                        <a:pt x="5" y="118"/>
                      </a:lnTo>
                      <a:lnTo>
                        <a:pt x="19" y="133"/>
                      </a:lnTo>
                      <a:lnTo>
                        <a:pt x="23" y="162"/>
                      </a:lnTo>
                      <a:lnTo>
                        <a:pt x="50" y="204"/>
                      </a:lnTo>
                      <a:lnTo>
                        <a:pt x="49" y="239"/>
                      </a:lnTo>
                      <a:lnTo>
                        <a:pt x="33" y="272"/>
                      </a:lnTo>
                      <a:lnTo>
                        <a:pt x="34" y="290"/>
                      </a:lnTo>
                      <a:lnTo>
                        <a:pt x="40" y="309"/>
                      </a:lnTo>
                      <a:lnTo>
                        <a:pt x="36" y="327"/>
                      </a:lnTo>
                      <a:lnTo>
                        <a:pt x="28" y="340"/>
                      </a:lnTo>
                      <a:lnTo>
                        <a:pt x="17" y="355"/>
                      </a:lnTo>
                      <a:lnTo>
                        <a:pt x="24" y="364"/>
                      </a:lnTo>
                      <a:lnTo>
                        <a:pt x="90" y="356"/>
                      </a:lnTo>
                      <a:lnTo>
                        <a:pt x="142" y="378"/>
                      </a:lnTo>
                      <a:lnTo>
                        <a:pt x="193" y="375"/>
                      </a:lnTo>
                      <a:lnTo>
                        <a:pt x="188" y="360"/>
                      </a:lnTo>
                      <a:lnTo>
                        <a:pt x="204" y="347"/>
                      </a:lnTo>
                      <a:lnTo>
                        <a:pt x="239" y="355"/>
                      </a:lnTo>
                      <a:lnTo>
                        <a:pt x="244" y="380"/>
                      </a:lnTo>
                      <a:lnTo>
                        <a:pt x="254" y="377"/>
                      </a:lnTo>
                      <a:lnTo>
                        <a:pt x="269" y="383"/>
                      </a:lnTo>
                      <a:lnTo>
                        <a:pt x="284" y="399"/>
                      </a:lnTo>
                      <a:lnTo>
                        <a:pt x="287" y="412"/>
                      </a:lnTo>
                      <a:lnTo>
                        <a:pt x="303" y="415"/>
                      </a:lnTo>
                      <a:lnTo>
                        <a:pt x="317" y="423"/>
                      </a:lnTo>
                      <a:lnTo>
                        <a:pt x="328" y="420"/>
                      </a:lnTo>
                      <a:lnTo>
                        <a:pt x="339" y="408"/>
                      </a:lnTo>
                      <a:lnTo>
                        <a:pt x="338" y="399"/>
                      </a:lnTo>
                      <a:lnTo>
                        <a:pt x="353" y="411"/>
                      </a:lnTo>
                      <a:lnTo>
                        <a:pt x="360" y="400"/>
                      </a:lnTo>
                      <a:lnTo>
                        <a:pt x="370" y="421"/>
                      </a:lnTo>
                      <a:lnTo>
                        <a:pt x="387" y="411"/>
                      </a:lnTo>
                      <a:lnTo>
                        <a:pt x="392" y="405"/>
                      </a:lnTo>
                      <a:lnTo>
                        <a:pt x="387" y="399"/>
                      </a:lnTo>
                      <a:lnTo>
                        <a:pt x="388" y="379"/>
                      </a:lnTo>
                      <a:lnTo>
                        <a:pt x="392" y="379"/>
                      </a:lnTo>
                      <a:lnTo>
                        <a:pt x="406" y="380"/>
                      </a:lnTo>
                      <a:lnTo>
                        <a:pt x="409" y="393"/>
                      </a:lnTo>
                      <a:lnTo>
                        <a:pt x="425" y="393"/>
                      </a:lnTo>
                      <a:lnTo>
                        <a:pt x="438" y="402"/>
                      </a:lnTo>
                      <a:lnTo>
                        <a:pt x="441" y="400"/>
                      </a:lnTo>
                      <a:lnTo>
                        <a:pt x="446" y="410"/>
                      </a:lnTo>
                      <a:lnTo>
                        <a:pt x="457" y="415"/>
                      </a:lnTo>
                      <a:lnTo>
                        <a:pt x="452" y="432"/>
                      </a:lnTo>
                      <a:lnTo>
                        <a:pt x="466" y="416"/>
                      </a:lnTo>
                      <a:lnTo>
                        <a:pt x="475" y="425"/>
                      </a:lnTo>
                      <a:lnTo>
                        <a:pt x="475" y="415"/>
                      </a:lnTo>
                      <a:lnTo>
                        <a:pt x="487" y="411"/>
                      </a:lnTo>
                      <a:lnTo>
                        <a:pt x="487" y="404"/>
                      </a:lnTo>
                      <a:lnTo>
                        <a:pt x="474" y="402"/>
                      </a:lnTo>
                      <a:lnTo>
                        <a:pt x="467" y="393"/>
                      </a:lnTo>
                      <a:lnTo>
                        <a:pt x="456" y="395"/>
                      </a:lnTo>
                      <a:lnTo>
                        <a:pt x="451" y="384"/>
                      </a:lnTo>
                      <a:lnTo>
                        <a:pt x="438" y="384"/>
                      </a:lnTo>
                      <a:lnTo>
                        <a:pt x="427" y="362"/>
                      </a:lnTo>
                      <a:lnTo>
                        <a:pt x="434" y="357"/>
                      </a:lnTo>
                      <a:lnTo>
                        <a:pt x="444" y="351"/>
                      </a:lnTo>
                      <a:lnTo>
                        <a:pt x="445" y="340"/>
                      </a:lnTo>
                      <a:lnTo>
                        <a:pt x="455" y="339"/>
                      </a:lnTo>
                      <a:lnTo>
                        <a:pt x="467" y="326"/>
                      </a:lnTo>
                      <a:lnTo>
                        <a:pt x="463" y="322"/>
                      </a:lnTo>
                      <a:lnTo>
                        <a:pt x="463" y="300"/>
                      </a:lnTo>
                      <a:lnTo>
                        <a:pt x="450" y="311"/>
                      </a:lnTo>
                      <a:lnTo>
                        <a:pt x="434" y="314"/>
                      </a:lnTo>
                      <a:lnTo>
                        <a:pt x="423" y="333"/>
                      </a:lnTo>
                      <a:lnTo>
                        <a:pt x="402" y="322"/>
                      </a:lnTo>
                      <a:lnTo>
                        <a:pt x="406" y="315"/>
                      </a:lnTo>
                      <a:lnTo>
                        <a:pt x="415" y="311"/>
                      </a:lnTo>
                      <a:lnTo>
                        <a:pt x="415" y="315"/>
                      </a:lnTo>
                      <a:lnTo>
                        <a:pt x="421" y="304"/>
                      </a:lnTo>
                      <a:lnTo>
                        <a:pt x="413" y="308"/>
                      </a:lnTo>
                      <a:lnTo>
                        <a:pt x="409" y="303"/>
                      </a:lnTo>
                      <a:lnTo>
                        <a:pt x="407" y="308"/>
                      </a:lnTo>
                      <a:lnTo>
                        <a:pt x="398" y="304"/>
                      </a:lnTo>
                      <a:lnTo>
                        <a:pt x="390" y="315"/>
                      </a:lnTo>
                      <a:lnTo>
                        <a:pt x="376" y="318"/>
                      </a:lnTo>
                      <a:lnTo>
                        <a:pt x="348" y="311"/>
                      </a:lnTo>
                      <a:lnTo>
                        <a:pt x="346" y="305"/>
                      </a:lnTo>
                      <a:lnTo>
                        <a:pt x="363" y="281"/>
                      </a:lnTo>
                      <a:lnTo>
                        <a:pt x="378" y="281"/>
                      </a:lnTo>
                      <a:lnTo>
                        <a:pt x="389" y="291"/>
                      </a:lnTo>
                      <a:lnTo>
                        <a:pt x="430" y="300"/>
                      </a:lnTo>
                      <a:lnTo>
                        <a:pt x="400" y="247"/>
                      </a:lnTo>
                      <a:lnTo>
                        <a:pt x="405" y="211"/>
                      </a:lnTo>
                      <a:lnTo>
                        <a:pt x="231" y="218"/>
                      </a:lnTo>
                      <a:lnTo>
                        <a:pt x="232" y="197"/>
                      </a:lnTo>
                      <a:lnTo>
                        <a:pt x="251" y="137"/>
                      </a:lnTo>
                      <a:lnTo>
                        <a:pt x="281" y="96"/>
                      </a:lnTo>
                      <a:lnTo>
                        <a:pt x="272" y="84"/>
                      </a:lnTo>
                      <a:lnTo>
                        <a:pt x="275" y="45"/>
                      </a:lnTo>
                      <a:lnTo>
                        <a:pt x="259" y="0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41" name="Freeform 23"/>
                <p:cNvSpPr>
                  <a:spLocks/>
                </p:cNvSpPr>
                <p:nvPr/>
              </p:nvSpPr>
              <p:spPr bwMode="auto">
                <a:xfrm>
                  <a:off x="2611" y="1192"/>
                  <a:ext cx="179" cy="381"/>
                </a:xfrm>
                <a:custGeom>
                  <a:avLst/>
                  <a:gdLst>
                    <a:gd name="T0" fmla="*/ 0 w 140"/>
                    <a:gd name="T1" fmla="*/ 1588 h 304"/>
                    <a:gd name="T2" fmla="*/ 65 w 140"/>
                    <a:gd name="T3" fmla="*/ 1074 h 304"/>
                    <a:gd name="T4" fmla="*/ 205 w 140"/>
                    <a:gd name="T5" fmla="*/ 845 h 304"/>
                    <a:gd name="T6" fmla="*/ 224 w 140"/>
                    <a:gd name="T7" fmla="*/ 305 h 304"/>
                    <a:gd name="T8" fmla="*/ 222 w 140"/>
                    <a:gd name="T9" fmla="*/ 118 h 304"/>
                    <a:gd name="T10" fmla="*/ 440 w 140"/>
                    <a:gd name="T11" fmla="*/ 0 h 304"/>
                    <a:gd name="T12" fmla="*/ 984 w 140"/>
                    <a:gd name="T13" fmla="*/ 1440 h 304"/>
                    <a:gd name="T14" fmla="*/ 1239 w 140"/>
                    <a:gd name="T15" fmla="*/ 1747 h 304"/>
                    <a:gd name="T16" fmla="*/ 1275 w 140"/>
                    <a:gd name="T17" fmla="*/ 1824 h 304"/>
                    <a:gd name="T18" fmla="*/ 1225 w 140"/>
                    <a:gd name="T19" fmla="*/ 1960 h 304"/>
                    <a:gd name="T20" fmla="*/ 984 w 140"/>
                    <a:gd name="T21" fmla="*/ 2114 h 304"/>
                    <a:gd name="T22" fmla="*/ 98 w 140"/>
                    <a:gd name="T23" fmla="*/ 2311 h 304"/>
                    <a:gd name="T24" fmla="*/ 0 w 140"/>
                    <a:gd name="T25" fmla="*/ 1588 h 30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40"/>
                    <a:gd name="T40" fmla="*/ 0 h 304"/>
                    <a:gd name="T41" fmla="*/ 140 w 140"/>
                    <a:gd name="T42" fmla="*/ 304 h 30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40" h="304">
                      <a:moveTo>
                        <a:pt x="0" y="208"/>
                      </a:moveTo>
                      <a:lnTo>
                        <a:pt x="7" y="141"/>
                      </a:lnTo>
                      <a:lnTo>
                        <a:pt x="23" y="111"/>
                      </a:lnTo>
                      <a:lnTo>
                        <a:pt x="25" y="40"/>
                      </a:lnTo>
                      <a:lnTo>
                        <a:pt x="24" y="15"/>
                      </a:lnTo>
                      <a:lnTo>
                        <a:pt x="48" y="0"/>
                      </a:lnTo>
                      <a:lnTo>
                        <a:pt x="108" y="189"/>
                      </a:lnTo>
                      <a:lnTo>
                        <a:pt x="136" y="229"/>
                      </a:lnTo>
                      <a:lnTo>
                        <a:pt x="139" y="239"/>
                      </a:lnTo>
                      <a:lnTo>
                        <a:pt x="134" y="257"/>
                      </a:lnTo>
                      <a:lnTo>
                        <a:pt x="108" y="278"/>
                      </a:lnTo>
                      <a:lnTo>
                        <a:pt x="11" y="303"/>
                      </a:lnTo>
                      <a:lnTo>
                        <a:pt x="0" y="208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42" name="Freeform 24"/>
                <p:cNvSpPr>
                  <a:spLocks/>
                </p:cNvSpPr>
                <p:nvPr/>
              </p:nvSpPr>
              <p:spPr bwMode="auto">
                <a:xfrm>
                  <a:off x="2412" y="1807"/>
                  <a:ext cx="148" cy="338"/>
                </a:xfrm>
                <a:custGeom>
                  <a:avLst/>
                  <a:gdLst>
                    <a:gd name="T0" fmla="*/ 0 w 116"/>
                    <a:gd name="T1" fmla="*/ 1503 h 270"/>
                    <a:gd name="T2" fmla="*/ 59 w 116"/>
                    <a:gd name="T3" fmla="*/ 1381 h 270"/>
                    <a:gd name="T4" fmla="*/ 232 w 116"/>
                    <a:gd name="T5" fmla="*/ 1279 h 270"/>
                    <a:gd name="T6" fmla="*/ 324 w 116"/>
                    <a:gd name="T7" fmla="*/ 1114 h 270"/>
                    <a:gd name="T8" fmla="*/ 464 w 116"/>
                    <a:gd name="T9" fmla="*/ 989 h 270"/>
                    <a:gd name="T10" fmla="*/ 46 w 116"/>
                    <a:gd name="T11" fmla="*/ 689 h 270"/>
                    <a:gd name="T12" fmla="*/ 28 w 116"/>
                    <a:gd name="T13" fmla="*/ 388 h 270"/>
                    <a:gd name="T14" fmla="*/ 232 w 116"/>
                    <a:gd name="T15" fmla="*/ 0 h 270"/>
                    <a:gd name="T16" fmla="*/ 885 w 116"/>
                    <a:gd name="T17" fmla="*/ 195 h 270"/>
                    <a:gd name="T18" fmla="*/ 896 w 116"/>
                    <a:gd name="T19" fmla="*/ 265 h 270"/>
                    <a:gd name="T20" fmla="*/ 814 w 116"/>
                    <a:gd name="T21" fmla="*/ 486 h 270"/>
                    <a:gd name="T22" fmla="*/ 739 w 116"/>
                    <a:gd name="T23" fmla="*/ 560 h 270"/>
                    <a:gd name="T24" fmla="*/ 737 w 116"/>
                    <a:gd name="T25" fmla="*/ 670 h 270"/>
                    <a:gd name="T26" fmla="*/ 797 w 116"/>
                    <a:gd name="T27" fmla="*/ 689 h 270"/>
                    <a:gd name="T28" fmla="*/ 874 w 116"/>
                    <a:gd name="T29" fmla="*/ 689 h 270"/>
                    <a:gd name="T30" fmla="*/ 940 w 116"/>
                    <a:gd name="T31" fmla="*/ 689 h 270"/>
                    <a:gd name="T32" fmla="*/ 920 w 116"/>
                    <a:gd name="T33" fmla="*/ 638 h 270"/>
                    <a:gd name="T34" fmla="*/ 963 w 116"/>
                    <a:gd name="T35" fmla="*/ 670 h 270"/>
                    <a:gd name="T36" fmla="*/ 1016 w 116"/>
                    <a:gd name="T37" fmla="*/ 799 h 270"/>
                    <a:gd name="T38" fmla="*/ 1033 w 116"/>
                    <a:gd name="T39" fmla="*/ 1222 h 270"/>
                    <a:gd name="T40" fmla="*/ 1002 w 116"/>
                    <a:gd name="T41" fmla="*/ 1112 h 270"/>
                    <a:gd name="T42" fmla="*/ 963 w 116"/>
                    <a:gd name="T43" fmla="*/ 1013 h 270"/>
                    <a:gd name="T44" fmla="*/ 943 w 116"/>
                    <a:gd name="T45" fmla="*/ 1072 h 270"/>
                    <a:gd name="T46" fmla="*/ 972 w 116"/>
                    <a:gd name="T47" fmla="*/ 1170 h 270"/>
                    <a:gd name="T48" fmla="*/ 943 w 116"/>
                    <a:gd name="T49" fmla="*/ 1222 h 270"/>
                    <a:gd name="T50" fmla="*/ 963 w 116"/>
                    <a:gd name="T51" fmla="*/ 1342 h 270"/>
                    <a:gd name="T52" fmla="*/ 911 w 116"/>
                    <a:gd name="T53" fmla="*/ 1456 h 270"/>
                    <a:gd name="T54" fmla="*/ 845 w 116"/>
                    <a:gd name="T55" fmla="*/ 1456 h 270"/>
                    <a:gd name="T56" fmla="*/ 874 w 116"/>
                    <a:gd name="T57" fmla="*/ 1554 h 270"/>
                    <a:gd name="T58" fmla="*/ 769 w 116"/>
                    <a:gd name="T59" fmla="*/ 1706 h 270"/>
                    <a:gd name="T60" fmla="*/ 638 w 116"/>
                    <a:gd name="T61" fmla="*/ 2031 h 270"/>
                    <a:gd name="T62" fmla="*/ 578 w 116"/>
                    <a:gd name="T63" fmla="*/ 2031 h 270"/>
                    <a:gd name="T64" fmla="*/ 592 w 116"/>
                    <a:gd name="T65" fmla="*/ 1894 h 270"/>
                    <a:gd name="T66" fmla="*/ 559 w 116"/>
                    <a:gd name="T67" fmla="*/ 1853 h 270"/>
                    <a:gd name="T68" fmla="*/ 378 w 116"/>
                    <a:gd name="T69" fmla="*/ 1853 h 270"/>
                    <a:gd name="T70" fmla="*/ 135 w 116"/>
                    <a:gd name="T71" fmla="*/ 1723 h 270"/>
                    <a:gd name="T72" fmla="*/ 59 w 116"/>
                    <a:gd name="T73" fmla="*/ 1669 h 270"/>
                    <a:gd name="T74" fmla="*/ 0 w 116"/>
                    <a:gd name="T75" fmla="*/ 1503 h 27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116"/>
                    <a:gd name="T115" fmla="*/ 0 h 270"/>
                    <a:gd name="T116" fmla="*/ 116 w 116"/>
                    <a:gd name="T117" fmla="*/ 270 h 270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116" h="270">
                      <a:moveTo>
                        <a:pt x="0" y="199"/>
                      </a:moveTo>
                      <a:lnTo>
                        <a:pt x="6" y="183"/>
                      </a:lnTo>
                      <a:lnTo>
                        <a:pt x="26" y="169"/>
                      </a:lnTo>
                      <a:lnTo>
                        <a:pt x="36" y="148"/>
                      </a:lnTo>
                      <a:lnTo>
                        <a:pt x="52" y="131"/>
                      </a:lnTo>
                      <a:lnTo>
                        <a:pt x="5" y="91"/>
                      </a:lnTo>
                      <a:lnTo>
                        <a:pt x="3" y="52"/>
                      </a:lnTo>
                      <a:lnTo>
                        <a:pt x="26" y="0"/>
                      </a:lnTo>
                      <a:lnTo>
                        <a:pt x="99" y="26"/>
                      </a:lnTo>
                      <a:lnTo>
                        <a:pt x="100" y="35"/>
                      </a:lnTo>
                      <a:lnTo>
                        <a:pt x="91" y="65"/>
                      </a:lnTo>
                      <a:lnTo>
                        <a:pt x="83" y="74"/>
                      </a:lnTo>
                      <a:lnTo>
                        <a:pt x="82" y="88"/>
                      </a:lnTo>
                      <a:lnTo>
                        <a:pt x="89" y="91"/>
                      </a:lnTo>
                      <a:lnTo>
                        <a:pt x="98" y="91"/>
                      </a:lnTo>
                      <a:lnTo>
                        <a:pt x="105" y="91"/>
                      </a:lnTo>
                      <a:lnTo>
                        <a:pt x="103" y="85"/>
                      </a:lnTo>
                      <a:lnTo>
                        <a:pt x="107" y="88"/>
                      </a:lnTo>
                      <a:lnTo>
                        <a:pt x="113" y="106"/>
                      </a:lnTo>
                      <a:lnTo>
                        <a:pt x="115" y="162"/>
                      </a:lnTo>
                      <a:lnTo>
                        <a:pt x="112" y="147"/>
                      </a:lnTo>
                      <a:lnTo>
                        <a:pt x="107" y="134"/>
                      </a:lnTo>
                      <a:lnTo>
                        <a:pt x="106" y="141"/>
                      </a:lnTo>
                      <a:lnTo>
                        <a:pt x="109" y="155"/>
                      </a:lnTo>
                      <a:lnTo>
                        <a:pt x="106" y="162"/>
                      </a:lnTo>
                      <a:lnTo>
                        <a:pt x="107" y="177"/>
                      </a:lnTo>
                      <a:lnTo>
                        <a:pt x="102" y="193"/>
                      </a:lnTo>
                      <a:lnTo>
                        <a:pt x="95" y="193"/>
                      </a:lnTo>
                      <a:lnTo>
                        <a:pt x="98" y="206"/>
                      </a:lnTo>
                      <a:lnTo>
                        <a:pt x="86" y="226"/>
                      </a:lnTo>
                      <a:lnTo>
                        <a:pt x="71" y="269"/>
                      </a:lnTo>
                      <a:lnTo>
                        <a:pt x="64" y="269"/>
                      </a:lnTo>
                      <a:lnTo>
                        <a:pt x="66" y="252"/>
                      </a:lnTo>
                      <a:lnTo>
                        <a:pt x="62" y="245"/>
                      </a:lnTo>
                      <a:lnTo>
                        <a:pt x="42" y="245"/>
                      </a:lnTo>
                      <a:lnTo>
                        <a:pt x="15" y="228"/>
                      </a:lnTo>
                      <a:lnTo>
                        <a:pt x="6" y="221"/>
                      </a:lnTo>
                      <a:lnTo>
                        <a:pt x="0" y="199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43" name="Freeform 25"/>
                <p:cNvSpPr>
                  <a:spLocks/>
                </p:cNvSpPr>
                <p:nvPr/>
              </p:nvSpPr>
              <p:spPr bwMode="auto">
                <a:xfrm>
                  <a:off x="1909" y="1290"/>
                  <a:ext cx="655" cy="579"/>
                </a:xfrm>
                <a:custGeom>
                  <a:avLst/>
                  <a:gdLst>
                    <a:gd name="T0" fmla="*/ 0 w 513"/>
                    <a:gd name="T1" fmla="*/ 3024 h 462"/>
                    <a:gd name="T2" fmla="*/ 157 w 513"/>
                    <a:gd name="T3" fmla="*/ 3218 h 462"/>
                    <a:gd name="T4" fmla="*/ 3161 w 513"/>
                    <a:gd name="T5" fmla="*/ 2736 h 462"/>
                    <a:gd name="T6" fmla="*/ 3376 w 513"/>
                    <a:gd name="T7" fmla="*/ 2824 h 462"/>
                    <a:gd name="T8" fmla="*/ 3492 w 513"/>
                    <a:gd name="T9" fmla="*/ 3024 h 462"/>
                    <a:gd name="T10" fmla="*/ 3783 w 513"/>
                    <a:gd name="T11" fmla="*/ 3157 h 462"/>
                    <a:gd name="T12" fmla="*/ 4459 w 513"/>
                    <a:gd name="T13" fmla="*/ 3355 h 462"/>
                    <a:gd name="T14" fmla="*/ 4462 w 513"/>
                    <a:gd name="T15" fmla="*/ 3429 h 462"/>
                    <a:gd name="T16" fmla="*/ 4496 w 513"/>
                    <a:gd name="T17" fmla="*/ 3515 h 462"/>
                    <a:gd name="T18" fmla="*/ 4551 w 513"/>
                    <a:gd name="T19" fmla="*/ 3465 h 462"/>
                    <a:gd name="T20" fmla="*/ 4618 w 513"/>
                    <a:gd name="T21" fmla="*/ 3294 h 462"/>
                    <a:gd name="T22" fmla="*/ 4618 w 513"/>
                    <a:gd name="T23" fmla="*/ 3008 h 462"/>
                    <a:gd name="T24" fmla="*/ 4496 w 513"/>
                    <a:gd name="T25" fmla="*/ 2443 h 462"/>
                    <a:gd name="T26" fmla="*/ 4496 w 513"/>
                    <a:gd name="T27" fmla="*/ 1831 h 462"/>
                    <a:gd name="T28" fmla="*/ 4388 w 513"/>
                    <a:gd name="T29" fmla="*/ 1376 h 462"/>
                    <a:gd name="T30" fmla="*/ 4178 w 513"/>
                    <a:gd name="T31" fmla="*/ 978 h 462"/>
                    <a:gd name="T32" fmla="*/ 4130 w 513"/>
                    <a:gd name="T33" fmla="*/ 597 h 462"/>
                    <a:gd name="T34" fmla="*/ 3934 w 513"/>
                    <a:gd name="T35" fmla="*/ 0 h 462"/>
                    <a:gd name="T36" fmla="*/ 3013 w 513"/>
                    <a:gd name="T37" fmla="*/ 197 h 462"/>
                    <a:gd name="T38" fmla="*/ 2939 w 513"/>
                    <a:gd name="T39" fmla="*/ 185 h 462"/>
                    <a:gd name="T40" fmla="*/ 2649 w 513"/>
                    <a:gd name="T41" fmla="*/ 382 h 462"/>
                    <a:gd name="T42" fmla="*/ 2399 w 513"/>
                    <a:gd name="T43" fmla="*/ 693 h 462"/>
                    <a:gd name="T44" fmla="*/ 2375 w 513"/>
                    <a:gd name="T45" fmla="*/ 821 h 462"/>
                    <a:gd name="T46" fmla="*/ 2257 w 513"/>
                    <a:gd name="T47" fmla="*/ 962 h 462"/>
                    <a:gd name="T48" fmla="*/ 2056 w 513"/>
                    <a:gd name="T49" fmla="*/ 1128 h 462"/>
                    <a:gd name="T50" fmla="*/ 2144 w 513"/>
                    <a:gd name="T51" fmla="*/ 1228 h 462"/>
                    <a:gd name="T52" fmla="*/ 2173 w 513"/>
                    <a:gd name="T53" fmla="*/ 1149 h 462"/>
                    <a:gd name="T54" fmla="*/ 2220 w 513"/>
                    <a:gd name="T55" fmla="*/ 1174 h 462"/>
                    <a:gd name="T56" fmla="*/ 2191 w 513"/>
                    <a:gd name="T57" fmla="*/ 1226 h 462"/>
                    <a:gd name="T58" fmla="*/ 2240 w 513"/>
                    <a:gd name="T59" fmla="*/ 1228 h 462"/>
                    <a:gd name="T60" fmla="*/ 2202 w 513"/>
                    <a:gd name="T61" fmla="*/ 1303 h 462"/>
                    <a:gd name="T62" fmla="*/ 2173 w 513"/>
                    <a:gd name="T63" fmla="*/ 1297 h 462"/>
                    <a:gd name="T64" fmla="*/ 2160 w 513"/>
                    <a:gd name="T65" fmla="*/ 1331 h 462"/>
                    <a:gd name="T66" fmla="*/ 2257 w 513"/>
                    <a:gd name="T67" fmla="*/ 1455 h 462"/>
                    <a:gd name="T68" fmla="*/ 2257 w 513"/>
                    <a:gd name="T69" fmla="*/ 1559 h 462"/>
                    <a:gd name="T70" fmla="*/ 2113 w 513"/>
                    <a:gd name="T71" fmla="*/ 1625 h 462"/>
                    <a:gd name="T72" fmla="*/ 1961 w 513"/>
                    <a:gd name="T73" fmla="*/ 1803 h 462"/>
                    <a:gd name="T74" fmla="*/ 1803 w 513"/>
                    <a:gd name="T75" fmla="*/ 1902 h 462"/>
                    <a:gd name="T76" fmla="*/ 1525 w 513"/>
                    <a:gd name="T77" fmla="*/ 1925 h 462"/>
                    <a:gd name="T78" fmla="*/ 1406 w 513"/>
                    <a:gd name="T79" fmla="*/ 1990 h 462"/>
                    <a:gd name="T80" fmla="*/ 1241 w 513"/>
                    <a:gd name="T81" fmla="*/ 1925 h 462"/>
                    <a:gd name="T82" fmla="*/ 738 w 513"/>
                    <a:gd name="T83" fmla="*/ 1976 h 462"/>
                    <a:gd name="T84" fmla="*/ 359 w 513"/>
                    <a:gd name="T85" fmla="*/ 2097 h 462"/>
                    <a:gd name="T86" fmla="*/ 387 w 513"/>
                    <a:gd name="T87" fmla="*/ 2208 h 462"/>
                    <a:gd name="T88" fmla="*/ 359 w 513"/>
                    <a:gd name="T89" fmla="*/ 2262 h 462"/>
                    <a:gd name="T90" fmla="*/ 387 w 513"/>
                    <a:gd name="T91" fmla="*/ 2268 h 462"/>
                    <a:gd name="T92" fmla="*/ 453 w 513"/>
                    <a:gd name="T93" fmla="*/ 2374 h 462"/>
                    <a:gd name="T94" fmla="*/ 494 w 513"/>
                    <a:gd name="T95" fmla="*/ 2370 h 462"/>
                    <a:gd name="T96" fmla="*/ 554 w 513"/>
                    <a:gd name="T97" fmla="*/ 2476 h 462"/>
                    <a:gd name="T98" fmla="*/ 541 w 513"/>
                    <a:gd name="T99" fmla="*/ 2519 h 462"/>
                    <a:gd name="T100" fmla="*/ 453 w 513"/>
                    <a:gd name="T101" fmla="*/ 2568 h 462"/>
                    <a:gd name="T102" fmla="*/ 405 w 513"/>
                    <a:gd name="T103" fmla="*/ 2687 h 462"/>
                    <a:gd name="T104" fmla="*/ 0 w 513"/>
                    <a:gd name="T105" fmla="*/ 3024 h 46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13"/>
                    <a:gd name="T160" fmla="*/ 0 h 462"/>
                    <a:gd name="T161" fmla="*/ 513 w 513"/>
                    <a:gd name="T162" fmla="*/ 462 h 462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13" h="462">
                      <a:moveTo>
                        <a:pt x="0" y="396"/>
                      </a:moveTo>
                      <a:lnTo>
                        <a:pt x="17" y="422"/>
                      </a:lnTo>
                      <a:lnTo>
                        <a:pt x="351" y="358"/>
                      </a:lnTo>
                      <a:lnTo>
                        <a:pt x="374" y="370"/>
                      </a:lnTo>
                      <a:lnTo>
                        <a:pt x="387" y="396"/>
                      </a:lnTo>
                      <a:lnTo>
                        <a:pt x="420" y="414"/>
                      </a:lnTo>
                      <a:lnTo>
                        <a:pt x="494" y="440"/>
                      </a:lnTo>
                      <a:lnTo>
                        <a:pt x="495" y="449"/>
                      </a:lnTo>
                      <a:lnTo>
                        <a:pt x="499" y="461"/>
                      </a:lnTo>
                      <a:lnTo>
                        <a:pt x="504" y="454"/>
                      </a:lnTo>
                      <a:lnTo>
                        <a:pt x="512" y="432"/>
                      </a:lnTo>
                      <a:lnTo>
                        <a:pt x="512" y="394"/>
                      </a:lnTo>
                      <a:lnTo>
                        <a:pt x="499" y="320"/>
                      </a:lnTo>
                      <a:lnTo>
                        <a:pt x="499" y="240"/>
                      </a:lnTo>
                      <a:lnTo>
                        <a:pt x="486" y="180"/>
                      </a:lnTo>
                      <a:lnTo>
                        <a:pt x="463" y="128"/>
                      </a:lnTo>
                      <a:lnTo>
                        <a:pt x="458" y="78"/>
                      </a:lnTo>
                      <a:lnTo>
                        <a:pt x="436" y="0"/>
                      </a:lnTo>
                      <a:lnTo>
                        <a:pt x="334" y="26"/>
                      </a:lnTo>
                      <a:lnTo>
                        <a:pt x="326" y="24"/>
                      </a:lnTo>
                      <a:lnTo>
                        <a:pt x="294" y="50"/>
                      </a:lnTo>
                      <a:lnTo>
                        <a:pt x="266" y="91"/>
                      </a:lnTo>
                      <a:lnTo>
                        <a:pt x="263" y="108"/>
                      </a:lnTo>
                      <a:lnTo>
                        <a:pt x="251" y="126"/>
                      </a:lnTo>
                      <a:lnTo>
                        <a:pt x="228" y="148"/>
                      </a:lnTo>
                      <a:lnTo>
                        <a:pt x="238" y="161"/>
                      </a:lnTo>
                      <a:lnTo>
                        <a:pt x="241" y="151"/>
                      </a:lnTo>
                      <a:lnTo>
                        <a:pt x="247" y="154"/>
                      </a:lnTo>
                      <a:lnTo>
                        <a:pt x="243" y="160"/>
                      </a:lnTo>
                      <a:lnTo>
                        <a:pt x="248" y="161"/>
                      </a:lnTo>
                      <a:lnTo>
                        <a:pt x="244" y="171"/>
                      </a:lnTo>
                      <a:lnTo>
                        <a:pt x="241" y="170"/>
                      </a:lnTo>
                      <a:lnTo>
                        <a:pt x="240" y="175"/>
                      </a:lnTo>
                      <a:lnTo>
                        <a:pt x="251" y="191"/>
                      </a:lnTo>
                      <a:lnTo>
                        <a:pt x="251" y="204"/>
                      </a:lnTo>
                      <a:lnTo>
                        <a:pt x="234" y="213"/>
                      </a:lnTo>
                      <a:lnTo>
                        <a:pt x="218" y="236"/>
                      </a:lnTo>
                      <a:lnTo>
                        <a:pt x="200" y="250"/>
                      </a:lnTo>
                      <a:lnTo>
                        <a:pt x="169" y="252"/>
                      </a:lnTo>
                      <a:lnTo>
                        <a:pt x="156" y="261"/>
                      </a:lnTo>
                      <a:lnTo>
                        <a:pt x="138" y="252"/>
                      </a:lnTo>
                      <a:lnTo>
                        <a:pt x="82" y="259"/>
                      </a:lnTo>
                      <a:lnTo>
                        <a:pt x="40" y="275"/>
                      </a:lnTo>
                      <a:lnTo>
                        <a:pt x="43" y="290"/>
                      </a:lnTo>
                      <a:lnTo>
                        <a:pt x="40" y="297"/>
                      </a:lnTo>
                      <a:lnTo>
                        <a:pt x="43" y="298"/>
                      </a:lnTo>
                      <a:lnTo>
                        <a:pt x="50" y="311"/>
                      </a:lnTo>
                      <a:lnTo>
                        <a:pt x="55" y="310"/>
                      </a:lnTo>
                      <a:lnTo>
                        <a:pt x="61" y="325"/>
                      </a:lnTo>
                      <a:lnTo>
                        <a:pt x="60" y="330"/>
                      </a:lnTo>
                      <a:lnTo>
                        <a:pt x="50" y="337"/>
                      </a:lnTo>
                      <a:lnTo>
                        <a:pt x="45" y="352"/>
                      </a:lnTo>
                      <a:lnTo>
                        <a:pt x="0" y="396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44" name="Freeform 26"/>
                <p:cNvSpPr>
                  <a:spLocks/>
                </p:cNvSpPr>
                <p:nvPr/>
              </p:nvSpPr>
              <p:spPr bwMode="auto">
                <a:xfrm>
                  <a:off x="1567" y="2488"/>
                  <a:ext cx="950" cy="420"/>
                </a:xfrm>
                <a:custGeom>
                  <a:avLst/>
                  <a:gdLst>
                    <a:gd name="T0" fmla="*/ 1 w 744"/>
                    <a:gd name="T1" fmla="*/ 2189 h 335"/>
                    <a:gd name="T2" fmla="*/ 1536 w 744"/>
                    <a:gd name="T3" fmla="*/ 1847 h 335"/>
                    <a:gd name="T4" fmla="*/ 3054 w 744"/>
                    <a:gd name="T5" fmla="*/ 1978 h 335"/>
                    <a:gd name="T6" fmla="*/ 4781 w 744"/>
                    <a:gd name="T7" fmla="*/ 2554 h 335"/>
                    <a:gd name="T8" fmla="*/ 5196 w 744"/>
                    <a:gd name="T9" fmla="*/ 2467 h 335"/>
                    <a:gd name="T10" fmla="*/ 5309 w 744"/>
                    <a:gd name="T11" fmla="*/ 2383 h 335"/>
                    <a:gd name="T12" fmla="*/ 5512 w 744"/>
                    <a:gd name="T13" fmla="*/ 1927 h 335"/>
                    <a:gd name="T14" fmla="*/ 5575 w 744"/>
                    <a:gd name="T15" fmla="*/ 1804 h 335"/>
                    <a:gd name="T16" fmla="*/ 5540 w 744"/>
                    <a:gd name="T17" fmla="*/ 1684 h 335"/>
                    <a:gd name="T18" fmla="*/ 5604 w 744"/>
                    <a:gd name="T19" fmla="*/ 1779 h 335"/>
                    <a:gd name="T20" fmla="*/ 5742 w 744"/>
                    <a:gd name="T21" fmla="*/ 1741 h 335"/>
                    <a:gd name="T22" fmla="*/ 5742 w 744"/>
                    <a:gd name="T23" fmla="*/ 1616 h 335"/>
                    <a:gd name="T24" fmla="*/ 5837 w 744"/>
                    <a:gd name="T25" fmla="*/ 1685 h 335"/>
                    <a:gd name="T26" fmla="*/ 6272 w 744"/>
                    <a:gd name="T27" fmla="*/ 1575 h 335"/>
                    <a:gd name="T28" fmla="*/ 6354 w 744"/>
                    <a:gd name="T29" fmla="*/ 1305 h 335"/>
                    <a:gd name="T30" fmla="*/ 6255 w 744"/>
                    <a:gd name="T31" fmla="*/ 1274 h 335"/>
                    <a:gd name="T32" fmla="*/ 6202 w 744"/>
                    <a:gd name="T33" fmla="*/ 1419 h 335"/>
                    <a:gd name="T34" fmla="*/ 6119 w 744"/>
                    <a:gd name="T35" fmla="*/ 1443 h 335"/>
                    <a:gd name="T36" fmla="*/ 5740 w 744"/>
                    <a:gd name="T37" fmla="*/ 1343 h 335"/>
                    <a:gd name="T38" fmla="*/ 5992 w 744"/>
                    <a:gd name="T39" fmla="*/ 1413 h 335"/>
                    <a:gd name="T40" fmla="*/ 6065 w 744"/>
                    <a:gd name="T41" fmla="*/ 1210 h 335"/>
                    <a:gd name="T42" fmla="*/ 6065 w 744"/>
                    <a:gd name="T43" fmla="*/ 1113 h 335"/>
                    <a:gd name="T44" fmla="*/ 5895 w 744"/>
                    <a:gd name="T45" fmla="*/ 978 h 335"/>
                    <a:gd name="T46" fmla="*/ 6065 w 744"/>
                    <a:gd name="T47" fmla="*/ 1002 h 335"/>
                    <a:gd name="T48" fmla="*/ 6055 w 744"/>
                    <a:gd name="T49" fmla="*/ 906 h 335"/>
                    <a:gd name="T50" fmla="*/ 6100 w 744"/>
                    <a:gd name="T51" fmla="*/ 944 h 335"/>
                    <a:gd name="T52" fmla="*/ 6218 w 744"/>
                    <a:gd name="T53" fmla="*/ 962 h 335"/>
                    <a:gd name="T54" fmla="*/ 6336 w 744"/>
                    <a:gd name="T55" fmla="*/ 1028 h 335"/>
                    <a:gd name="T56" fmla="*/ 6531 w 744"/>
                    <a:gd name="T57" fmla="*/ 906 h 335"/>
                    <a:gd name="T58" fmla="*/ 6709 w 744"/>
                    <a:gd name="T59" fmla="*/ 747 h 335"/>
                    <a:gd name="T60" fmla="*/ 6618 w 744"/>
                    <a:gd name="T61" fmla="*/ 513 h 335"/>
                    <a:gd name="T62" fmla="*/ 6423 w 744"/>
                    <a:gd name="T63" fmla="*/ 747 h 335"/>
                    <a:gd name="T64" fmla="*/ 6354 w 744"/>
                    <a:gd name="T65" fmla="*/ 476 h 335"/>
                    <a:gd name="T66" fmla="*/ 5865 w 744"/>
                    <a:gd name="T67" fmla="*/ 601 h 335"/>
                    <a:gd name="T68" fmla="*/ 6031 w 744"/>
                    <a:gd name="T69" fmla="*/ 428 h 335"/>
                    <a:gd name="T70" fmla="*/ 6231 w 744"/>
                    <a:gd name="T71" fmla="*/ 216 h 335"/>
                    <a:gd name="T72" fmla="*/ 6359 w 744"/>
                    <a:gd name="T73" fmla="*/ 187 h 335"/>
                    <a:gd name="T74" fmla="*/ 6414 w 744"/>
                    <a:gd name="T75" fmla="*/ 94 h 335"/>
                    <a:gd name="T76" fmla="*/ 3879 w 744"/>
                    <a:gd name="T77" fmla="*/ 382 h 335"/>
                    <a:gd name="T78" fmla="*/ 1880 w 744"/>
                    <a:gd name="T79" fmla="*/ 792 h 335"/>
                    <a:gd name="T80" fmla="*/ 1632 w 744"/>
                    <a:gd name="T81" fmla="*/ 1061 h 335"/>
                    <a:gd name="T82" fmla="*/ 1406 w 744"/>
                    <a:gd name="T83" fmla="*/ 1111 h 335"/>
                    <a:gd name="T84" fmla="*/ 1202 w 744"/>
                    <a:gd name="T85" fmla="*/ 1148 h 335"/>
                    <a:gd name="T86" fmla="*/ 1001 w 744"/>
                    <a:gd name="T87" fmla="*/ 1389 h 335"/>
                    <a:gd name="T88" fmla="*/ 200 w 744"/>
                    <a:gd name="T89" fmla="*/ 1926 h 335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744"/>
                    <a:gd name="T136" fmla="*/ 0 h 335"/>
                    <a:gd name="T137" fmla="*/ 744 w 744"/>
                    <a:gd name="T138" fmla="*/ 335 h 335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744" h="335">
                      <a:moveTo>
                        <a:pt x="0" y="261"/>
                      </a:moveTo>
                      <a:lnTo>
                        <a:pt x="1" y="286"/>
                      </a:lnTo>
                      <a:lnTo>
                        <a:pt x="107" y="274"/>
                      </a:lnTo>
                      <a:lnTo>
                        <a:pt x="171" y="241"/>
                      </a:lnTo>
                      <a:lnTo>
                        <a:pt x="289" y="229"/>
                      </a:lnTo>
                      <a:lnTo>
                        <a:pt x="338" y="259"/>
                      </a:lnTo>
                      <a:lnTo>
                        <a:pt x="415" y="249"/>
                      </a:lnTo>
                      <a:lnTo>
                        <a:pt x="530" y="334"/>
                      </a:lnTo>
                      <a:lnTo>
                        <a:pt x="547" y="323"/>
                      </a:lnTo>
                      <a:lnTo>
                        <a:pt x="576" y="322"/>
                      </a:lnTo>
                      <a:lnTo>
                        <a:pt x="582" y="299"/>
                      </a:lnTo>
                      <a:lnTo>
                        <a:pt x="588" y="311"/>
                      </a:lnTo>
                      <a:lnTo>
                        <a:pt x="596" y="272"/>
                      </a:lnTo>
                      <a:lnTo>
                        <a:pt x="611" y="252"/>
                      </a:lnTo>
                      <a:lnTo>
                        <a:pt x="625" y="241"/>
                      </a:lnTo>
                      <a:lnTo>
                        <a:pt x="618" y="236"/>
                      </a:lnTo>
                      <a:lnTo>
                        <a:pt x="620" y="229"/>
                      </a:lnTo>
                      <a:lnTo>
                        <a:pt x="614" y="219"/>
                      </a:lnTo>
                      <a:lnTo>
                        <a:pt x="624" y="229"/>
                      </a:lnTo>
                      <a:lnTo>
                        <a:pt x="621" y="232"/>
                      </a:lnTo>
                      <a:lnTo>
                        <a:pt x="629" y="237"/>
                      </a:lnTo>
                      <a:lnTo>
                        <a:pt x="637" y="227"/>
                      </a:lnTo>
                      <a:lnTo>
                        <a:pt x="642" y="226"/>
                      </a:lnTo>
                      <a:lnTo>
                        <a:pt x="637" y="211"/>
                      </a:lnTo>
                      <a:lnTo>
                        <a:pt x="642" y="210"/>
                      </a:lnTo>
                      <a:lnTo>
                        <a:pt x="647" y="220"/>
                      </a:lnTo>
                      <a:lnTo>
                        <a:pt x="672" y="207"/>
                      </a:lnTo>
                      <a:lnTo>
                        <a:pt x="695" y="206"/>
                      </a:lnTo>
                      <a:lnTo>
                        <a:pt x="710" y="177"/>
                      </a:lnTo>
                      <a:lnTo>
                        <a:pt x="704" y="171"/>
                      </a:lnTo>
                      <a:lnTo>
                        <a:pt x="695" y="179"/>
                      </a:lnTo>
                      <a:lnTo>
                        <a:pt x="693" y="167"/>
                      </a:lnTo>
                      <a:lnTo>
                        <a:pt x="683" y="176"/>
                      </a:lnTo>
                      <a:lnTo>
                        <a:pt x="688" y="185"/>
                      </a:lnTo>
                      <a:lnTo>
                        <a:pt x="679" y="179"/>
                      </a:lnTo>
                      <a:lnTo>
                        <a:pt x="678" y="189"/>
                      </a:lnTo>
                      <a:lnTo>
                        <a:pt x="653" y="188"/>
                      </a:lnTo>
                      <a:lnTo>
                        <a:pt x="636" y="175"/>
                      </a:lnTo>
                      <a:lnTo>
                        <a:pt x="637" y="168"/>
                      </a:lnTo>
                      <a:lnTo>
                        <a:pt x="663" y="184"/>
                      </a:lnTo>
                      <a:lnTo>
                        <a:pt x="683" y="161"/>
                      </a:lnTo>
                      <a:lnTo>
                        <a:pt x="672" y="159"/>
                      </a:lnTo>
                      <a:lnTo>
                        <a:pt x="685" y="142"/>
                      </a:lnTo>
                      <a:lnTo>
                        <a:pt x="672" y="146"/>
                      </a:lnTo>
                      <a:lnTo>
                        <a:pt x="632" y="131"/>
                      </a:lnTo>
                      <a:lnTo>
                        <a:pt x="653" y="128"/>
                      </a:lnTo>
                      <a:lnTo>
                        <a:pt x="671" y="135"/>
                      </a:lnTo>
                      <a:lnTo>
                        <a:pt x="672" y="131"/>
                      </a:lnTo>
                      <a:lnTo>
                        <a:pt x="663" y="119"/>
                      </a:lnTo>
                      <a:lnTo>
                        <a:pt x="671" y="119"/>
                      </a:lnTo>
                      <a:lnTo>
                        <a:pt x="682" y="114"/>
                      </a:lnTo>
                      <a:lnTo>
                        <a:pt x="676" y="124"/>
                      </a:lnTo>
                      <a:lnTo>
                        <a:pt x="681" y="134"/>
                      </a:lnTo>
                      <a:lnTo>
                        <a:pt x="689" y="125"/>
                      </a:lnTo>
                      <a:lnTo>
                        <a:pt x="694" y="135"/>
                      </a:lnTo>
                      <a:lnTo>
                        <a:pt x="702" y="134"/>
                      </a:lnTo>
                      <a:lnTo>
                        <a:pt x="714" y="133"/>
                      </a:lnTo>
                      <a:lnTo>
                        <a:pt x="724" y="119"/>
                      </a:lnTo>
                      <a:lnTo>
                        <a:pt x="731" y="99"/>
                      </a:lnTo>
                      <a:lnTo>
                        <a:pt x="743" y="97"/>
                      </a:lnTo>
                      <a:lnTo>
                        <a:pt x="743" y="85"/>
                      </a:lnTo>
                      <a:lnTo>
                        <a:pt x="734" y="67"/>
                      </a:lnTo>
                      <a:lnTo>
                        <a:pt x="723" y="67"/>
                      </a:lnTo>
                      <a:lnTo>
                        <a:pt x="712" y="97"/>
                      </a:lnTo>
                      <a:lnTo>
                        <a:pt x="706" y="81"/>
                      </a:lnTo>
                      <a:lnTo>
                        <a:pt x="704" y="62"/>
                      </a:lnTo>
                      <a:lnTo>
                        <a:pt x="681" y="73"/>
                      </a:lnTo>
                      <a:lnTo>
                        <a:pt x="650" y="79"/>
                      </a:lnTo>
                      <a:lnTo>
                        <a:pt x="653" y="66"/>
                      </a:lnTo>
                      <a:lnTo>
                        <a:pt x="669" y="56"/>
                      </a:lnTo>
                      <a:lnTo>
                        <a:pt x="702" y="44"/>
                      </a:lnTo>
                      <a:lnTo>
                        <a:pt x="691" y="28"/>
                      </a:lnTo>
                      <a:lnTo>
                        <a:pt x="714" y="39"/>
                      </a:lnTo>
                      <a:lnTo>
                        <a:pt x="705" y="25"/>
                      </a:lnTo>
                      <a:lnTo>
                        <a:pt x="726" y="44"/>
                      </a:lnTo>
                      <a:lnTo>
                        <a:pt x="711" y="12"/>
                      </a:lnTo>
                      <a:lnTo>
                        <a:pt x="695" y="0"/>
                      </a:lnTo>
                      <a:lnTo>
                        <a:pt x="430" y="50"/>
                      </a:lnTo>
                      <a:lnTo>
                        <a:pt x="212" y="79"/>
                      </a:lnTo>
                      <a:lnTo>
                        <a:pt x="208" y="104"/>
                      </a:lnTo>
                      <a:lnTo>
                        <a:pt x="196" y="112"/>
                      </a:lnTo>
                      <a:lnTo>
                        <a:pt x="181" y="139"/>
                      </a:lnTo>
                      <a:lnTo>
                        <a:pt x="169" y="137"/>
                      </a:lnTo>
                      <a:lnTo>
                        <a:pt x="156" y="145"/>
                      </a:lnTo>
                      <a:lnTo>
                        <a:pt x="146" y="158"/>
                      </a:lnTo>
                      <a:lnTo>
                        <a:pt x="133" y="150"/>
                      </a:lnTo>
                      <a:lnTo>
                        <a:pt x="113" y="167"/>
                      </a:lnTo>
                      <a:lnTo>
                        <a:pt x="111" y="181"/>
                      </a:lnTo>
                      <a:lnTo>
                        <a:pt x="27" y="231"/>
                      </a:lnTo>
                      <a:lnTo>
                        <a:pt x="22" y="251"/>
                      </a:lnTo>
                      <a:lnTo>
                        <a:pt x="0" y="261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45" name="Freeform 27"/>
                <p:cNvSpPr>
                  <a:spLocks/>
                </p:cNvSpPr>
                <p:nvPr/>
              </p:nvSpPr>
              <p:spPr bwMode="auto">
                <a:xfrm>
                  <a:off x="1839" y="1739"/>
                  <a:ext cx="645" cy="410"/>
                </a:xfrm>
                <a:custGeom>
                  <a:avLst/>
                  <a:gdLst>
                    <a:gd name="T0" fmla="*/ 0 w 505"/>
                    <a:gd name="T1" fmla="*/ 612 h 327"/>
                    <a:gd name="T2" fmla="*/ 204 w 505"/>
                    <a:gd name="T3" fmla="*/ 1710 h 327"/>
                    <a:gd name="T4" fmla="*/ 359 w 505"/>
                    <a:gd name="T5" fmla="*/ 2500 h 327"/>
                    <a:gd name="T6" fmla="*/ 1120 w 505"/>
                    <a:gd name="T7" fmla="*/ 2384 h 327"/>
                    <a:gd name="T8" fmla="*/ 3859 w 505"/>
                    <a:gd name="T9" fmla="*/ 1932 h 327"/>
                    <a:gd name="T10" fmla="*/ 3976 w 505"/>
                    <a:gd name="T11" fmla="*/ 1822 h 327"/>
                    <a:gd name="T12" fmla="*/ 4119 w 505"/>
                    <a:gd name="T13" fmla="*/ 1822 h 327"/>
                    <a:gd name="T14" fmla="*/ 4317 w 505"/>
                    <a:gd name="T15" fmla="*/ 1714 h 327"/>
                    <a:gd name="T16" fmla="*/ 4403 w 505"/>
                    <a:gd name="T17" fmla="*/ 1560 h 327"/>
                    <a:gd name="T18" fmla="*/ 4561 w 505"/>
                    <a:gd name="T19" fmla="*/ 1423 h 327"/>
                    <a:gd name="T20" fmla="*/ 4118 w 505"/>
                    <a:gd name="T21" fmla="*/ 1127 h 327"/>
                    <a:gd name="T22" fmla="*/ 4102 w 505"/>
                    <a:gd name="T23" fmla="*/ 825 h 327"/>
                    <a:gd name="T24" fmla="*/ 4317 w 505"/>
                    <a:gd name="T25" fmla="*/ 428 h 327"/>
                    <a:gd name="T26" fmla="*/ 4013 w 505"/>
                    <a:gd name="T27" fmla="*/ 292 h 327"/>
                    <a:gd name="T28" fmla="*/ 3885 w 505"/>
                    <a:gd name="T29" fmla="*/ 94 h 327"/>
                    <a:gd name="T30" fmla="*/ 3685 w 505"/>
                    <a:gd name="T31" fmla="*/ 0 h 327"/>
                    <a:gd name="T32" fmla="*/ 660 w 505"/>
                    <a:gd name="T33" fmla="*/ 488 h 327"/>
                    <a:gd name="T34" fmla="*/ 496 w 505"/>
                    <a:gd name="T35" fmla="*/ 292 h 327"/>
                    <a:gd name="T36" fmla="*/ 0 w 505"/>
                    <a:gd name="T37" fmla="*/ 612 h 327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505"/>
                    <a:gd name="T58" fmla="*/ 0 h 327"/>
                    <a:gd name="T59" fmla="*/ 505 w 505"/>
                    <a:gd name="T60" fmla="*/ 327 h 327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505" h="327">
                      <a:moveTo>
                        <a:pt x="0" y="80"/>
                      </a:moveTo>
                      <a:lnTo>
                        <a:pt x="23" y="223"/>
                      </a:lnTo>
                      <a:lnTo>
                        <a:pt x="40" y="326"/>
                      </a:lnTo>
                      <a:lnTo>
                        <a:pt x="124" y="311"/>
                      </a:lnTo>
                      <a:lnTo>
                        <a:pt x="427" y="253"/>
                      </a:lnTo>
                      <a:lnTo>
                        <a:pt x="439" y="238"/>
                      </a:lnTo>
                      <a:lnTo>
                        <a:pt x="456" y="238"/>
                      </a:lnTo>
                      <a:lnTo>
                        <a:pt x="477" y="224"/>
                      </a:lnTo>
                      <a:lnTo>
                        <a:pt x="487" y="203"/>
                      </a:lnTo>
                      <a:lnTo>
                        <a:pt x="504" y="186"/>
                      </a:lnTo>
                      <a:lnTo>
                        <a:pt x="455" y="147"/>
                      </a:lnTo>
                      <a:lnTo>
                        <a:pt x="453" y="108"/>
                      </a:lnTo>
                      <a:lnTo>
                        <a:pt x="477" y="56"/>
                      </a:lnTo>
                      <a:lnTo>
                        <a:pt x="444" y="38"/>
                      </a:lnTo>
                      <a:lnTo>
                        <a:pt x="430" y="12"/>
                      </a:lnTo>
                      <a:lnTo>
                        <a:pt x="408" y="0"/>
                      </a:lnTo>
                      <a:lnTo>
                        <a:pt x="73" y="64"/>
                      </a:lnTo>
                      <a:lnTo>
                        <a:pt x="55" y="38"/>
                      </a:lnTo>
                      <a:lnTo>
                        <a:pt x="0" y="80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46" name="Freeform 28"/>
                <p:cNvSpPr>
                  <a:spLocks/>
                </p:cNvSpPr>
                <p:nvPr/>
              </p:nvSpPr>
              <p:spPr bwMode="auto">
                <a:xfrm>
                  <a:off x="896" y="2586"/>
                  <a:ext cx="946" cy="321"/>
                </a:xfrm>
                <a:custGeom>
                  <a:avLst/>
                  <a:gdLst>
                    <a:gd name="T0" fmla="*/ 0 w 741"/>
                    <a:gd name="T1" fmla="*/ 1956 h 256"/>
                    <a:gd name="T2" fmla="*/ 98 w 741"/>
                    <a:gd name="T3" fmla="*/ 1609 h 256"/>
                    <a:gd name="T4" fmla="*/ 60 w 741"/>
                    <a:gd name="T5" fmla="*/ 1577 h 256"/>
                    <a:gd name="T6" fmla="*/ 255 w 741"/>
                    <a:gd name="T7" fmla="*/ 1442 h 256"/>
                    <a:gd name="T8" fmla="*/ 442 w 741"/>
                    <a:gd name="T9" fmla="*/ 1127 h 256"/>
                    <a:gd name="T10" fmla="*/ 387 w 741"/>
                    <a:gd name="T11" fmla="*/ 1073 h 256"/>
                    <a:gd name="T12" fmla="*/ 458 w 741"/>
                    <a:gd name="T13" fmla="*/ 917 h 256"/>
                    <a:gd name="T14" fmla="*/ 488 w 741"/>
                    <a:gd name="T15" fmla="*/ 749 h 256"/>
                    <a:gd name="T16" fmla="*/ 594 w 741"/>
                    <a:gd name="T17" fmla="*/ 631 h 256"/>
                    <a:gd name="T18" fmla="*/ 1655 w 741"/>
                    <a:gd name="T19" fmla="*/ 562 h 256"/>
                    <a:gd name="T20" fmla="*/ 1655 w 741"/>
                    <a:gd name="T21" fmla="*/ 426 h 256"/>
                    <a:gd name="T22" fmla="*/ 1961 w 741"/>
                    <a:gd name="T23" fmla="*/ 428 h 256"/>
                    <a:gd name="T24" fmla="*/ 5108 w 741"/>
                    <a:gd name="T25" fmla="*/ 173 h 256"/>
                    <a:gd name="T26" fmla="*/ 6667 w 741"/>
                    <a:gd name="T27" fmla="*/ 0 h 256"/>
                    <a:gd name="T28" fmla="*/ 6618 w 741"/>
                    <a:gd name="T29" fmla="*/ 186 h 256"/>
                    <a:gd name="T30" fmla="*/ 6521 w 741"/>
                    <a:gd name="T31" fmla="*/ 247 h 256"/>
                    <a:gd name="T32" fmla="*/ 6386 w 741"/>
                    <a:gd name="T33" fmla="*/ 459 h 256"/>
                    <a:gd name="T34" fmla="*/ 6273 w 741"/>
                    <a:gd name="T35" fmla="*/ 448 h 256"/>
                    <a:gd name="T36" fmla="*/ 6162 w 741"/>
                    <a:gd name="T37" fmla="*/ 505 h 256"/>
                    <a:gd name="T38" fmla="*/ 6069 w 741"/>
                    <a:gd name="T39" fmla="*/ 601 h 256"/>
                    <a:gd name="T40" fmla="*/ 5954 w 741"/>
                    <a:gd name="T41" fmla="*/ 545 h 256"/>
                    <a:gd name="T42" fmla="*/ 5772 w 741"/>
                    <a:gd name="T43" fmla="*/ 673 h 256"/>
                    <a:gd name="T44" fmla="*/ 5760 w 741"/>
                    <a:gd name="T45" fmla="*/ 791 h 256"/>
                    <a:gd name="T46" fmla="*/ 5002 w 741"/>
                    <a:gd name="T47" fmla="*/ 1175 h 256"/>
                    <a:gd name="T48" fmla="*/ 4951 w 741"/>
                    <a:gd name="T49" fmla="*/ 1320 h 256"/>
                    <a:gd name="T50" fmla="*/ 4747 w 741"/>
                    <a:gd name="T51" fmla="*/ 1399 h 256"/>
                    <a:gd name="T52" fmla="*/ 4761 w 741"/>
                    <a:gd name="T53" fmla="*/ 1594 h 256"/>
                    <a:gd name="T54" fmla="*/ 3729 w 741"/>
                    <a:gd name="T55" fmla="*/ 1702 h 256"/>
                    <a:gd name="T56" fmla="*/ 1662 w 741"/>
                    <a:gd name="T57" fmla="*/ 1863 h 256"/>
                    <a:gd name="T58" fmla="*/ 0 w 741"/>
                    <a:gd name="T59" fmla="*/ 1956 h 25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741"/>
                    <a:gd name="T91" fmla="*/ 0 h 256"/>
                    <a:gd name="T92" fmla="*/ 741 w 741"/>
                    <a:gd name="T93" fmla="*/ 256 h 25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741" h="256">
                      <a:moveTo>
                        <a:pt x="0" y="255"/>
                      </a:moveTo>
                      <a:lnTo>
                        <a:pt x="11" y="210"/>
                      </a:lnTo>
                      <a:lnTo>
                        <a:pt x="7" y="206"/>
                      </a:lnTo>
                      <a:lnTo>
                        <a:pt x="28" y="188"/>
                      </a:lnTo>
                      <a:lnTo>
                        <a:pt x="49" y="147"/>
                      </a:lnTo>
                      <a:lnTo>
                        <a:pt x="43" y="140"/>
                      </a:lnTo>
                      <a:lnTo>
                        <a:pt x="51" y="120"/>
                      </a:lnTo>
                      <a:lnTo>
                        <a:pt x="54" y="98"/>
                      </a:lnTo>
                      <a:lnTo>
                        <a:pt x="66" y="82"/>
                      </a:lnTo>
                      <a:lnTo>
                        <a:pt x="183" y="73"/>
                      </a:lnTo>
                      <a:lnTo>
                        <a:pt x="183" y="55"/>
                      </a:lnTo>
                      <a:lnTo>
                        <a:pt x="218" y="56"/>
                      </a:lnTo>
                      <a:lnTo>
                        <a:pt x="567" y="23"/>
                      </a:lnTo>
                      <a:lnTo>
                        <a:pt x="740" y="0"/>
                      </a:lnTo>
                      <a:lnTo>
                        <a:pt x="735" y="24"/>
                      </a:lnTo>
                      <a:lnTo>
                        <a:pt x="724" y="33"/>
                      </a:lnTo>
                      <a:lnTo>
                        <a:pt x="709" y="60"/>
                      </a:lnTo>
                      <a:lnTo>
                        <a:pt x="696" y="58"/>
                      </a:lnTo>
                      <a:lnTo>
                        <a:pt x="684" y="66"/>
                      </a:lnTo>
                      <a:lnTo>
                        <a:pt x="674" y="79"/>
                      </a:lnTo>
                      <a:lnTo>
                        <a:pt x="661" y="71"/>
                      </a:lnTo>
                      <a:lnTo>
                        <a:pt x="641" y="88"/>
                      </a:lnTo>
                      <a:lnTo>
                        <a:pt x="639" y="103"/>
                      </a:lnTo>
                      <a:lnTo>
                        <a:pt x="555" y="153"/>
                      </a:lnTo>
                      <a:lnTo>
                        <a:pt x="550" y="172"/>
                      </a:lnTo>
                      <a:lnTo>
                        <a:pt x="527" y="183"/>
                      </a:lnTo>
                      <a:lnTo>
                        <a:pt x="529" y="208"/>
                      </a:lnTo>
                      <a:lnTo>
                        <a:pt x="414" y="222"/>
                      </a:lnTo>
                      <a:lnTo>
                        <a:pt x="185" y="243"/>
                      </a:lnTo>
                      <a:lnTo>
                        <a:pt x="0" y="255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47" name="Freeform 29"/>
                <p:cNvSpPr>
                  <a:spLocks/>
                </p:cNvSpPr>
                <p:nvPr/>
              </p:nvSpPr>
              <p:spPr bwMode="auto">
                <a:xfrm>
                  <a:off x="2465" y="1244"/>
                  <a:ext cx="181" cy="345"/>
                </a:xfrm>
                <a:custGeom>
                  <a:avLst/>
                  <a:gdLst>
                    <a:gd name="T0" fmla="*/ 0 w 141"/>
                    <a:gd name="T1" fmla="*/ 256 h 276"/>
                    <a:gd name="T2" fmla="*/ 208 w 141"/>
                    <a:gd name="T3" fmla="*/ 837 h 276"/>
                    <a:gd name="T4" fmla="*/ 259 w 141"/>
                    <a:gd name="T5" fmla="*/ 1219 h 276"/>
                    <a:gd name="T6" fmla="*/ 470 w 141"/>
                    <a:gd name="T7" fmla="*/ 1591 h 276"/>
                    <a:gd name="T8" fmla="*/ 602 w 141"/>
                    <a:gd name="T9" fmla="*/ 2049 h 276"/>
                    <a:gd name="T10" fmla="*/ 1178 w 141"/>
                    <a:gd name="T11" fmla="*/ 1942 h 276"/>
                    <a:gd name="T12" fmla="*/ 1073 w 141"/>
                    <a:gd name="T13" fmla="*/ 1242 h 276"/>
                    <a:gd name="T14" fmla="*/ 1140 w 141"/>
                    <a:gd name="T15" fmla="*/ 744 h 276"/>
                    <a:gd name="T16" fmla="*/ 1299 w 141"/>
                    <a:gd name="T17" fmla="*/ 520 h 276"/>
                    <a:gd name="T18" fmla="*/ 1329 w 141"/>
                    <a:gd name="T19" fmla="*/ 0 h 276"/>
                    <a:gd name="T20" fmla="*/ 0 w 141"/>
                    <a:gd name="T21" fmla="*/ 256 h 27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41"/>
                    <a:gd name="T34" fmla="*/ 0 h 276"/>
                    <a:gd name="T35" fmla="*/ 141 w 141"/>
                    <a:gd name="T36" fmla="*/ 276 h 27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41" h="276">
                      <a:moveTo>
                        <a:pt x="0" y="34"/>
                      </a:moveTo>
                      <a:lnTo>
                        <a:pt x="22" y="112"/>
                      </a:lnTo>
                      <a:lnTo>
                        <a:pt x="27" y="163"/>
                      </a:lnTo>
                      <a:lnTo>
                        <a:pt x="50" y="214"/>
                      </a:lnTo>
                      <a:lnTo>
                        <a:pt x="63" y="275"/>
                      </a:lnTo>
                      <a:lnTo>
                        <a:pt x="125" y="261"/>
                      </a:lnTo>
                      <a:lnTo>
                        <a:pt x="114" y="167"/>
                      </a:lnTo>
                      <a:lnTo>
                        <a:pt x="121" y="100"/>
                      </a:lnTo>
                      <a:lnTo>
                        <a:pt x="137" y="70"/>
                      </a:lnTo>
                      <a:lnTo>
                        <a:pt x="140" y="0"/>
                      </a:lnTo>
                      <a:lnTo>
                        <a:pt x="0" y="34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48" name="Freeform 30"/>
                <p:cNvSpPr>
                  <a:spLocks/>
                </p:cNvSpPr>
                <p:nvPr/>
              </p:nvSpPr>
              <p:spPr bwMode="auto">
                <a:xfrm>
                  <a:off x="2438" y="2274"/>
                  <a:ext cx="48" cy="137"/>
                </a:xfrm>
                <a:custGeom>
                  <a:avLst/>
                  <a:gdLst>
                    <a:gd name="T0" fmla="*/ 0 w 38"/>
                    <a:gd name="T1" fmla="*/ 465 h 109"/>
                    <a:gd name="T2" fmla="*/ 0 w 38"/>
                    <a:gd name="T3" fmla="*/ 734 h 109"/>
                    <a:gd name="T4" fmla="*/ 64 w 38"/>
                    <a:gd name="T5" fmla="*/ 845 h 109"/>
                    <a:gd name="T6" fmla="*/ 102 w 38"/>
                    <a:gd name="T7" fmla="*/ 524 h 109"/>
                    <a:gd name="T8" fmla="*/ 216 w 38"/>
                    <a:gd name="T9" fmla="*/ 400 h 109"/>
                    <a:gd name="T10" fmla="*/ 307 w 38"/>
                    <a:gd name="T11" fmla="*/ 0 h 109"/>
                    <a:gd name="T12" fmla="*/ 123 w 38"/>
                    <a:gd name="T13" fmla="*/ 90 h 109"/>
                    <a:gd name="T14" fmla="*/ 0 w 38"/>
                    <a:gd name="T15" fmla="*/ 465 h 10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8"/>
                    <a:gd name="T25" fmla="*/ 0 h 109"/>
                    <a:gd name="T26" fmla="*/ 38 w 38"/>
                    <a:gd name="T27" fmla="*/ 109 h 10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8" h="109">
                      <a:moveTo>
                        <a:pt x="0" y="60"/>
                      </a:moveTo>
                      <a:lnTo>
                        <a:pt x="0" y="94"/>
                      </a:lnTo>
                      <a:lnTo>
                        <a:pt x="8" y="108"/>
                      </a:lnTo>
                      <a:lnTo>
                        <a:pt x="13" y="67"/>
                      </a:lnTo>
                      <a:lnTo>
                        <a:pt x="26" y="51"/>
                      </a:lnTo>
                      <a:lnTo>
                        <a:pt x="37" y="0"/>
                      </a:lnTo>
                      <a:lnTo>
                        <a:pt x="15" y="11"/>
                      </a:lnTo>
                      <a:lnTo>
                        <a:pt x="0" y="60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20" name="Freeform 31"/>
              <p:cNvSpPr>
                <a:spLocks/>
              </p:cNvSpPr>
              <p:nvPr/>
            </p:nvSpPr>
            <p:spPr bwMode="auto">
              <a:xfrm>
                <a:off x="1430" y="1939"/>
                <a:ext cx="501" cy="486"/>
              </a:xfrm>
              <a:custGeom>
                <a:avLst/>
                <a:gdLst>
                  <a:gd name="T0" fmla="*/ 0 w 392"/>
                  <a:gd name="T1" fmla="*/ 2024 h 388"/>
                  <a:gd name="T2" fmla="*/ 125 w 392"/>
                  <a:gd name="T3" fmla="*/ 2429 h 388"/>
                  <a:gd name="T4" fmla="*/ 282 w 392"/>
                  <a:gd name="T5" fmla="*/ 2573 h 388"/>
                  <a:gd name="T6" fmla="*/ 578 w 392"/>
                  <a:gd name="T7" fmla="*/ 2717 h 388"/>
                  <a:gd name="T8" fmla="*/ 798 w 392"/>
                  <a:gd name="T9" fmla="*/ 2934 h 388"/>
                  <a:gd name="T10" fmla="*/ 1081 w 392"/>
                  <a:gd name="T11" fmla="*/ 2816 h 388"/>
                  <a:gd name="T12" fmla="*/ 1203 w 392"/>
                  <a:gd name="T13" fmla="*/ 2885 h 388"/>
                  <a:gd name="T14" fmla="*/ 1375 w 392"/>
                  <a:gd name="T15" fmla="*/ 2816 h 388"/>
                  <a:gd name="T16" fmla="*/ 1485 w 392"/>
                  <a:gd name="T17" fmla="*/ 2707 h 388"/>
                  <a:gd name="T18" fmla="*/ 1787 w 392"/>
                  <a:gd name="T19" fmla="*/ 2659 h 388"/>
                  <a:gd name="T20" fmla="*/ 1946 w 392"/>
                  <a:gd name="T21" fmla="*/ 2474 h 388"/>
                  <a:gd name="T22" fmla="*/ 1863 w 392"/>
                  <a:gd name="T23" fmla="*/ 2429 h 388"/>
                  <a:gd name="T24" fmla="*/ 2148 w 392"/>
                  <a:gd name="T25" fmla="*/ 1890 h 388"/>
                  <a:gd name="T26" fmla="*/ 2208 w 392"/>
                  <a:gd name="T27" fmla="*/ 1610 h 388"/>
                  <a:gd name="T28" fmla="*/ 2487 w 392"/>
                  <a:gd name="T29" fmla="*/ 1712 h 388"/>
                  <a:gd name="T30" fmla="*/ 2628 w 392"/>
                  <a:gd name="T31" fmla="*/ 1393 h 388"/>
                  <a:gd name="T32" fmla="*/ 2772 w 392"/>
                  <a:gd name="T33" fmla="*/ 1377 h 388"/>
                  <a:gd name="T34" fmla="*/ 2983 w 392"/>
                  <a:gd name="T35" fmla="*/ 1075 h 388"/>
                  <a:gd name="T36" fmla="*/ 3043 w 392"/>
                  <a:gd name="T37" fmla="*/ 748 h 388"/>
                  <a:gd name="T38" fmla="*/ 3481 w 392"/>
                  <a:gd name="T39" fmla="*/ 962 h 388"/>
                  <a:gd name="T40" fmla="*/ 3559 w 392"/>
                  <a:gd name="T41" fmla="*/ 790 h 388"/>
                  <a:gd name="T42" fmla="*/ 3432 w 392"/>
                  <a:gd name="T43" fmla="*/ 663 h 388"/>
                  <a:gd name="T44" fmla="*/ 3242 w 392"/>
                  <a:gd name="T45" fmla="*/ 596 h 388"/>
                  <a:gd name="T46" fmla="*/ 3012 w 392"/>
                  <a:gd name="T47" fmla="*/ 607 h 388"/>
                  <a:gd name="T48" fmla="*/ 2919 w 392"/>
                  <a:gd name="T49" fmla="*/ 721 h 388"/>
                  <a:gd name="T50" fmla="*/ 2487 w 392"/>
                  <a:gd name="T51" fmla="*/ 809 h 388"/>
                  <a:gd name="T52" fmla="*/ 2228 w 392"/>
                  <a:gd name="T53" fmla="*/ 1085 h 388"/>
                  <a:gd name="T54" fmla="*/ 2132 w 392"/>
                  <a:gd name="T55" fmla="*/ 663 h 388"/>
                  <a:gd name="T56" fmla="*/ 1364 w 392"/>
                  <a:gd name="T57" fmla="*/ 769 h 388"/>
                  <a:gd name="T58" fmla="*/ 1222 w 392"/>
                  <a:gd name="T59" fmla="*/ 0 h 388"/>
                  <a:gd name="T60" fmla="*/ 1106 w 392"/>
                  <a:gd name="T61" fmla="*/ 70 h 388"/>
                  <a:gd name="T62" fmla="*/ 1177 w 392"/>
                  <a:gd name="T63" fmla="*/ 209 h 388"/>
                  <a:gd name="T64" fmla="*/ 1076 w 392"/>
                  <a:gd name="T65" fmla="*/ 897 h 388"/>
                  <a:gd name="T66" fmla="*/ 941 w 392"/>
                  <a:gd name="T67" fmla="*/ 1040 h 388"/>
                  <a:gd name="T68" fmla="*/ 518 w 392"/>
                  <a:gd name="T69" fmla="*/ 1298 h 388"/>
                  <a:gd name="T70" fmla="*/ 452 w 392"/>
                  <a:gd name="T71" fmla="*/ 1588 h 388"/>
                  <a:gd name="T72" fmla="*/ 282 w 392"/>
                  <a:gd name="T73" fmla="*/ 1511 h 388"/>
                  <a:gd name="T74" fmla="*/ 234 w 392"/>
                  <a:gd name="T75" fmla="*/ 1853 h 388"/>
                  <a:gd name="T76" fmla="*/ 0 w 392"/>
                  <a:gd name="T77" fmla="*/ 2024 h 3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92"/>
                  <a:gd name="T118" fmla="*/ 0 h 388"/>
                  <a:gd name="T119" fmla="*/ 392 w 392"/>
                  <a:gd name="T120" fmla="*/ 388 h 3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92" h="388">
                    <a:moveTo>
                      <a:pt x="0" y="267"/>
                    </a:moveTo>
                    <a:lnTo>
                      <a:pt x="14" y="320"/>
                    </a:lnTo>
                    <a:lnTo>
                      <a:pt x="31" y="339"/>
                    </a:lnTo>
                    <a:lnTo>
                      <a:pt x="63" y="358"/>
                    </a:lnTo>
                    <a:lnTo>
                      <a:pt x="88" y="387"/>
                    </a:lnTo>
                    <a:lnTo>
                      <a:pt x="119" y="371"/>
                    </a:lnTo>
                    <a:lnTo>
                      <a:pt x="132" y="380"/>
                    </a:lnTo>
                    <a:lnTo>
                      <a:pt x="151" y="371"/>
                    </a:lnTo>
                    <a:lnTo>
                      <a:pt x="163" y="356"/>
                    </a:lnTo>
                    <a:lnTo>
                      <a:pt x="196" y="350"/>
                    </a:lnTo>
                    <a:lnTo>
                      <a:pt x="214" y="326"/>
                    </a:lnTo>
                    <a:lnTo>
                      <a:pt x="205" y="320"/>
                    </a:lnTo>
                    <a:lnTo>
                      <a:pt x="236" y="248"/>
                    </a:lnTo>
                    <a:lnTo>
                      <a:pt x="243" y="212"/>
                    </a:lnTo>
                    <a:lnTo>
                      <a:pt x="274" y="226"/>
                    </a:lnTo>
                    <a:lnTo>
                      <a:pt x="289" y="184"/>
                    </a:lnTo>
                    <a:lnTo>
                      <a:pt x="305" y="181"/>
                    </a:lnTo>
                    <a:lnTo>
                      <a:pt x="328" y="142"/>
                    </a:lnTo>
                    <a:lnTo>
                      <a:pt x="335" y="99"/>
                    </a:lnTo>
                    <a:lnTo>
                      <a:pt x="382" y="126"/>
                    </a:lnTo>
                    <a:lnTo>
                      <a:pt x="391" y="104"/>
                    </a:lnTo>
                    <a:lnTo>
                      <a:pt x="377" y="87"/>
                    </a:lnTo>
                    <a:lnTo>
                      <a:pt x="356" y="78"/>
                    </a:lnTo>
                    <a:lnTo>
                      <a:pt x="331" y="80"/>
                    </a:lnTo>
                    <a:lnTo>
                      <a:pt x="321" y="95"/>
                    </a:lnTo>
                    <a:lnTo>
                      <a:pt x="274" y="107"/>
                    </a:lnTo>
                    <a:lnTo>
                      <a:pt x="245" y="143"/>
                    </a:lnTo>
                    <a:lnTo>
                      <a:pt x="235" y="87"/>
                    </a:lnTo>
                    <a:lnTo>
                      <a:pt x="150" y="101"/>
                    </a:lnTo>
                    <a:lnTo>
                      <a:pt x="134" y="0"/>
                    </a:lnTo>
                    <a:lnTo>
                      <a:pt x="122" y="9"/>
                    </a:lnTo>
                    <a:lnTo>
                      <a:pt x="129" y="27"/>
                    </a:lnTo>
                    <a:lnTo>
                      <a:pt x="118" y="118"/>
                    </a:lnTo>
                    <a:lnTo>
                      <a:pt x="103" y="137"/>
                    </a:lnTo>
                    <a:lnTo>
                      <a:pt x="57" y="171"/>
                    </a:lnTo>
                    <a:lnTo>
                      <a:pt x="49" y="209"/>
                    </a:lnTo>
                    <a:lnTo>
                      <a:pt x="31" y="199"/>
                    </a:lnTo>
                    <a:lnTo>
                      <a:pt x="26" y="244"/>
                    </a:lnTo>
                    <a:lnTo>
                      <a:pt x="0" y="267"/>
                    </a:lnTo>
                  </a:path>
                </a:pathLst>
              </a:custGeom>
              <a:solidFill>
                <a:srgbClr val="EAEAEA"/>
              </a:solidFill>
              <a:ln w="12700" cap="rnd">
                <a:solidFill>
                  <a:srgbClr val="C0C0C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Freeform 32"/>
              <p:cNvSpPr>
                <a:spLocks/>
              </p:cNvSpPr>
              <p:nvPr/>
            </p:nvSpPr>
            <p:spPr bwMode="auto">
              <a:xfrm>
                <a:off x="2567" y="1609"/>
                <a:ext cx="36" cy="29"/>
              </a:xfrm>
              <a:custGeom>
                <a:avLst/>
                <a:gdLst>
                  <a:gd name="T0" fmla="*/ 0 w 28"/>
                  <a:gd name="T1" fmla="*/ 175 h 23"/>
                  <a:gd name="T2" fmla="*/ 105 w 28"/>
                  <a:gd name="T3" fmla="*/ 0 h 23"/>
                  <a:gd name="T4" fmla="*/ 261 w 28"/>
                  <a:gd name="T5" fmla="*/ 79 h 23"/>
                  <a:gd name="T6" fmla="*/ 0 w 28"/>
                  <a:gd name="T7" fmla="*/ 175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"/>
                  <a:gd name="T13" fmla="*/ 0 h 23"/>
                  <a:gd name="T14" fmla="*/ 28 w 28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23">
                    <a:moveTo>
                      <a:pt x="0" y="22"/>
                    </a:moveTo>
                    <a:lnTo>
                      <a:pt x="11" y="0"/>
                    </a:lnTo>
                    <a:lnTo>
                      <a:pt x="27" y="10"/>
                    </a:lnTo>
                    <a:lnTo>
                      <a:pt x="0" y="22"/>
                    </a:lnTo>
                  </a:path>
                </a:pathLst>
              </a:custGeom>
              <a:solidFill>
                <a:srgbClr val="EAEAEA"/>
              </a:solidFill>
              <a:ln w="12700" cap="rnd">
                <a:solidFill>
                  <a:srgbClr val="C0C0C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Freeform 33"/>
              <p:cNvSpPr>
                <a:spLocks/>
              </p:cNvSpPr>
              <p:nvPr/>
            </p:nvSpPr>
            <p:spPr bwMode="auto">
              <a:xfrm>
                <a:off x="2653" y="1738"/>
                <a:ext cx="29" cy="25"/>
              </a:xfrm>
              <a:custGeom>
                <a:avLst/>
                <a:gdLst>
                  <a:gd name="T0" fmla="*/ 0 w 22"/>
                  <a:gd name="T1" fmla="*/ 142 h 20"/>
                  <a:gd name="T2" fmla="*/ 149 w 22"/>
                  <a:gd name="T3" fmla="*/ 0 h 20"/>
                  <a:gd name="T4" fmla="*/ 258 w 22"/>
                  <a:gd name="T5" fmla="*/ 114 h 20"/>
                  <a:gd name="T6" fmla="*/ 0 w 22"/>
                  <a:gd name="T7" fmla="*/ 142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20"/>
                  <a:gd name="T14" fmla="*/ 22 w 22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20">
                    <a:moveTo>
                      <a:pt x="0" y="19"/>
                    </a:moveTo>
                    <a:lnTo>
                      <a:pt x="12" y="0"/>
                    </a:lnTo>
                    <a:lnTo>
                      <a:pt x="21" y="15"/>
                    </a:lnTo>
                    <a:lnTo>
                      <a:pt x="0" y="19"/>
                    </a:lnTo>
                  </a:path>
                </a:pathLst>
              </a:custGeom>
              <a:solidFill>
                <a:srgbClr val="EAEAEA"/>
              </a:solidFill>
              <a:ln w="12700" cap="rnd">
                <a:solidFill>
                  <a:srgbClr val="C0C0C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Freeform 34"/>
              <p:cNvSpPr>
                <a:spLocks/>
              </p:cNvSpPr>
              <p:nvPr/>
            </p:nvSpPr>
            <p:spPr bwMode="auto">
              <a:xfrm>
                <a:off x="2267" y="1694"/>
                <a:ext cx="205" cy="123"/>
              </a:xfrm>
              <a:custGeom>
                <a:avLst/>
                <a:gdLst>
                  <a:gd name="T0" fmla="*/ 0 w 161"/>
                  <a:gd name="T1" fmla="*/ 673 h 98"/>
                  <a:gd name="T2" fmla="*/ 28 w 161"/>
                  <a:gd name="T3" fmla="*/ 730 h 98"/>
                  <a:gd name="T4" fmla="*/ 60 w 161"/>
                  <a:gd name="T5" fmla="*/ 730 h 98"/>
                  <a:gd name="T6" fmla="*/ 103 w 161"/>
                  <a:gd name="T7" fmla="*/ 674 h 98"/>
                  <a:gd name="T8" fmla="*/ 154 w 161"/>
                  <a:gd name="T9" fmla="*/ 659 h 98"/>
                  <a:gd name="T10" fmla="*/ 173 w 161"/>
                  <a:gd name="T11" fmla="*/ 674 h 98"/>
                  <a:gd name="T12" fmla="*/ 97 w 161"/>
                  <a:gd name="T13" fmla="*/ 749 h 98"/>
                  <a:gd name="T14" fmla="*/ 224 w 161"/>
                  <a:gd name="T15" fmla="*/ 695 h 98"/>
                  <a:gd name="T16" fmla="*/ 233 w 161"/>
                  <a:gd name="T17" fmla="*/ 673 h 98"/>
                  <a:gd name="T18" fmla="*/ 432 w 161"/>
                  <a:gd name="T19" fmla="*/ 597 h 98"/>
                  <a:gd name="T20" fmla="*/ 588 w 161"/>
                  <a:gd name="T21" fmla="*/ 487 h 98"/>
                  <a:gd name="T22" fmla="*/ 769 w 161"/>
                  <a:gd name="T23" fmla="*/ 428 h 98"/>
                  <a:gd name="T24" fmla="*/ 912 w 161"/>
                  <a:gd name="T25" fmla="*/ 358 h 98"/>
                  <a:gd name="T26" fmla="*/ 907 w 161"/>
                  <a:gd name="T27" fmla="*/ 365 h 98"/>
                  <a:gd name="T28" fmla="*/ 612 w 161"/>
                  <a:gd name="T29" fmla="*/ 564 h 98"/>
                  <a:gd name="T30" fmla="*/ 576 w 161"/>
                  <a:gd name="T31" fmla="*/ 576 h 98"/>
                  <a:gd name="T32" fmla="*/ 604 w 161"/>
                  <a:gd name="T33" fmla="*/ 576 h 98"/>
                  <a:gd name="T34" fmla="*/ 675 w 161"/>
                  <a:gd name="T35" fmla="*/ 551 h 98"/>
                  <a:gd name="T36" fmla="*/ 1127 w 161"/>
                  <a:gd name="T37" fmla="*/ 265 h 98"/>
                  <a:gd name="T38" fmla="*/ 1188 w 161"/>
                  <a:gd name="T39" fmla="*/ 198 h 98"/>
                  <a:gd name="T40" fmla="*/ 1384 w 161"/>
                  <a:gd name="T41" fmla="*/ 56 h 98"/>
                  <a:gd name="T42" fmla="*/ 1407 w 161"/>
                  <a:gd name="T43" fmla="*/ 20 h 98"/>
                  <a:gd name="T44" fmla="*/ 1362 w 161"/>
                  <a:gd name="T45" fmla="*/ 20 h 98"/>
                  <a:gd name="T46" fmla="*/ 1263 w 161"/>
                  <a:gd name="T47" fmla="*/ 98 h 98"/>
                  <a:gd name="T48" fmla="*/ 1215 w 161"/>
                  <a:gd name="T49" fmla="*/ 94 h 98"/>
                  <a:gd name="T50" fmla="*/ 1127 w 161"/>
                  <a:gd name="T51" fmla="*/ 126 h 98"/>
                  <a:gd name="T52" fmla="*/ 1090 w 161"/>
                  <a:gd name="T53" fmla="*/ 123 h 98"/>
                  <a:gd name="T54" fmla="*/ 1012 w 161"/>
                  <a:gd name="T55" fmla="*/ 292 h 98"/>
                  <a:gd name="T56" fmla="*/ 989 w 161"/>
                  <a:gd name="T57" fmla="*/ 265 h 98"/>
                  <a:gd name="T58" fmla="*/ 907 w 161"/>
                  <a:gd name="T59" fmla="*/ 265 h 98"/>
                  <a:gd name="T60" fmla="*/ 1033 w 161"/>
                  <a:gd name="T61" fmla="*/ 126 h 98"/>
                  <a:gd name="T62" fmla="*/ 1019 w 161"/>
                  <a:gd name="T63" fmla="*/ 98 h 98"/>
                  <a:gd name="T64" fmla="*/ 1127 w 161"/>
                  <a:gd name="T65" fmla="*/ 0 h 98"/>
                  <a:gd name="T66" fmla="*/ 1087 w 161"/>
                  <a:gd name="T67" fmla="*/ 1 h 98"/>
                  <a:gd name="T68" fmla="*/ 891 w 161"/>
                  <a:gd name="T69" fmla="*/ 198 h 98"/>
                  <a:gd name="T70" fmla="*/ 672 w 161"/>
                  <a:gd name="T71" fmla="*/ 271 h 98"/>
                  <a:gd name="T72" fmla="*/ 550 w 161"/>
                  <a:gd name="T73" fmla="*/ 285 h 98"/>
                  <a:gd name="T74" fmla="*/ 528 w 161"/>
                  <a:gd name="T75" fmla="*/ 340 h 98"/>
                  <a:gd name="T76" fmla="*/ 385 w 161"/>
                  <a:gd name="T77" fmla="*/ 366 h 98"/>
                  <a:gd name="T78" fmla="*/ 326 w 161"/>
                  <a:gd name="T79" fmla="*/ 365 h 98"/>
                  <a:gd name="T80" fmla="*/ 326 w 161"/>
                  <a:gd name="T81" fmla="*/ 402 h 98"/>
                  <a:gd name="T82" fmla="*/ 256 w 161"/>
                  <a:gd name="T83" fmla="*/ 402 h 98"/>
                  <a:gd name="T84" fmla="*/ 224 w 161"/>
                  <a:gd name="T85" fmla="*/ 428 h 98"/>
                  <a:gd name="T86" fmla="*/ 201 w 161"/>
                  <a:gd name="T87" fmla="*/ 487 h 98"/>
                  <a:gd name="T88" fmla="*/ 183 w 161"/>
                  <a:gd name="T89" fmla="*/ 476 h 98"/>
                  <a:gd name="T90" fmla="*/ 154 w 161"/>
                  <a:gd name="T91" fmla="*/ 537 h 98"/>
                  <a:gd name="T92" fmla="*/ 59 w 161"/>
                  <a:gd name="T93" fmla="*/ 575 h 98"/>
                  <a:gd name="T94" fmla="*/ 36 w 161"/>
                  <a:gd name="T95" fmla="*/ 611 h 98"/>
                  <a:gd name="T96" fmla="*/ 0 w 161"/>
                  <a:gd name="T97" fmla="*/ 673 h 98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61"/>
                  <a:gd name="T148" fmla="*/ 0 h 98"/>
                  <a:gd name="T149" fmla="*/ 161 w 161"/>
                  <a:gd name="T150" fmla="*/ 98 h 98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61" h="98">
                    <a:moveTo>
                      <a:pt x="0" y="87"/>
                    </a:moveTo>
                    <a:lnTo>
                      <a:pt x="3" y="95"/>
                    </a:lnTo>
                    <a:lnTo>
                      <a:pt x="7" y="95"/>
                    </a:lnTo>
                    <a:lnTo>
                      <a:pt x="12" y="88"/>
                    </a:lnTo>
                    <a:lnTo>
                      <a:pt x="17" y="85"/>
                    </a:lnTo>
                    <a:lnTo>
                      <a:pt x="20" y="88"/>
                    </a:lnTo>
                    <a:lnTo>
                      <a:pt x="11" y="97"/>
                    </a:lnTo>
                    <a:lnTo>
                      <a:pt x="26" y="90"/>
                    </a:lnTo>
                    <a:lnTo>
                      <a:pt x="27" y="87"/>
                    </a:lnTo>
                    <a:lnTo>
                      <a:pt x="49" y="77"/>
                    </a:lnTo>
                    <a:lnTo>
                      <a:pt x="67" y="63"/>
                    </a:lnTo>
                    <a:lnTo>
                      <a:pt x="87" y="56"/>
                    </a:lnTo>
                    <a:lnTo>
                      <a:pt x="104" y="46"/>
                    </a:lnTo>
                    <a:lnTo>
                      <a:pt x="103" y="47"/>
                    </a:lnTo>
                    <a:lnTo>
                      <a:pt x="70" y="73"/>
                    </a:lnTo>
                    <a:lnTo>
                      <a:pt x="65" y="75"/>
                    </a:lnTo>
                    <a:lnTo>
                      <a:pt x="68" y="75"/>
                    </a:lnTo>
                    <a:lnTo>
                      <a:pt x="77" y="71"/>
                    </a:lnTo>
                    <a:lnTo>
                      <a:pt x="128" y="34"/>
                    </a:lnTo>
                    <a:lnTo>
                      <a:pt x="135" y="26"/>
                    </a:lnTo>
                    <a:lnTo>
                      <a:pt x="157" y="7"/>
                    </a:lnTo>
                    <a:lnTo>
                      <a:pt x="160" y="2"/>
                    </a:lnTo>
                    <a:lnTo>
                      <a:pt x="155" y="2"/>
                    </a:lnTo>
                    <a:lnTo>
                      <a:pt x="144" y="13"/>
                    </a:lnTo>
                    <a:lnTo>
                      <a:pt x="138" y="12"/>
                    </a:lnTo>
                    <a:lnTo>
                      <a:pt x="128" y="17"/>
                    </a:lnTo>
                    <a:lnTo>
                      <a:pt x="124" y="16"/>
                    </a:lnTo>
                    <a:lnTo>
                      <a:pt x="115" y="38"/>
                    </a:lnTo>
                    <a:lnTo>
                      <a:pt x="112" y="34"/>
                    </a:lnTo>
                    <a:lnTo>
                      <a:pt x="103" y="34"/>
                    </a:lnTo>
                    <a:lnTo>
                      <a:pt x="118" y="17"/>
                    </a:lnTo>
                    <a:lnTo>
                      <a:pt x="116" y="13"/>
                    </a:lnTo>
                    <a:lnTo>
                      <a:pt x="128" y="0"/>
                    </a:lnTo>
                    <a:lnTo>
                      <a:pt x="123" y="1"/>
                    </a:lnTo>
                    <a:lnTo>
                      <a:pt x="101" y="26"/>
                    </a:lnTo>
                    <a:lnTo>
                      <a:pt x="76" y="35"/>
                    </a:lnTo>
                    <a:lnTo>
                      <a:pt x="62" y="37"/>
                    </a:lnTo>
                    <a:lnTo>
                      <a:pt x="60" y="44"/>
                    </a:lnTo>
                    <a:lnTo>
                      <a:pt x="44" y="48"/>
                    </a:lnTo>
                    <a:lnTo>
                      <a:pt x="37" y="47"/>
                    </a:lnTo>
                    <a:lnTo>
                      <a:pt x="37" y="52"/>
                    </a:lnTo>
                    <a:lnTo>
                      <a:pt x="29" y="52"/>
                    </a:lnTo>
                    <a:lnTo>
                      <a:pt x="26" y="56"/>
                    </a:lnTo>
                    <a:lnTo>
                      <a:pt x="23" y="63"/>
                    </a:lnTo>
                    <a:lnTo>
                      <a:pt x="21" y="61"/>
                    </a:lnTo>
                    <a:lnTo>
                      <a:pt x="17" y="70"/>
                    </a:lnTo>
                    <a:lnTo>
                      <a:pt x="6" y="74"/>
                    </a:lnTo>
                    <a:lnTo>
                      <a:pt x="4" y="79"/>
                    </a:lnTo>
                    <a:lnTo>
                      <a:pt x="0" y="87"/>
                    </a:lnTo>
                  </a:path>
                </a:pathLst>
              </a:custGeom>
              <a:solidFill>
                <a:srgbClr val="EAEAEA"/>
              </a:solidFill>
              <a:ln w="12700" cap="rnd">
                <a:solidFill>
                  <a:srgbClr val="C0C0C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34"/>
            <p:cNvGrpSpPr>
              <a:grpSpLocks/>
            </p:cNvGrpSpPr>
            <p:nvPr/>
          </p:nvGrpSpPr>
          <p:grpSpPr bwMode="auto">
            <a:xfrm>
              <a:off x="530227" y="914400"/>
              <a:ext cx="3760788" cy="4870450"/>
              <a:chOff x="195" y="768"/>
              <a:chExt cx="2609" cy="3268"/>
            </a:xfrm>
          </p:grpSpPr>
          <p:grpSp>
            <p:nvGrpSpPr>
              <p:cNvPr id="90" name="Group 5"/>
              <p:cNvGrpSpPr>
                <a:grpSpLocks/>
              </p:cNvGrpSpPr>
              <p:nvPr/>
            </p:nvGrpSpPr>
            <p:grpSpPr bwMode="auto">
              <a:xfrm>
                <a:off x="195" y="768"/>
                <a:ext cx="2609" cy="3268"/>
                <a:chOff x="468" y="850"/>
                <a:chExt cx="2609" cy="3268"/>
              </a:xfrm>
            </p:grpSpPr>
            <p:sp>
              <p:nvSpPr>
                <p:cNvPr id="95" name="Freeform 6"/>
                <p:cNvSpPr>
                  <a:spLocks/>
                </p:cNvSpPr>
                <p:nvPr/>
              </p:nvSpPr>
              <p:spPr bwMode="auto">
                <a:xfrm>
                  <a:off x="719" y="1855"/>
                  <a:ext cx="438" cy="771"/>
                </a:xfrm>
                <a:custGeom>
                  <a:avLst/>
                  <a:gdLst>
                    <a:gd name="T0" fmla="*/ 0 w 343"/>
                    <a:gd name="T1" fmla="*/ 2074 h 615"/>
                    <a:gd name="T2" fmla="*/ 60 w 343"/>
                    <a:gd name="T3" fmla="*/ 1932 h 615"/>
                    <a:gd name="T4" fmla="*/ 261 w 343"/>
                    <a:gd name="T5" fmla="*/ 1636 h 615"/>
                    <a:gd name="T6" fmla="*/ 382 w 343"/>
                    <a:gd name="T7" fmla="*/ 1321 h 615"/>
                    <a:gd name="T8" fmla="*/ 261 w 343"/>
                    <a:gd name="T9" fmla="*/ 1089 h 615"/>
                    <a:gd name="T10" fmla="*/ 796 w 343"/>
                    <a:gd name="T11" fmla="*/ 753 h 615"/>
                    <a:gd name="T12" fmla="*/ 903 w 343"/>
                    <a:gd name="T13" fmla="*/ 575 h 615"/>
                    <a:gd name="T14" fmla="*/ 903 w 343"/>
                    <a:gd name="T15" fmla="*/ 488 h 615"/>
                    <a:gd name="T16" fmla="*/ 518 w 343"/>
                    <a:gd name="T17" fmla="*/ 118 h 615"/>
                    <a:gd name="T18" fmla="*/ 2585 w 343"/>
                    <a:gd name="T19" fmla="*/ 0 h 615"/>
                    <a:gd name="T20" fmla="*/ 2633 w 343"/>
                    <a:gd name="T21" fmla="*/ 292 h 615"/>
                    <a:gd name="T22" fmla="*/ 2840 w 343"/>
                    <a:gd name="T23" fmla="*/ 627 h 615"/>
                    <a:gd name="T24" fmla="*/ 3032 w 343"/>
                    <a:gd name="T25" fmla="*/ 2416 h 615"/>
                    <a:gd name="T26" fmla="*/ 2978 w 343"/>
                    <a:gd name="T27" fmla="*/ 2796 h 615"/>
                    <a:gd name="T28" fmla="*/ 3090 w 343"/>
                    <a:gd name="T29" fmla="*/ 2999 h 615"/>
                    <a:gd name="T30" fmla="*/ 2963 w 343"/>
                    <a:gd name="T31" fmla="*/ 3415 h 615"/>
                    <a:gd name="T32" fmla="*/ 2804 w 343"/>
                    <a:gd name="T33" fmla="*/ 3602 h 615"/>
                    <a:gd name="T34" fmla="*/ 2714 w 343"/>
                    <a:gd name="T35" fmla="*/ 3891 h 615"/>
                    <a:gd name="T36" fmla="*/ 2802 w 343"/>
                    <a:gd name="T37" fmla="*/ 3970 h 615"/>
                    <a:gd name="T38" fmla="*/ 2737 w 343"/>
                    <a:gd name="T39" fmla="*/ 4158 h 615"/>
                    <a:gd name="T40" fmla="*/ 2783 w 343"/>
                    <a:gd name="T41" fmla="*/ 4215 h 615"/>
                    <a:gd name="T42" fmla="*/ 2534 w 343"/>
                    <a:gd name="T43" fmla="*/ 4301 h 615"/>
                    <a:gd name="T44" fmla="*/ 2479 w 343"/>
                    <a:gd name="T45" fmla="*/ 4590 h 615"/>
                    <a:gd name="T46" fmla="*/ 2120 w 343"/>
                    <a:gd name="T47" fmla="*/ 4482 h 615"/>
                    <a:gd name="T48" fmla="*/ 1941 w 343"/>
                    <a:gd name="T49" fmla="*/ 4623 h 615"/>
                    <a:gd name="T50" fmla="*/ 1947 w 343"/>
                    <a:gd name="T51" fmla="*/ 4697 h 615"/>
                    <a:gd name="T52" fmla="*/ 1818 w 343"/>
                    <a:gd name="T53" fmla="*/ 4684 h 615"/>
                    <a:gd name="T54" fmla="*/ 1706 w 343"/>
                    <a:gd name="T55" fmla="*/ 4491 h 615"/>
                    <a:gd name="T56" fmla="*/ 1656 w 343"/>
                    <a:gd name="T57" fmla="*/ 4225 h 615"/>
                    <a:gd name="T58" fmla="*/ 1506 w 343"/>
                    <a:gd name="T59" fmla="*/ 4041 h 615"/>
                    <a:gd name="T60" fmla="*/ 1303 w 343"/>
                    <a:gd name="T61" fmla="*/ 3970 h 615"/>
                    <a:gd name="T62" fmla="*/ 1053 w 343"/>
                    <a:gd name="T63" fmla="*/ 3796 h 615"/>
                    <a:gd name="T64" fmla="*/ 969 w 343"/>
                    <a:gd name="T65" fmla="*/ 3552 h 615"/>
                    <a:gd name="T66" fmla="*/ 1106 w 343"/>
                    <a:gd name="T67" fmla="*/ 3193 h 615"/>
                    <a:gd name="T68" fmla="*/ 979 w 343"/>
                    <a:gd name="T69" fmla="*/ 3123 h 615"/>
                    <a:gd name="T70" fmla="*/ 678 w 343"/>
                    <a:gd name="T71" fmla="*/ 3123 h 615"/>
                    <a:gd name="T72" fmla="*/ 632 w 343"/>
                    <a:gd name="T73" fmla="*/ 2882 h 615"/>
                    <a:gd name="T74" fmla="*/ 123 w 343"/>
                    <a:gd name="T75" fmla="*/ 2437 h 615"/>
                    <a:gd name="T76" fmla="*/ 0 w 343"/>
                    <a:gd name="T77" fmla="*/ 2074 h 615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343"/>
                    <a:gd name="T118" fmla="*/ 0 h 615"/>
                    <a:gd name="T119" fmla="*/ 343 w 343"/>
                    <a:gd name="T120" fmla="*/ 615 h 615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343" h="615">
                      <a:moveTo>
                        <a:pt x="0" y="271"/>
                      </a:moveTo>
                      <a:lnTo>
                        <a:pt x="7" y="253"/>
                      </a:lnTo>
                      <a:lnTo>
                        <a:pt x="29" y="214"/>
                      </a:lnTo>
                      <a:lnTo>
                        <a:pt x="42" y="173"/>
                      </a:lnTo>
                      <a:lnTo>
                        <a:pt x="29" y="143"/>
                      </a:lnTo>
                      <a:lnTo>
                        <a:pt x="88" y="99"/>
                      </a:lnTo>
                      <a:lnTo>
                        <a:pt x="100" y="75"/>
                      </a:lnTo>
                      <a:lnTo>
                        <a:pt x="100" y="64"/>
                      </a:lnTo>
                      <a:lnTo>
                        <a:pt x="58" y="15"/>
                      </a:lnTo>
                      <a:lnTo>
                        <a:pt x="287" y="0"/>
                      </a:lnTo>
                      <a:lnTo>
                        <a:pt x="292" y="38"/>
                      </a:lnTo>
                      <a:lnTo>
                        <a:pt x="315" y="82"/>
                      </a:lnTo>
                      <a:lnTo>
                        <a:pt x="335" y="316"/>
                      </a:lnTo>
                      <a:lnTo>
                        <a:pt x="330" y="365"/>
                      </a:lnTo>
                      <a:lnTo>
                        <a:pt x="342" y="392"/>
                      </a:lnTo>
                      <a:lnTo>
                        <a:pt x="328" y="446"/>
                      </a:lnTo>
                      <a:lnTo>
                        <a:pt x="311" y="471"/>
                      </a:lnTo>
                      <a:lnTo>
                        <a:pt x="301" y="508"/>
                      </a:lnTo>
                      <a:lnTo>
                        <a:pt x="310" y="519"/>
                      </a:lnTo>
                      <a:lnTo>
                        <a:pt x="303" y="543"/>
                      </a:lnTo>
                      <a:lnTo>
                        <a:pt x="308" y="551"/>
                      </a:lnTo>
                      <a:lnTo>
                        <a:pt x="280" y="562"/>
                      </a:lnTo>
                      <a:lnTo>
                        <a:pt x="275" y="600"/>
                      </a:lnTo>
                      <a:lnTo>
                        <a:pt x="235" y="586"/>
                      </a:lnTo>
                      <a:lnTo>
                        <a:pt x="215" y="605"/>
                      </a:lnTo>
                      <a:lnTo>
                        <a:pt x="216" y="614"/>
                      </a:lnTo>
                      <a:lnTo>
                        <a:pt x="202" y="612"/>
                      </a:lnTo>
                      <a:lnTo>
                        <a:pt x="189" y="587"/>
                      </a:lnTo>
                      <a:lnTo>
                        <a:pt x="183" y="552"/>
                      </a:lnTo>
                      <a:lnTo>
                        <a:pt x="167" y="528"/>
                      </a:lnTo>
                      <a:lnTo>
                        <a:pt x="145" y="519"/>
                      </a:lnTo>
                      <a:lnTo>
                        <a:pt x="117" y="495"/>
                      </a:lnTo>
                      <a:lnTo>
                        <a:pt x="107" y="464"/>
                      </a:lnTo>
                      <a:lnTo>
                        <a:pt x="123" y="417"/>
                      </a:lnTo>
                      <a:lnTo>
                        <a:pt x="109" y="408"/>
                      </a:lnTo>
                      <a:lnTo>
                        <a:pt x="75" y="408"/>
                      </a:lnTo>
                      <a:lnTo>
                        <a:pt x="70" y="377"/>
                      </a:lnTo>
                      <a:lnTo>
                        <a:pt x="13" y="319"/>
                      </a:lnTo>
                      <a:lnTo>
                        <a:pt x="0" y="271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96" name="Freeform 7"/>
                <p:cNvSpPr>
                  <a:spLocks/>
                </p:cNvSpPr>
                <p:nvPr/>
              </p:nvSpPr>
              <p:spPr bwMode="auto">
                <a:xfrm>
                  <a:off x="765" y="2893"/>
                  <a:ext cx="393" cy="670"/>
                </a:xfrm>
                <a:custGeom>
                  <a:avLst/>
                  <a:gdLst>
                    <a:gd name="T0" fmla="*/ 0 w 308"/>
                    <a:gd name="T1" fmla="*/ 3426 h 535"/>
                    <a:gd name="T2" fmla="*/ 1 w 308"/>
                    <a:gd name="T3" fmla="*/ 3275 h 535"/>
                    <a:gd name="T4" fmla="*/ 182 w 308"/>
                    <a:gd name="T5" fmla="*/ 2810 h 535"/>
                    <a:gd name="T6" fmla="*/ 453 w 308"/>
                    <a:gd name="T7" fmla="*/ 2512 h 535"/>
                    <a:gd name="T8" fmla="*/ 364 w 308"/>
                    <a:gd name="T9" fmla="*/ 2416 h 535"/>
                    <a:gd name="T10" fmla="*/ 393 w 308"/>
                    <a:gd name="T11" fmla="*/ 2125 h 535"/>
                    <a:gd name="T12" fmla="*/ 254 w 308"/>
                    <a:gd name="T13" fmla="*/ 1777 h 535"/>
                    <a:gd name="T14" fmla="*/ 203 w 308"/>
                    <a:gd name="T15" fmla="*/ 1317 h 535"/>
                    <a:gd name="T16" fmla="*/ 413 w 308"/>
                    <a:gd name="T17" fmla="*/ 839 h 535"/>
                    <a:gd name="T18" fmla="*/ 702 w 308"/>
                    <a:gd name="T19" fmla="*/ 477 h 535"/>
                    <a:gd name="T20" fmla="*/ 685 w 308"/>
                    <a:gd name="T21" fmla="*/ 389 h 535"/>
                    <a:gd name="T22" fmla="*/ 910 w 308"/>
                    <a:gd name="T23" fmla="*/ 88 h 535"/>
                    <a:gd name="T24" fmla="*/ 2566 w 308"/>
                    <a:gd name="T25" fmla="*/ 0 h 535"/>
                    <a:gd name="T26" fmla="*/ 2632 w 308"/>
                    <a:gd name="T27" fmla="*/ 70 h 535"/>
                    <a:gd name="T28" fmla="*/ 2566 w 308"/>
                    <a:gd name="T29" fmla="*/ 2574 h 535"/>
                    <a:gd name="T30" fmla="*/ 2755 w 308"/>
                    <a:gd name="T31" fmla="*/ 3808 h 535"/>
                    <a:gd name="T32" fmla="*/ 2671 w 308"/>
                    <a:gd name="T33" fmla="*/ 3847 h 535"/>
                    <a:gd name="T34" fmla="*/ 2572 w 308"/>
                    <a:gd name="T35" fmla="*/ 3808 h 535"/>
                    <a:gd name="T36" fmla="*/ 2447 w 308"/>
                    <a:gd name="T37" fmla="*/ 3847 h 535"/>
                    <a:gd name="T38" fmla="*/ 2317 w 308"/>
                    <a:gd name="T39" fmla="*/ 3790 h 535"/>
                    <a:gd name="T40" fmla="*/ 2313 w 308"/>
                    <a:gd name="T41" fmla="*/ 3822 h 535"/>
                    <a:gd name="T42" fmla="*/ 2190 w 308"/>
                    <a:gd name="T43" fmla="*/ 3842 h 535"/>
                    <a:gd name="T44" fmla="*/ 2011 w 308"/>
                    <a:gd name="T45" fmla="*/ 3909 h 535"/>
                    <a:gd name="T46" fmla="*/ 1957 w 308"/>
                    <a:gd name="T47" fmla="*/ 3882 h 535"/>
                    <a:gd name="T48" fmla="*/ 1860 w 308"/>
                    <a:gd name="T49" fmla="*/ 4005 h 535"/>
                    <a:gd name="T50" fmla="*/ 1781 w 308"/>
                    <a:gd name="T51" fmla="*/ 4048 h 535"/>
                    <a:gd name="T52" fmla="*/ 1518 w 308"/>
                    <a:gd name="T53" fmla="*/ 3641 h 535"/>
                    <a:gd name="T54" fmla="*/ 1558 w 308"/>
                    <a:gd name="T55" fmla="*/ 3373 h 535"/>
                    <a:gd name="T56" fmla="*/ 0 w 308"/>
                    <a:gd name="T57" fmla="*/ 3426 h 535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w 308"/>
                    <a:gd name="T88" fmla="*/ 0 h 535"/>
                    <a:gd name="T89" fmla="*/ 308 w 308"/>
                    <a:gd name="T90" fmla="*/ 535 h 535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T87" t="T88" r="T89" b="T90"/>
                  <a:pathLst>
                    <a:path w="308" h="535">
                      <a:moveTo>
                        <a:pt x="0" y="452"/>
                      </a:moveTo>
                      <a:lnTo>
                        <a:pt x="1" y="432"/>
                      </a:lnTo>
                      <a:lnTo>
                        <a:pt x="20" y="371"/>
                      </a:lnTo>
                      <a:lnTo>
                        <a:pt x="50" y="331"/>
                      </a:lnTo>
                      <a:lnTo>
                        <a:pt x="41" y="319"/>
                      </a:lnTo>
                      <a:lnTo>
                        <a:pt x="44" y="280"/>
                      </a:lnTo>
                      <a:lnTo>
                        <a:pt x="28" y="235"/>
                      </a:lnTo>
                      <a:lnTo>
                        <a:pt x="23" y="174"/>
                      </a:lnTo>
                      <a:lnTo>
                        <a:pt x="46" y="110"/>
                      </a:lnTo>
                      <a:lnTo>
                        <a:pt x="78" y="63"/>
                      </a:lnTo>
                      <a:lnTo>
                        <a:pt x="77" y="52"/>
                      </a:lnTo>
                      <a:lnTo>
                        <a:pt x="101" y="11"/>
                      </a:lnTo>
                      <a:lnTo>
                        <a:pt x="286" y="0"/>
                      </a:lnTo>
                      <a:lnTo>
                        <a:pt x="294" y="9"/>
                      </a:lnTo>
                      <a:lnTo>
                        <a:pt x="286" y="340"/>
                      </a:lnTo>
                      <a:lnTo>
                        <a:pt x="307" y="502"/>
                      </a:lnTo>
                      <a:lnTo>
                        <a:pt x="297" y="508"/>
                      </a:lnTo>
                      <a:lnTo>
                        <a:pt x="287" y="502"/>
                      </a:lnTo>
                      <a:lnTo>
                        <a:pt x="273" y="508"/>
                      </a:lnTo>
                      <a:lnTo>
                        <a:pt x="259" y="500"/>
                      </a:lnTo>
                      <a:lnTo>
                        <a:pt x="258" y="505"/>
                      </a:lnTo>
                      <a:lnTo>
                        <a:pt x="244" y="507"/>
                      </a:lnTo>
                      <a:lnTo>
                        <a:pt x="224" y="516"/>
                      </a:lnTo>
                      <a:lnTo>
                        <a:pt x="218" y="512"/>
                      </a:lnTo>
                      <a:lnTo>
                        <a:pt x="208" y="529"/>
                      </a:lnTo>
                      <a:lnTo>
                        <a:pt x="199" y="534"/>
                      </a:lnTo>
                      <a:lnTo>
                        <a:pt x="169" y="481"/>
                      </a:lnTo>
                      <a:lnTo>
                        <a:pt x="174" y="445"/>
                      </a:lnTo>
                      <a:lnTo>
                        <a:pt x="0" y="452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97" name="Freeform 8"/>
                <p:cNvSpPr>
                  <a:spLocks/>
                </p:cNvSpPr>
                <p:nvPr/>
              </p:nvSpPr>
              <p:spPr bwMode="auto">
                <a:xfrm>
                  <a:off x="1408" y="1844"/>
                  <a:ext cx="467" cy="518"/>
                </a:xfrm>
                <a:custGeom>
                  <a:avLst/>
                  <a:gdLst>
                    <a:gd name="T0" fmla="*/ 0 w 365"/>
                    <a:gd name="T1" fmla="*/ 576 h 413"/>
                    <a:gd name="T2" fmla="*/ 279 w 365"/>
                    <a:gd name="T3" fmla="*/ 2754 h 413"/>
                    <a:gd name="T4" fmla="*/ 519 w 365"/>
                    <a:gd name="T5" fmla="*/ 2747 h 413"/>
                    <a:gd name="T6" fmla="*/ 697 w 365"/>
                    <a:gd name="T7" fmla="*/ 2801 h 413"/>
                    <a:gd name="T8" fmla="*/ 769 w 365"/>
                    <a:gd name="T9" fmla="*/ 2956 h 413"/>
                    <a:gd name="T10" fmla="*/ 1044 w 365"/>
                    <a:gd name="T11" fmla="*/ 2989 h 413"/>
                    <a:gd name="T12" fmla="*/ 1190 w 365"/>
                    <a:gd name="T13" fmla="*/ 3057 h 413"/>
                    <a:gd name="T14" fmla="*/ 1551 w 365"/>
                    <a:gd name="T15" fmla="*/ 3040 h 413"/>
                    <a:gd name="T16" fmla="*/ 1729 w 365"/>
                    <a:gd name="T17" fmla="*/ 2956 h 413"/>
                    <a:gd name="T18" fmla="*/ 2109 w 365"/>
                    <a:gd name="T19" fmla="*/ 3166 h 413"/>
                    <a:gd name="T20" fmla="*/ 2367 w 365"/>
                    <a:gd name="T21" fmla="*/ 2981 h 413"/>
                    <a:gd name="T22" fmla="*/ 2407 w 365"/>
                    <a:gd name="T23" fmla="*/ 2629 h 413"/>
                    <a:gd name="T24" fmla="*/ 2564 w 365"/>
                    <a:gd name="T25" fmla="*/ 2714 h 413"/>
                    <a:gd name="T26" fmla="*/ 2637 w 365"/>
                    <a:gd name="T27" fmla="*/ 2417 h 413"/>
                    <a:gd name="T28" fmla="*/ 3058 w 365"/>
                    <a:gd name="T29" fmla="*/ 2152 h 413"/>
                    <a:gd name="T30" fmla="*/ 3192 w 365"/>
                    <a:gd name="T31" fmla="*/ 2003 h 413"/>
                    <a:gd name="T32" fmla="*/ 3297 w 365"/>
                    <a:gd name="T33" fmla="*/ 1304 h 413"/>
                    <a:gd name="T34" fmla="*/ 3233 w 365"/>
                    <a:gd name="T35" fmla="*/ 1174 h 413"/>
                    <a:gd name="T36" fmla="*/ 3347 w 365"/>
                    <a:gd name="T37" fmla="*/ 1100 h 413"/>
                    <a:gd name="T38" fmla="*/ 3127 w 365"/>
                    <a:gd name="T39" fmla="*/ 0 h 413"/>
                    <a:gd name="T40" fmla="*/ 2794 w 365"/>
                    <a:gd name="T41" fmla="*/ 138 h 413"/>
                    <a:gd name="T42" fmla="*/ 2564 w 365"/>
                    <a:gd name="T43" fmla="*/ 241 h 413"/>
                    <a:gd name="T44" fmla="*/ 2466 w 365"/>
                    <a:gd name="T45" fmla="*/ 364 h 413"/>
                    <a:gd name="T46" fmla="*/ 2279 w 365"/>
                    <a:gd name="T47" fmla="*/ 505 h 413"/>
                    <a:gd name="T48" fmla="*/ 2074 w 365"/>
                    <a:gd name="T49" fmla="*/ 514 h 413"/>
                    <a:gd name="T50" fmla="*/ 1850 w 365"/>
                    <a:gd name="T51" fmla="*/ 612 h 413"/>
                    <a:gd name="T52" fmla="*/ 1753 w 365"/>
                    <a:gd name="T53" fmla="*/ 655 h 413"/>
                    <a:gd name="T54" fmla="*/ 1611 w 365"/>
                    <a:gd name="T55" fmla="*/ 600 h 413"/>
                    <a:gd name="T56" fmla="*/ 1423 w 365"/>
                    <a:gd name="T57" fmla="*/ 660 h 413"/>
                    <a:gd name="T58" fmla="*/ 1392 w 365"/>
                    <a:gd name="T59" fmla="*/ 633 h 413"/>
                    <a:gd name="T60" fmla="*/ 1571 w 365"/>
                    <a:gd name="T61" fmla="*/ 552 h 413"/>
                    <a:gd name="T62" fmla="*/ 1551 w 365"/>
                    <a:gd name="T63" fmla="*/ 552 h 413"/>
                    <a:gd name="T64" fmla="*/ 1470 w 365"/>
                    <a:gd name="T65" fmla="*/ 514 h 413"/>
                    <a:gd name="T66" fmla="*/ 1410 w 365"/>
                    <a:gd name="T67" fmla="*/ 576 h 413"/>
                    <a:gd name="T68" fmla="*/ 1103 w 365"/>
                    <a:gd name="T69" fmla="*/ 457 h 413"/>
                    <a:gd name="T70" fmla="*/ 979 w 365"/>
                    <a:gd name="T71" fmla="*/ 505 h 413"/>
                    <a:gd name="T72" fmla="*/ 990 w 365"/>
                    <a:gd name="T73" fmla="*/ 435 h 413"/>
                    <a:gd name="T74" fmla="*/ 0 w 365"/>
                    <a:gd name="T75" fmla="*/ 576 h 413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365"/>
                    <a:gd name="T115" fmla="*/ 0 h 413"/>
                    <a:gd name="T116" fmla="*/ 365 w 365"/>
                    <a:gd name="T117" fmla="*/ 413 h 413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365" h="413">
                      <a:moveTo>
                        <a:pt x="0" y="75"/>
                      </a:moveTo>
                      <a:lnTo>
                        <a:pt x="30" y="359"/>
                      </a:lnTo>
                      <a:lnTo>
                        <a:pt x="57" y="358"/>
                      </a:lnTo>
                      <a:lnTo>
                        <a:pt x="76" y="364"/>
                      </a:lnTo>
                      <a:lnTo>
                        <a:pt x="84" y="384"/>
                      </a:lnTo>
                      <a:lnTo>
                        <a:pt x="113" y="389"/>
                      </a:lnTo>
                      <a:lnTo>
                        <a:pt x="130" y="398"/>
                      </a:lnTo>
                      <a:lnTo>
                        <a:pt x="169" y="396"/>
                      </a:lnTo>
                      <a:lnTo>
                        <a:pt x="188" y="384"/>
                      </a:lnTo>
                      <a:lnTo>
                        <a:pt x="230" y="412"/>
                      </a:lnTo>
                      <a:lnTo>
                        <a:pt x="257" y="388"/>
                      </a:lnTo>
                      <a:lnTo>
                        <a:pt x="262" y="342"/>
                      </a:lnTo>
                      <a:lnTo>
                        <a:pt x="279" y="353"/>
                      </a:lnTo>
                      <a:lnTo>
                        <a:pt x="287" y="315"/>
                      </a:lnTo>
                      <a:lnTo>
                        <a:pt x="333" y="281"/>
                      </a:lnTo>
                      <a:lnTo>
                        <a:pt x="348" y="261"/>
                      </a:lnTo>
                      <a:lnTo>
                        <a:pt x="359" y="170"/>
                      </a:lnTo>
                      <a:lnTo>
                        <a:pt x="352" y="152"/>
                      </a:lnTo>
                      <a:lnTo>
                        <a:pt x="364" y="143"/>
                      </a:lnTo>
                      <a:lnTo>
                        <a:pt x="340" y="0"/>
                      </a:lnTo>
                      <a:lnTo>
                        <a:pt x="304" y="18"/>
                      </a:lnTo>
                      <a:lnTo>
                        <a:pt x="279" y="31"/>
                      </a:lnTo>
                      <a:lnTo>
                        <a:pt x="268" y="47"/>
                      </a:lnTo>
                      <a:lnTo>
                        <a:pt x="248" y="66"/>
                      </a:lnTo>
                      <a:lnTo>
                        <a:pt x="226" y="67"/>
                      </a:lnTo>
                      <a:lnTo>
                        <a:pt x="201" y="80"/>
                      </a:lnTo>
                      <a:lnTo>
                        <a:pt x="191" y="85"/>
                      </a:lnTo>
                      <a:lnTo>
                        <a:pt x="175" y="78"/>
                      </a:lnTo>
                      <a:lnTo>
                        <a:pt x="155" y="86"/>
                      </a:lnTo>
                      <a:lnTo>
                        <a:pt x="152" y="83"/>
                      </a:lnTo>
                      <a:lnTo>
                        <a:pt x="171" y="72"/>
                      </a:lnTo>
                      <a:lnTo>
                        <a:pt x="169" y="72"/>
                      </a:lnTo>
                      <a:lnTo>
                        <a:pt x="160" y="67"/>
                      </a:lnTo>
                      <a:lnTo>
                        <a:pt x="153" y="75"/>
                      </a:lnTo>
                      <a:lnTo>
                        <a:pt x="120" y="59"/>
                      </a:lnTo>
                      <a:lnTo>
                        <a:pt x="106" y="66"/>
                      </a:lnTo>
                      <a:lnTo>
                        <a:pt x="108" y="57"/>
                      </a:lnTo>
                      <a:lnTo>
                        <a:pt x="0" y="75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98" name="Freeform 9"/>
                <p:cNvSpPr>
                  <a:spLocks/>
                </p:cNvSpPr>
                <p:nvPr/>
              </p:nvSpPr>
              <p:spPr bwMode="auto">
                <a:xfrm>
                  <a:off x="2717" y="1642"/>
                  <a:ext cx="88" cy="107"/>
                </a:xfrm>
                <a:custGeom>
                  <a:avLst/>
                  <a:gdLst>
                    <a:gd name="T0" fmla="*/ 0 w 69"/>
                    <a:gd name="T1" fmla="*/ 62 h 85"/>
                    <a:gd name="T2" fmla="*/ 125 w 69"/>
                    <a:gd name="T3" fmla="*/ 624 h 85"/>
                    <a:gd name="T4" fmla="*/ 156 w 69"/>
                    <a:gd name="T5" fmla="*/ 662 h 85"/>
                    <a:gd name="T6" fmla="*/ 384 w 69"/>
                    <a:gd name="T7" fmla="*/ 540 h 85"/>
                    <a:gd name="T8" fmla="*/ 356 w 69"/>
                    <a:gd name="T9" fmla="*/ 369 h 85"/>
                    <a:gd name="T10" fmla="*/ 392 w 69"/>
                    <a:gd name="T11" fmla="*/ 290 h 85"/>
                    <a:gd name="T12" fmla="*/ 453 w 69"/>
                    <a:gd name="T13" fmla="*/ 365 h 85"/>
                    <a:gd name="T14" fmla="*/ 480 w 69"/>
                    <a:gd name="T15" fmla="*/ 465 h 85"/>
                    <a:gd name="T16" fmla="*/ 527 w 69"/>
                    <a:gd name="T17" fmla="*/ 465 h 85"/>
                    <a:gd name="T18" fmla="*/ 612 w 69"/>
                    <a:gd name="T19" fmla="*/ 365 h 85"/>
                    <a:gd name="T20" fmla="*/ 527 w 69"/>
                    <a:gd name="T21" fmla="*/ 210 h 85"/>
                    <a:gd name="T22" fmla="*/ 392 w 69"/>
                    <a:gd name="T23" fmla="*/ 191 h 85"/>
                    <a:gd name="T24" fmla="*/ 282 w 69"/>
                    <a:gd name="T25" fmla="*/ 1 h 85"/>
                    <a:gd name="T26" fmla="*/ 219 w 69"/>
                    <a:gd name="T27" fmla="*/ 0 h 85"/>
                    <a:gd name="T28" fmla="*/ 0 w 69"/>
                    <a:gd name="T29" fmla="*/ 62 h 85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69"/>
                    <a:gd name="T46" fmla="*/ 0 h 85"/>
                    <a:gd name="T47" fmla="*/ 69 w 69"/>
                    <a:gd name="T48" fmla="*/ 85 h 85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69" h="85">
                      <a:moveTo>
                        <a:pt x="0" y="8"/>
                      </a:moveTo>
                      <a:lnTo>
                        <a:pt x="14" y="79"/>
                      </a:lnTo>
                      <a:lnTo>
                        <a:pt x="17" y="84"/>
                      </a:lnTo>
                      <a:lnTo>
                        <a:pt x="43" y="68"/>
                      </a:lnTo>
                      <a:lnTo>
                        <a:pt x="40" y="47"/>
                      </a:lnTo>
                      <a:lnTo>
                        <a:pt x="44" y="36"/>
                      </a:lnTo>
                      <a:lnTo>
                        <a:pt x="50" y="45"/>
                      </a:lnTo>
                      <a:lnTo>
                        <a:pt x="53" y="59"/>
                      </a:lnTo>
                      <a:lnTo>
                        <a:pt x="59" y="59"/>
                      </a:lnTo>
                      <a:lnTo>
                        <a:pt x="68" y="45"/>
                      </a:lnTo>
                      <a:lnTo>
                        <a:pt x="59" y="26"/>
                      </a:lnTo>
                      <a:lnTo>
                        <a:pt x="44" y="24"/>
                      </a:lnTo>
                      <a:lnTo>
                        <a:pt x="32" y="1"/>
                      </a:lnTo>
                      <a:lnTo>
                        <a:pt x="24" y="0"/>
                      </a:lnTo>
                      <a:lnTo>
                        <a:pt x="0" y="8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99" name="Freeform 10"/>
                <p:cNvSpPr>
                  <a:spLocks/>
                </p:cNvSpPr>
                <p:nvPr/>
              </p:nvSpPr>
              <p:spPr bwMode="auto">
                <a:xfrm>
                  <a:off x="1618" y="2143"/>
                  <a:ext cx="859" cy="476"/>
                </a:xfrm>
                <a:custGeom>
                  <a:avLst/>
                  <a:gdLst>
                    <a:gd name="T0" fmla="*/ 559 w 673"/>
                    <a:gd name="T1" fmla="*/ 2565 h 380"/>
                    <a:gd name="T2" fmla="*/ 758 w 673"/>
                    <a:gd name="T3" fmla="*/ 2287 h 380"/>
                    <a:gd name="T4" fmla="*/ 1162 w 673"/>
                    <a:gd name="T5" fmla="*/ 1958 h 380"/>
                    <a:gd name="T6" fmla="*/ 1661 w 673"/>
                    <a:gd name="T7" fmla="*/ 2054 h 380"/>
                    <a:gd name="T8" fmla="*/ 1953 w 673"/>
                    <a:gd name="T9" fmla="*/ 2054 h 380"/>
                    <a:gd name="T10" fmla="*/ 2342 w 673"/>
                    <a:gd name="T11" fmla="*/ 1893 h 380"/>
                    <a:gd name="T12" fmla="*/ 2439 w 673"/>
                    <a:gd name="T13" fmla="*/ 1672 h 380"/>
                    <a:gd name="T14" fmla="*/ 2775 w 673"/>
                    <a:gd name="T15" fmla="*/ 846 h 380"/>
                    <a:gd name="T16" fmla="*/ 3190 w 673"/>
                    <a:gd name="T17" fmla="*/ 645 h 380"/>
                    <a:gd name="T18" fmla="*/ 3537 w 673"/>
                    <a:gd name="T19" fmla="*/ 328 h 380"/>
                    <a:gd name="T20" fmla="*/ 4032 w 673"/>
                    <a:gd name="T21" fmla="*/ 197 h 380"/>
                    <a:gd name="T22" fmla="*/ 4301 w 673"/>
                    <a:gd name="T23" fmla="*/ 76 h 380"/>
                    <a:gd name="T24" fmla="*/ 4610 w 673"/>
                    <a:gd name="T25" fmla="*/ 272 h 380"/>
                    <a:gd name="T26" fmla="*/ 4679 w 673"/>
                    <a:gd name="T27" fmla="*/ 476 h 380"/>
                    <a:gd name="T28" fmla="*/ 4610 w 673"/>
                    <a:gd name="T29" fmla="*/ 783 h 380"/>
                    <a:gd name="T30" fmla="*/ 4814 w 673"/>
                    <a:gd name="T31" fmla="*/ 809 h 380"/>
                    <a:gd name="T32" fmla="*/ 5146 w 673"/>
                    <a:gd name="T33" fmla="*/ 869 h 380"/>
                    <a:gd name="T34" fmla="*/ 5476 w 673"/>
                    <a:gd name="T35" fmla="*/ 1012 h 380"/>
                    <a:gd name="T36" fmla="*/ 5434 w 673"/>
                    <a:gd name="T37" fmla="*/ 1205 h 380"/>
                    <a:gd name="T38" fmla="*/ 5348 w 673"/>
                    <a:gd name="T39" fmla="*/ 1229 h 380"/>
                    <a:gd name="T40" fmla="*/ 4915 w 673"/>
                    <a:gd name="T41" fmla="*/ 1001 h 380"/>
                    <a:gd name="T42" fmla="*/ 5494 w 673"/>
                    <a:gd name="T43" fmla="*/ 1303 h 380"/>
                    <a:gd name="T44" fmla="*/ 5573 w 673"/>
                    <a:gd name="T45" fmla="*/ 1422 h 380"/>
                    <a:gd name="T46" fmla="*/ 5505 w 673"/>
                    <a:gd name="T47" fmla="*/ 1441 h 380"/>
                    <a:gd name="T48" fmla="*/ 5446 w 673"/>
                    <a:gd name="T49" fmla="*/ 1509 h 380"/>
                    <a:gd name="T50" fmla="*/ 5409 w 673"/>
                    <a:gd name="T51" fmla="*/ 1586 h 380"/>
                    <a:gd name="T52" fmla="*/ 5128 w 673"/>
                    <a:gd name="T53" fmla="*/ 1392 h 380"/>
                    <a:gd name="T54" fmla="*/ 5377 w 673"/>
                    <a:gd name="T55" fmla="*/ 1610 h 380"/>
                    <a:gd name="T56" fmla="*/ 5566 w 673"/>
                    <a:gd name="T57" fmla="*/ 1640 h 380"/>
                    <a:gd name="T58" fmla="*/ 5606 w 673"/>
                    <a:gd name="T59" fmla="*/ 1685 h 380"/>
                    <a:gd name="T60" fmla="*/ 5537 w 673"/>
                    <a:gd name="T61" fmla="*/ 1776 h 380"/>
                    <a:gd name="T62" fmla="*/ 5333 w 673"/>
                    <a:gd name="T63" fmla="*/ 1663 h 380"/>
                    <a:gd name="T64" fmla="*/ 5099 w 673"/>
                    <a:gd name="T65" fmla="*/ 1586 h 380"/>
                    <a:gd name="T66" fmla="*/ 5305 w 673"/>
                    <a:gd name="T67" fmla="*/ 1709 h 380"/>
                    <a:gd name="T68" fmla="*/ 5537 w 673"/>
                    <a:gd name="T69" fmla="*/ 1853 h 380"/>
                    <a:gd name="T70" fmla="*/ 5629 w 673"/>
                    <a:gd name="T71" fmla="*/ 1781 h 380"/>
                    <a:gd name="T72" fmla="*/ 5869 w 673"/>
                    <a:gd name="T73" fmla="*/ 1795 h 380"/>
                    <a:gd name="T74" fmla="*/ 5924 w 673"/>
                    <a:gd name="T75" fmla="*/ 2017 h 380"/>
                    <a:gd name="T76" fmla="*/ 3515 w 673"/>
                    <a:gd name="T77" fmla="*/ 2474 h 380"/>
                    <a:gd name="T78" fmla="*/ 0 w 673"/>
                    <a:gd name="T79" fmla="*/ 2877 h 380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673"/>
                    <a:gd name="T121" fmla="*/ 0 h 380"/>
                    <a:gd name="T122" fmla="*/ 673 w 673"/>
                    <a:gd name="T123" fmla="*/ 380 h 380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673" h="380">
                      <a:moveTo>
                        <a:pt x="0" y="379"/>
                      </a:moveTo>
                      <a:lnTo>
                        <a:pt x="62" y="338"/>
                      </a:lnTo>
                      <a:lnTo>
                        <a:pt x="62" y="328"/>
                      </a:lnTo>
                      <a:lnTo>
                        <a:pt x="84" y="302"/>
                      </a:lnTo>
                      <a:lnTo>
                        <a:pt x="106" y="286"/>
                      </a:lnTo>
                      <a:lnTo>
                        <a:pt x="129" y="258"/>
                      </a:lnTo>
                      <a:lnTo>
                        <a:pt x="154" y="286"/>
                      </a:lnTo>
                      <a:lnTo>
                        <a:pt x="185" y="271"/>
                      </a:lnTo>
                      <a:lnTo>
                        <a:pt x="197" y="280"/>
                      </a:lnTo>
                      <a:lnTo>
                        <a:pt x="217" y="271"/>
                      </a:lnTo>
                      <a:lnTo>
                        <a:pt x="228" y="256"/>
                      </a:lnTo>
                      <a:lnTo>
                        <a:pt x="261" y="249"/>
                      </a:lnTo>
                      <a:lnTo>
                        <a:pt x="280" y="226"/>
                      </a:lnTo>
                      <a:lnTo>
                        <a:pt x="271" y="220"/>
                      </a:lnTo>
                      <a:lnTo>
                        <a:pt x="301" y="148"/>
                      </a:lnTo>
                      <a:lnTo>
                        <a:pt x="309" y="112"/>
                      </a:lnTo>
                      <a:lnTo>
                        <a:pt x="340" y="127"/>
                      </a:lnTo>
                      <a:lnTo>
                        <a:pt x="355" y="85"/>
                      </a:lnTo>
                      <a:lnTo>
                        <a:pt x="371" y="81"/>
                      </a:lnTo>
                      <a:lnTo>
                        <a:pt x="393" y="43"/>
                      </a:lnTo>
                      <a:lnTo>
                        <a:pt x="400" y="0"/>
                      </a:lnTo>
                      <a:lnTo>
                        <a:pt x="448" y="26"/>
                      </a:lnTo>
                      <a:lnTo>
                        <a:pt x="456" y="5"/>
                      </a:lnTo>
                      <a:lnTo>
                        <a:pt x="478" y="10"/>
                      </a:lnTo>
                      <a:lnTo>
                        <a:pt x="491" y="27"/>
                      </a:lnTo>
                      <a:lnTo>
                        <a:pt x="512" y="36"/>
                      </a:lnTo>
                      <a:lnTo>
                        <a:pt x="521" y="50"/>
                      </a:lnTo>
                      <a:lnTo>
                        <a:pt x="520" y="62"/>
                      </a:lnTo>
                      <a:lnTo>
                        <a:pt x="506" y="87"/>
                      </a:lnTo>
                      <a:lnTo>
                        <a:pt x="512" y="103"/>
                      </a:lnTo>
                      <a:lnTo>
                        <a:pt x="528" y="96"/>
                      </a:lnTo>
                      <a:lnTo>
                        <a:pt x="535" y="107"/>
                      </a:lnTo>
                      <a:lnTo>
                        <a:pt x="542" y="113"/>
                      </a:lnTo>
                      <a:lnTo>
                        <a:pt x="572" y="115"/>
                      </a:lnTo>
                      <a:lnTo>
                        <a:pt x="581" y="127"/>
                      </a:lnTo>
                      <a:lnTo>
                        <a:pt x="609" y="133"/>
                      </a:lnTo>
                      <a:lnTo>
                        <a:pt x="601" y="141"/>
                      </a:lnTo>
                      <a:lnTo>
                        <a:pt x="605" y="158"/>
                      </a:lnTo>
                      <a:lnTo>
                        <a:pt x="606" y="165"/>
                      </a:lnTo>
                      <a:lnTo>
                        <a:pt x="595" y="162"/>
                      </a:lnTo>
                      <a:lnTo>
                        <a:pt x="577" y="152"/>
                      </a:lnTo>
                      <a:lnTo>
                        <a:pt x="547" y="132"/>
                      </a:lnTo>
                      <a:lnTo>
                        <a:pt x="589" y="171"/>
                      </a:lnTo>
                      <a:lnTo>
                        <a:pt x="611" y="172"/>
                      </a:lnTo>
                      <a:lnTo>
                        <a:pt x="598" y="178"/>
                      </a:lnTo>
                      <a:lnTo>
                        <a:pt x="620" y="188"/>
                      </a:lnTo>
                      <a:lnTo>
                        <a:pt x="619" y="197"/>
                      </a:lnTo>
                      <a:lnTo>
                        <a:pt x="612" y="190"/>
                      </a:lnTo>
                      <a:lnTo>
                        <a:pt x="602" y="191"/>
                      </a:lnTo>
                      <a:lnTo>
                        <a:pt x="606" y="198"/>
                      </a:lnTo>
                      <a:lnTo>
                        <a:pt x="612" y="203"/>
                      </a:lnTo>
                      <a:lnTo>
                        <a:pt x="602" y="208"/>
                      </a:lnTo>
                      <a:lnTo>
                        <a:pt x="580" y="191"/>
                      </a:lnTo>
                      <a:lnTo>
                        <a:pt x="570" y="183"/>
                      </a:lnTo>
                      <a:lnTo>
                        <a:pt x="576" y="194"/>
                      </a:lnTo>
                      <a:lnTo>
                        <a:pt x="598" y="212"/>
                      </a:lnTo>
                      <a:lnTo>
                        <a:pt x="609" y="212"/>
                      </a:lnTo>
                      <a:lnTo>
                        <a:pt x="619" y="216"/>
                      </a:lnTo>
                      <a:lnTo>
                        <a:pt x="618" y="222"/>
                      </a:lnTo>
                      <a:lnTo>
                        <a:pt x="624" y="222"/>
                      </a:lnTo>
                      <a:lnTo>
                        <a:pt x="625" y="227"/>
                      </a:lnTo>
                      <a:lnTo>
                        <a:pt x="616" y="234"/>
                      </a:lnTo>
                      <a:lnTo>
                        <a:pt x="598" y="227"/>
                      </a:lnTo>
                      <a:lnTo>
                        <a:pt x="593" y="219"/>
                      </a:lnTo>
                      <a:lnTo>
                        <a:pt x="572" y="216"/>
                      </a:lnTo>
                      <a:lnTo>
                        <a:pt x="567" y="208"/>
                      </a:lnTo>
                      <a:lnTo>
                        <a:pt x="559" y="218"/>
                      </a:lnTo>
                      <a:lnTo>
                        <a:pt x="590" y="225"/>
                      </a:lnTo>
                      <a:lnTo>
                        <a:pt x="591" y="233"/>
                      </a:lnTo>
                      <a:lnTo>
                        <a:pt x="616" y="244"/>
                      </a:lnTo>
                      <a:lnTo>
                        <a:pt x="624" y="244"/>
                      </a:lnTo>
                      <a:lnTo>
                        <a:pt x="626" y="235"/>
                      </a:lnTo>
                      <a:lnTo>
                        <a:pt x="636" y="238"/>
                      </a:lnTo>
                      <a:lnTo>
                        <a:pt x="653" y="236"/>
                      </a:lnTo>
                      <a:lnTo>
                        <a:pt x="672" y="271"/>
                      </a:lnTo>
                      <a:lnTo>
                        <a:pt x="659" y="266"/>
                      </a:lnTo>
                      <a:lnTo>
                        <a:pt x="656" y="276"/>
                      </a:lnTo>
                      <a:lnTo>
                        <a:pt x="391" y="326"/>
                      </a:lnTo>
                      <a:lnTo>
                        <a:pt x="173" y="355"/>
                      </a:lnTo>
                      <a:lnTo>
                        <a:pt x="0" y="379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0" name="Freeform 11"/>
                <p:cNvSpPr>
                  <a:spLocks/>
                </p:cNvSpPr>
                <p:nvPr/>
              </p:nvSpPr>
              <p:spPr bwMode="auto">
                <a:xfrm>
                  <a:off x="1130" y="2865"/>
                  <a:ext cx="425" cy="676"/>
                </a:xfrm>
                <a:custGeom>
                  <a:avLst/>
                  <a:gdLst>
                    <a:gd name="T0" fmla="*/ 0 w 333"/>
                    <a:gd name="T1" fmla="*/ 153 h 539"/>
                    <a:gd name="T2" fmla="*/ 75 w 333"/>
                    <a:gd name="T3" fmla="*/ 217 h 539"/>
                    <a:gd name="T4" fmla="*/ 0 w 333"/>
                    <a:gd name="T5" fmla="*/ 2772 h 539"/>
                    <a:gd name="T6" fmla="*/ 183 w 333"/>
                    <a:gd name="T7" fmla="*/ 4008 h 539"/>
                    <a:gd name="T8" fmla="*/ 393 w 333"/>
                    <a:gd name="T9" fmla="*/ 4046 h 539"/>
                    <a:gd name="T10" fmla="*/ 481 w 333"/>
                    <a:gd name="T11" fmla="*/ 3663 h 539"/>
                    <a:gd name="T12" fmla="*/ 550 w 333"/>
                    <a:gd name="T13" fmla="*/ 3764 h 539"/>
                    <a:gd name="T14" fmla="*/ 564 w 333"/>
                    <a:gd name="T15" fmla="*/ 3953 h 539"/>
                    <a:gd name="T16" fmla="*/ 690 w 333"/>
                    <a:gd name="T17" fmla="*/ 4041 h 539"/>
                    <a:gd name="T18" fmla="*/ 517 w 333"/>
                    <a:gd name="T19" fmla="*/ 4135 h 539"/>
                    <a:gd name="T20" fmla="*/ 939 w 333"/>
                    <a:gd name="T21" fmla="*/ 4028 h 539"/>
                    <a:gd name="T22" fmla="*/ 1016 w 333"/>
                    <a:gd name="T23" fmla="*/ 3919 h 539"/>
                    <a:gd name="T24" fmla="*/ 953 w 333"/>
                    <a:gd name="T25" fmla="*/ 3857 h 539"/>
                    <a:gd name="T26" fmla="*/ 984 w 333"/>
                    <a:gd name="T27" fmla="*/ 3749 h 539"/>
                    <a:gd name="T28" fmla="*/ 784 w 333"/>
                    <a:gd name="T29" fmla="*/ 3588 h 539"/>
                    <a:gd name="T30" fmla="*/ 795 w 333"/>
                    <a:gd name="T31" fmla="*/ 3453 h 539"/>
                    <a:gd name="T32" fmla="*/ 2983 w 333"/>
                    <a:gd name="T33" fmla="*/ 3297 h 539"/>
                    <a:gd name="T34" fmla="*/ 2785 w 333"/>
                    <a:gd name="T35" fmla="*/ 2631 h 539"/>
                    <a:gd name="T36" fmla="*/ 2822 w 333"/>
                    <a:gd name="T37" fmla="*/ 2406 h 539"/>
                    <a:gd name="T38" fmla="*/ 2897 w 333"/>
                    <a:gd name="T39" fmla="*/ 2247 h 539"/>
                    <a:gd name="T40" fmla="*/ 2831 w 333"/>
                    <a:gd name="T41" fmla="*/ 2024 h 539"/>
                    <a:gd name="T42" fmla="*/ 2611 w 333"/>
                    <a:gd name="T43" fmla="*/ 1745 h 539"/>
                    <a:gd name="T44" fmla="*/ 2059 w 333"/>
                    <a:gd name="T45" fmla="*/ 0 h 539"/>
                    <a:gd name="T46" fmla="*/ 0 w 333"/>
                    <a:gd name="T47" fmla="*/ 153 h 539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333"/>
                    <a:gd name="T73" fmla="*/ 0 h 539"/>
                    <a:gd name="T74" fmla="*/ 333 w 333"/>
                    <a:gd name="T75" fmla="*/ 539 h 539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333" h="539">
                      <a:moveTo>
                        <a:pt x="0" y="20"/>
                      </a:moveTo>
                      <a:lnTo>
                        <a:pt x="8" y="29"/>
                      </a:lnTo>
                      <a:lnTo>
                        <a:pt x="0" y="361"/>
                      </a:lnTo>
                      <a:lnTo>
                        <a:pt x="20" y="522"/>
                      </a:lnTo>
                      <a:lnTo>
                        <a:pt x="44" y="527"/>
                      </a:lnTo>
                      <a:lnTo>
                        <a:pt x="53" y="478"/>
                      </a:lnTo>
                      <a:lnTo>
                        <a:pt x="61" y="490"/>
                      </a:lnTo>
                      <a:lnTo>
                        <a:pt x="63" y="515"/>
                      </a:lnTo>
                      <a:lnTo>
                        <a:pt x="77" y="526"/>
                      </a:lnTo>
                      <a:lnTo>
                        <a:pt x="57" y="538"/>
                      </a:lnTo>
                      <a:lnTo>
                        <a:pt x="104" y="525"/>
                      </a:lnTo>
                      <a:lnTo>
                        <a:pt x="113" y="510"/>
                      </a:lnTo>
                      <a:lnTo>
                        <a:pt x="106" y="502"/>
                      </a:lnTo>
                      <a:lnTo>
                        <a:pt x="110" y="488"/>
                      </a:lnTo>
                      <a:lnTo>
                        <a:pt x="87" y="467"/>
                      </a:lnTo>
                      <a:lnTo>
                        <a:pt x="88" y="450"/>
                      </a:lnTo>
                      <a:lnTo>
                        <a:pt x="332" y="429"/>
                      </a:lnTo>
                      <a:lnTo>
                        <a:pt x="310" y="343"/>
                      </a:lnTo>
                      <a:lnTo>
                        <a:pt x="314" y="313"/>
                      </a:lnTo>
                      <a:lnTo>
                        <a:pt x="323" y="293"/>
                      </a:lnTo>
                      <a:lnTo>
                        <a:pt x="315" y="264"/>
                      </a:lnTo>
                      <a:lnTo>
                        <a:pt x="291" y="227"/>
                      </a:lnTo>
                      <a:lnTo>
                        <a:pt x="229" y="0"/>
                      </a:lnTo>
                      <a:lnTo>
                        <a:pt x="0" y="20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1" name="Freeform 12"/>
                <p:cNvSpPr>
                  <a:spLocks/>
                </p:cNvSpPr>
                <p:nvPr/>
              </p:nvSpPr>
              <p:spPr bwMode="auto">
                <a:xfrm>
                  <a:off x="2546" y="1652"/>
                  <a:ext cx="192" cy="178"/>
                </a:xfrm>
                <a:custGeom>
                  <a:avLst/>
                  <a:gdLst>
                    <a:gd name="T0" fmla="*/ 0 w 149"/>
                    <a:gd name="T1" fmla="*/ 212 h 142"/>
                    <a:gd name="T2" fmla="*/ 111 w 149"/>
                    <a:gd name="T3" fmla="*/ 780 h 142"/>
                    <a:gd name="T4" fmla="*/ 111 w 149"/>
                    <a:gd name="T5" fmla="*/ 1078 h 142"/>
                    <a:gd name="T6" fmla="*/ 228 w 149"/>
                    <a:gd name="T7" fmla="*/ 1054 h 142"/>
                    <a:gd name="T8" fmla="*/ 305 w 149"/>
                    <a:gd name="T9" fmla="*/ 965 h 142"/>
                    <a:gd name="T10" fmla="*/ 506 w 149"/>
                    <a:gd name="T11" fmla="*/ 904 h 142"/>
                    <a:gd name="T12" fmla="*/ 600 w 149"/>
                    <a:gd name="T13" fmla="*/ 748 h 142"/>
                    <a:gd name="T14" fmla="*/ 667 w 149"/>
                    <a:gd name="T15" fmla="*/ 780 h 142"/>
                    <a:gd name="T16" fmla="*/ 822 w 149"/>
                    <a:gd name="T17" fmla="*/ 723 h 142"/>
                    <a:gd name="T18" fmla="*/ 1048 w 149"/>
                    <a:gd name="T19" fmla="*/ 693 h 142"/>
                    <a:gd name="T20" fmla="*/ 1048 w 149"/>
                    <a:gd name="T21" fmla="*/ 632 h 142"/>
                    <a:gd name="T22" fmla="*/ 1117 w 149"/>
                    <a:gd name="T23" fmla="*/ 671 h 142"/>
                    <a:gd name="T24" fmla="*/ 1186 w 149"/>
                    <a:gd name="T25" fmla="*/ 627 h 142"/>
                    <a:gd name="T26" fmla="*/ 1296 w 149"/>
                    <a:gd name="T27" fmla="*/ 600 h 142"/>
                    <a:gd name="T28" fmla="*/ 1451 w 149"/>
                    <a:gd name="T29" fmla="*/ 552 h 142"/>
                    <a:gd name="T30" fmla="*/ 1296 w 149"/>
                    <a:gd name="T31" fmla="*/ 0 h 142"/>
                    <a:gd name="T32" fmla="*/ 0 w 149"/>
                    <a:gd name="T33" fmla="*/ 212 h 142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149"/>
                    <a:gd name="T52" fmla="*/ 0 h 142"/>
                    <a:gd name="T53" fmla="*/ 149 w 149"/>
                    <a:gd name="T54" fmla="*/ 142 h 142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149" h="142">
                      <a:moveTo>
                        <a:pt x="0" y="28"/>
                      </a:moveTo>
                      <a:lnTo>
                        <a:pt x="12" y="102"/>
                      </a:lnTo>
                      <a:lnTo>
                        <a:pt x="12" y="141"/>
                      </a:lnTo>
                      <a:lnTo>
                        <a:pt x="23" y="138"/>
                      </a:lnTo>
                      <a:lnTo>
                        <a:pt x="31" y="127"/>
                      </a:lnTo>
                      <a:lnTo>
                        <a:pt x="52" y="118"/>
                      </a:lnTo>
                      <a:lnTo>
                        <a:pt x="61" y="98"/>
                      </a:lnTo>
                      <a:lnTo>
                        <a:pt x="68" y="102"/>
                      </a:lnTo>
                      <a:lnTo>
                        <a:pt x="84" y="95"/>
                      </a:lnTo>
                      <a:lnTo>
                        <a:pt x="107" y="91"/>
                      </a:lnTo>
                      <a:lnTo>
                        <a:pt x="107" y="83"/>
                      </a:lnTo>
                      <a:lnTo>
                        <a:pt x="114" y="88"/>
                      </a:lnTo>
                      <a:lnTo>
                        <a:pt x="121" y="82"/>
                      </a:lnTo>
                      <a:lnTo>
                        <a:pt x="133" y="79"/>
                      </a:lnTo>
                      <a:lnTo>
                        <a:pt x="148" y="72"/>
                      </a:lnTo>
                      <a:lnTo>
                        <a:pt x="133" y="0"/>
                      </a:lnTo>
                      <a:lnTo>
                        <a:pt x="0" y="28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2" name="Freeform 13"/>
                <p:cNvSpPr>
                  <a:spLocks/>
                </p:cNvSpPr>
                <p:nvPr/>
              </p:nvSpPr>
              <p:spPr bwMode="auto">
                <a:xfrm>
                  <a:off x="1241" y="3371"/>
                  <a:ext cx="1007" cy="747"/>
                </a:xfrm>
                <a:custGeom>
                  <a:avLst/>
                  <a:gdLst>
                    <a:gd name="T0" fmla="*/ 0 w 789"/>
                    <a:gd name="T1" fmla="*/ 417 h 596"/>
                    <a:gd name="T2" fmla="*/ 160 w 789"/>
                    <a:gd name="T3" fmla="*/ 689 h 596"/>
                    <a:gd name="T4" fmla="*/ 143 w 789"/>
                    <a:gd name="T5" fmla="*/ 864 h 596"/>
                    <a:gd name="T6" fmla="*/ 384 w 789"/>
                    <a:gd name="T7" fmla="*/ 723 h 596"/>
                    <a:gd name="T8" fmla="*/ 458 w 789"/>
                    <a:gd name="T9" fmla="*/ 693 h 596"/>
                    <a:gd name="T10" fmla="*/ 578 w 789"/>
                    <a:gd name="T11" fmla="*/ 689 h 596"/>
                    <a:gd name="T12" fmla="*/ 881 w 789"/>
                    <a:gd name="T13" fmla="*/ 699 h 596"/>
                    <a:gd name="T14" fmla="*/ 1038 w 789"/>
                    <a:gd name="T15" fmla="*/ 656 h 596"/>
                    <a:gd name="T16" fmla="*/ 1297 w 789"/>
                    <a:gd name="T17" fmla="*/ 671 h 596"/>
                    <a:gd name="T18" fmla="*/ 1077 w 789"/>
                    <a:gd name="T19" fmla="*/ 718 h 596"/>
                    <a:gd name="T20" fmla="*/ 1653 w 789"/>
                    <a:gd name="T21" fmla="*/ 885 h 596"/>
                    <a:gd name="T22" fmla="*/ 1691 w 789"/>
                    <a:gd name="T23" fmla="*/ 845 h 596"/>
                    <a:gd name="T24" fmla="*/ 1703 w 789"/>
                    <a:gd name="T25" fmla="*/ 916 h 596"/>
                    <a:gd name="T26" fmla="*/ 2038 w 789"/>
                    <a:gd name="T27" fmla="*/ 1109 h 596"/>
                    <a:gd name="T28" fmla="*/ 1940 w 789"/>
                    <a:gd name="T29" fmla="*/ 1083 h 596"/>
                    <a:gd name="T30" fmla="*/ 2182 w 789"/>
                    <a:gd name="T31" fmla="*/ 1176 h 596"/>
                    <a:gd name="T32" fmla="*/ 2392 w 789"/>
                    <a:gd name="T33" fmla="*/ 1098 h 596"/>
                    <a:gd name="T34" fmla="*/ 2676 w 789"/>
                    <a:gd name="T35" fmla="*/ 985 h 596"/>
                    <a:gd name="T36" fmla="*/ 2785 w 789"/>
                    <a:gd name="T37" fmla="*/ 926 h 596"/>
                    <a:gd name="T38" fmla="*/ 3150 w 789"/>
                    <a:gd name="T39" fmla="*/ 786 h 596"/>
                    <a:gd name="T40" fmla="*/ 3569 w 789"/>
                    <a:gd name="T41" fmla="*/ 1054 h 596"/>
                    <a:gd name="T42" fmla="*/ 3718 w 789"/>
                    <a:gd name="T43" fmla="*/ 1204 h 596"/>
                    <a:gd name="T44" fmla="*/ 3957 w 789"/>
                    <a:gd name="T45" fmla="*/ 1365 h 596"/>
                    <a:gd name="T46" fmla="*/ 4267 w 789"/>
                    <a:gd name="T47" fmla="*/ 1440 h 596"/>
                    <a:gd name="T48" fmla="*/ 4463 w 789"/>
                    <a:gd name="T49" fmla="*/ 1819 h 596"/>
                    <a:gd name="T50" fmla="*/ 4426 w 789"/>
                    <a:gd name="T51" fmla="*/ 2531 h 596"/>
                    <a:gd name="T52" fmla="*/ 4588 w 789"/>
                    <a:gd name="T53" fmla="*/ 2494 h 596"/>
                    <a:gd name="T54" fmla="*/ 4512 w 789"/>
                    <a:gd name="T55" fmla="*/ 2356 h 596"/>
                    <a:gd name="T56" fmla="*/ 4647 w 789"/>
                    <a:gd name="T57" fmla="*/ 2404 h 596"/>
                    <a:gd name="T58" fmla="*/ 4739 w 789"/>
                    <a:gd name="T59" fmla="*/ 2401 h 596"/>
                    <a:gd name="T60" fmla="*/ 4611 w 789"/>
                    <a:gd name="T61" fmla="*/ 2782 h 596"/>
                    <a:gd name="T62" fmla="*/ 4716 w 789"/>
                    <a:gd name="T63" fmla="*/ 2881 h 596"/>
                    <a:gd name="T64" fmla="*/ 4965 w 789"/>
                    <a:gd name="T65" fmla="*/ 3224 h 596"/>
                    <a:gd name="T66" fmla="*/ 5131 w 789"/>
                    <a:gd name="T67" fmla="*/ 3310 h 596"/>
                    <a:gd name="T68" fmla="*/ 5101 w 789"/>
                    <a:gd name="T69" fmla="*/ 3197 h 596"/>
                    <a:gd name="T70" fmla="*/ 5175 w 789"/>
                    <a:gd name="T71" fmla="*/ 3224 h 596"/>
                    <a:gd name="T72" fmla="*/ 5270 w 789"/>
                    <a:gd name="T73" fmla="*/ 3504 h 596"/>
                    <a:gd name="T74" fmla="*/ 5471 w 789"/>
                    <a:gd name="T75" fmla="*/ 3677 h 596"/>
                    <a:gd name="T76" fmla="*/ 5814 w 789"/>
                    <a:gd name="T77" fmla="*/ 3984 h 596"/>
                    <a:gd name="T78" fmla="*/ 6225 w 789"/>
                    <a:gd name="T79" fmla="*/ 4358 h 596"/>
                    <a:gd name="T80" fmla="*/ 6448 w 789"/>
                    <a:gd name="T81" fmla="*/ 4442 h 596"/>
                    <a:gd name="T82" fmla="*/ 6225 w 789"/>
                    <a:gd name="T83" fmla="*/ 4407 h 596"/>
                    <a:gd name="T84" fmla="*/ 6495 w 789"/>
                    <a:gd name="T85" fmla="*/ 4493 h 596"/>
                    <a:gd name="T86" fmla="*/ 6732 w 789"/>
                    <a:gd name="T87" fmla="*/ 4407 h 596"/>
                    <a:gd name="T88" fmla="*/ 6974 w 789"/>
                    <a:gd name="T89" fmla="*/ 4283 h 596"/>
                    <a:gd name="T90" fmla="*/ 7011 w 789"/>
                    <a:gd name="T91" fmla="*/ 3887 h 596"/>
                    <a:gd name="T92" fmla="*/ 7012 w 789"/>
                    <a:gd name="T93" fmla="*/ 3172 h 596"/>
                    <a:gd name="T94" fmla="*/ 6175 w 789"/>
                    <a:gd name="T95" fmla="*/ 1899 h 596"/>
                    <a:gd name="T96" fmla="*/ 6069 w 789"/>
                    <a:gd name="T97" fmla="*/ 1564 h 596"/>
                    <a:gd name="T98" fmla="*/ 5224 w 789"/>
                    <a:gd name="T99" fmla="*/ 185 h 596"/>
                    <a:gd name="T100" fmla="*/ 5101 w 789"/>
                    <a:gd name="T101" fmla="*/ 49 h 596"/>
                    <a:gd name="T102" fmla="*/ 4689 w 789"/>
                    <a:gd name="T103" fmla="*/ 88 h 596"/>
                    <a:gd name="T104" fmla="*/ 4611 w 789"/>
                    <a:gd name="T105" fmla="*/ 382 h 596"/>
                    <a:gd name="T106" fmla="*/ 2337 w 789"/>
                    <a:gd name="T107" fmla="*/ 352 h 596"/>
                    <a:gd name="T108" fmla="*/ 1 w 789"/>
                    <a:gd name="T109" fmla="*/ 291 h 59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789"/>
                    <a:gd name="T166" fmla="*/ 0 h 596"/>
                    <a:gd name="T167" fmla="*/ 789 w 789"/>
                    <a:gd name="T168" fmla="*/ 596 h 596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789" h="596">
                      <a:moveTo>
                        <a:pt x="1" y="38"/>
                      </a:moveTo>
                      <a:lnTo>
                        <a:pt x="0" y="55"/>
                      </a:lnTo>
                      <a:lnTo>
                        <a:pt x="22" y="76"/>
                      </a:lnTo>
                      <a:lnTo>
                        <a:pt x="18" y="90"/>
                      </a:lnTo>
                      <a:lnTo>
                        <a:pt x="25" y="98"/>
                      </a:lnTo>
                      <a:lnTo>
                        <a:pt x="16" y="113"/>
                      </a:lnTo>
                      <a:lnTo>
                        <a:pt x="33" y="106"/>
                      </a:lnTo>
                      <a:lnTo>
                        <a:pt x="43" y="95"/>
                      </a:lnTo>
                      <a:lnTo>
                        <a:pt x="43" y="84"/>
                      </a:lnTo>
                      <a:lnTo>
                        <a:pt x="51" y="91"/>
                      </a:lnTo>
                      <a:lnTo>
                        <a:pt x="58" y="81"/>
                      </a:lnTo>
                      <a:lnTo>
                        <a:pt x="64" y="90"/>
                      </a:lnTo>
                      <a:lnTo>
                        <a:pt x="47" y="104"/>
                      </a:lnTo>
                      <a:lnTo>
                        <a:pt x="98" y="92"/>
                      </a:lnTo>
                      <a:lnTo>
                        <a:pt x="108" y="82"/>
                      </a:lnTo>
                      <a:lnTo>
                        <a:pt x="115" y="86"/>
                      </a:lnTo>
                      <a:lnTo>
                        <a:pt x="134" y="81"/>
                      </a:lnTo>
                      <a:lnTo>
                        <a:pt x="144" y="88"/>
                      </a:lnTo>
                      <a:lnTo>
                        <a:pt x="109" y="91"/>
                      </a:lnTo>
                      <a:lnTo>
                        <a:pt x="120" y="94"/>
                      </a:lnTo>
                      <a:lnTo>
                        <a:pt x="159" y="103"/>
                      </a:lnTo>
                      <a:lnTo>
                        <a:pt x="183" y="116"/>
                      </a:lnTo>
                      <a:lnTo>
                        <a:pt x="175" y="98"/>
                      </a:lnTo>
                      <a:lnTo>
                        <a:pt x="188" y="111"/>
                      </a:lnTo>
                      <a:lnTo>
                        <a:pt x="205" y="114"/>
                      </a:lnTo>
                      <a:lnTo>
                        <a:pt x="190" y="120"/>
                      </a:lnTo>
                      <a:lnTo>
                        <a:pt x="217" y="134"/>
                      </a:lnTo>
                      <a:lnTo>
                        <a:pt x="227" y="145"/>
                      </a:lnTo>
                      <a:lnTo>
                        <a:pt x="227" y="157"/>
                      </a:lnTo>
                      <a:lnTo>
                        <a:pt x="216" y="142"/>
                      </a:lnTo>
                      <a:lnTo>
                        <a:pt x="222" y="163"/>
                      </a:lnTo>
                      <a:lnTo>
                        <a:pt x="243" y="154"/>
                      </a:lnTo>
                      <a:lnTo>
                        <a:pt x="257" y="153"/>
                      </a:lnTo>
                      <a:lnTo>
                        <a:pt x="266" y="144"/>
                      </a:lnTo>
                      <a:lnTo>
                        <a:pt x="270" y="150"/>
                      </a:lnTo>
                      <a:lnTo>
                        <a:pt x="298" y="129"/>
                      </a:lnTo>
                      <a:lnTo>
                        <a:pt x="317" y="129"/>
                      </a:lnTo>
                      <a:lnTo>
                        <a:pt x="310" y="121"/>
                      </a:lnTo>
                      <a:lnTo>
                        <a:pt x="323" y="104"/>
                      </a:lnTo>
                      <a:lnTo>
                        <a:pt x="350" y="103"/>
                      </a:lnTo>
                      <a:lnTo>
                        <a:pt x="379" y="116"/>
                      </a:lnTo>
                      <a:lnTo>
                        <a:pt x="397" y="138"/>
                      </a:lnTo>
                      <a:lnTo>
                        <a:pt x="411" y="142"/>
                      </a:lnTo>
                      <a:lnTo>
                        <a:pt x="414" y="157"/>
                      </a:lnTo>
                      <a:lnTo>
                        <a:pt x="433" y="168"/>
                      </a:lnTo>
                      <a:lnTo>
                        <a:pt x="440" y="179"/>
                      </a:lnTo>
                      <a:lnTo>
                        <a:pt x="450" y="188"/>
                      </a:lnTo>
                      <a:lnTo>
                        <a:pt x="475" y="189"/>
                      </a:lnTo>
                      <a:lnTo>
                        <a:pt x="484" y="206"/>
                      </a:lnTo>
                      <a:lnTo>
                        <a:pt x="497" y="238"/>
                      </a:lnTo>
                      <a:lnTo>
                        <a:pt x="490" y="296"/>
                      </a:lnTo>
                      <a:lnTo>
                        <a:pt x="492" y="332"/>
                      </a:lnTo>
                      <a:lnTo>
                        <a:pt x="508" y="343"/>
                      </a:lnTo>
                      <a:lnTo>
                        <a:pt x="511" y="327"/>
                      </a:lnTo>
                      <a:lnTo>
                        <a:pt x="500" y="321"/>
                      </a:lnTo>
                      <a:lnTo>
                        <a:pt x="502" y="309"/>
                      </a:lnTo>
                      <a:lnTo>
                        <a:pt x="507" y="312"/>
                      </a:lnTo>
                      <a:lnTo>
                        <a:pt x="517" y="315"/>
                      </a:lnTo>
                      <a:lnTo>
                        <a:pt x="521" y="328"/>
                      </a:lnTo>
                      <a:lnTo>
                        <a:pt x="527" y="314"/>
                      </a:lnTo>
                      <a:lnTo>
                        <a:pt x="533" y="326"/>
                      </a:lnTo>
                      <a:lnTo>
                        <a:pt x="513" y="364"/>
                      </a:lnTo>
                      <a:lnTo>
                        <a:pt x="512" y="371"/>
                      </a:lnTo>
                      <a:lnTo>
                        <a:pt x="525" y="377"/>
                      </a:lnTo>
                      <a:lnTo>
                        <a:pt x="536" y="408"/>
                      </a:lnTo>
                      <a:lnTo>
                        <a:pt x="552" y="422"/>
                      </a:lnTo>
                      <a:lnTo>
                        <a:pt x="560" y="433"/>
                      </a:lnTo>
                      <a:lnTo>
                        <a:pt x="571" y="433"/>
                      </a:lnTo>
                      <a:lnTo>
                        <a:pt x="559" y="416"/>
                      </a:lnTo>
                      <a:lnTo>
                        <a:pt x="568" y="419"/>
                      </a:lnTo>
                      <a:lnTo>
                        <a:pt x="581" y="416"/>
                      </a:lnTo>
                      <a:lnTo>
                        <a:pt x="576" y="422"/>
                      </a:lnTo>
                      <a:lnTo>
                        <a:pt x="581" y="439"/>
                      </a:lnTo>
                      <a:lnTo>
                        <a:pt x="586" y="459"/>
                      </a:lnTo>
                      <a:lnTo>
                        <a:pt x="604" y="467"/>
                      </a:lnTo>
                      <a:lnTo>
                        <a:pt x="609" y="482"/>
                      </a:lnTo>
                      <a:lnTo>
                        <a:pt x="626" y="522"/>
                      </a:lnTo>
                      <a:lnTo>
                        <a:pt x="647" y="522"/>
                      </a:lnTo>
                      <a:lnTo>
                        <a:pt x="664" y="531"/>
                      </a:lnTo>
                      <a:lnTo>
                        <a:pt x="693" y="571"/>
                      </a:lnTo>
                      <a:lnTo>
                        <a:pt x="718" y="574"/>
                      </a:lnTo>
                      <a:lnTo>
                        <a:pt x="718" y="582"/>
                      </a:lnTo>
                      <a:lnTo>
                        <a:pt x="712" y="587"/>
                      </a:lnTo>
                      <a:lnTo>
                        <a:pt x="693" y="578"/>
                      </a:lnTo>
                      <a:lnTo>
                        <a:pt x="699" y="595"/>
                      </a:lnTo>
                      <a:lnTo>
                        <a:pt x="723" y="589"/>
                      </a:lnTo>
                      <a:lnTo>
                        <a:pt x="741" y="589"/>
                      </a:lnTo>
                      <a:lnTo>
                        <a:pt x="750" y="578"/>
                      </a:lnTo>
                      <a:lnTo>
                        <a:pt x="767" y="577"/>
                      </a:lnTo>
                      <a:lnTo>
                        <a:pt x="776" y="561"/>
                      </a:lnTo>
                      <a:lnTo>
                        <a:pt x="772" y="536"/>
                      </a:lnTo>
                      <a:lnTo>
                        <a:pt x="780" y="509"/>
                      </a:lnTo>
                      <a:lnTo>
                        <a:pt x="788" y="512"/>
                      </a:lnTo>
                      <a:lnTo>
                        <a:pt x="781" y="416"/>
                      </a:lnTo>
                      <a:lnTo>
                        <a:pt x="772" y="387"/>
                      </a:lnTo>
                      <a:lnTo>
                        <a:pt x="687" y="249"/>
                      </a:lnTo>
                      <a:lnTo>
                        <a:pt x="666" y="205"/>
                      </a:lnTo>
                      <a:lnTo>
                        <a:pt x="675" y="205"/>
                      </a:lnTo>
                      <a:lnTo>
                        <a:pt x="620" y="116"/>
                      </a:lnTo>
                      <a:lnTo>
                        <a:pt x="581" y="24"/>
                      </a:lnTo>
                      <a:lnTo>
                        <a:pt x="580" y="8"/>
                      </a:lnTo>
                      <a:lnTo>
                        <a:pt x="568" y="6"/>
                      </a:lnTo>
                      <a:lnTo>
                        <a:pt x="532" y="0"/>
                      </a:lnTo>
                      <a:lnTo>
                        <a:pt x="522" y="11"/>
                      </a:lnTo>
                      <a:lnTo>
                        <a:pt x="528" y="51"/>
                      </a:lnTo>
                      <a:lnTo>
                        <a:pt x="513" y="50"/>
                      </a:lnTo>
                      <a:lnTo>
                        <a:pt x="510" y="31"/>
                      </a:lnTo>
                      <a:lnTo>
                        <a:pt x="260" y="46"/>
                      </a:lnTo>
                      <a:lnTo>
                        <a:pt x="243" y="17"/>
                      </a:lnTo>
                      <a:lnTo>
                        <a:pt x="1" y="38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3" name="Freeform 14"/>
                <p:cNvSpPr>
                  <a:spLocks/>
                </p:cNvSpPr>
                <p:nvPr/>
              </p:nvSpPr>
              <p:spPr bwMode="auto">
                <a:xfrm>
                  <a:off x="1421" y="2832"/>
                  <a:ext cx="602" cy="616"/>
                </a:xfrm>
                <a:custGeom>
                  <a:avLst/>
                  <a:gdLst>
                    <a:gd name="T0" fmla="*/ 0 w 471"/>
                    <a:gd name="T1" fmla="*/ 197 h 492"/>
                    <a:gd name="T2" fmla="*/ 560 w 471"/>
                    <a:gd name="T3" fmla="*/ 1927 h 492"/>
                    <a:gd name="T4" fmla="*/ 764 w 471"/>
                    <a:gd name="T5" fmla="*/ 2206 h 492"/>
                    <a:gd name="T6" fmla="*/ 846 w 471"/>
                    <a:gd name="T7" fmla="*/ 2428 h 492"/>
                    <a:gd name="T8" fmla="*/ 752 w 471"/>
                    <a:gd name="T9" fmla="*/ 2568 h 492"/>
                    <a:gd name="T10" fmla="*/ 721 w 471"/>
                    <a:gd name="T11" fmla="*/ 2810 h 492"/>
                    <a:gd name="T12" fmla="*/ 922 w 471"/>
                    <a:gd name="T13" fmla="*/ 3452 h 492"/>
                    <a:gd name="T14" fmla="*/ 1067 w 471"/>
                    <a:gd name="T15" fmla="*/ 3667 h 492"/>
                    <a:gd name="T16" fmla="*/ 3328 w 471"/>
                    <a:gd name="T17" fmla="*/ 3562 h 492"/>
                    <a:gd name="T18" fmla="*/ 3360 w 471"/>
                    <a:gd name="T19" fmla="*/ 3696 h 492"/>
                    <a:gd name="T20" fmla="*/ 3506 w 471"/>
                    <a:gd name="T21" fmla="*/ 3714 h 492"/>
                    <a:gd name="T22" fmla="*/ 3437 w 471"/>
                    <a:gd name="T23" fmla="*/ 3403 h 492"/>
                    <a:gd name="T24" fmla="*/ 3542 w 471"/>
                    <a:gd name="T25" fmla="*/ 3325 h 492"/>
                    <a:gd name="T26" fmla="*/ 3860 w 471"/>
                    <a:gd name="T27" fmla="*/ 3363 h 492"/>
                    <a:gd name="T28" fmla="*/ 3924 w 471"/>
                    <a:gd name="T29" fmla="*/ 3153 h 492"/>
                    <a:gd name="T30" fmla="*/ 3860 w 471"/>
                    <a:gd name="T31" fmla="*/ 3133 h 492"/>
                    <a:gd name="T32" fmla="*/ 3951 w 471"/>
                    <a:gd name="T33" fmla="*/ 3084 h 492"/>
                    <a:gd name="T34" fmla="*/ 3825 w 471"/>
                    <a:gd name="T35" fmla="*/ 3037 h 492"/>
                    <a:gd name="T36" fmla="*/ 3873 w 471"/>
                    <a:gd name="T37" fmla="*/ 2954 h 492"/>
                    <a:gd name="T38" fmla="*/ 3866 w 471"/>
                    <a:gd name="T39" fmla="*/ 2856 h 492"/>
                    <a:gd name="T40" fmla="*/ 4024 w 471"/>
                    <a:gd name="T41" fmla="*/ 2772 h 492"/>
                    <a:gd name="T42" fmla="*/ 3981 w 471"/>
                    <a:gd name="T43" fmla="*/ 2663 h 492"/>
                    <a:gd name="T44" fmla="*/ 4041 w 471"/>
                    <a:gd name="T45" fmla="*/ 2617 h 492"/>
                    <a:gd name="T46" fmla="*/ 4079 w 471"/>
                    <a:gd name="T47" fmla="*/ 2532 h 492"/>
                    <a:gd name="T48" fmla="*/ 4024 w 471"/>
                    <a:gd name="T49" fmla="*/ 2493 h 492"/>
                    <a:gd name="T50" fmla="*/ 4128 w 471"/>
                    <a:gd name="T51" fmla="*/ 2428 h 492"/>
                    <a:gd name="T52" fmla="*/ 4068 w 471"/>
                    <a:gd name="T53" fmla="*/ 2351 h 492"/>
                    <a:gd name="T54" fmla="*/ 4168 w 471"/>
                    <a:gd name="T55" fmla="*/ 2351 h 492"/>
                    <a:gd name="T56" fmla="*/ 4280 w 471"/>
                    <a:gd name="T57" fmla="*/ 2245 h 492"/>
                    <a:gd name="T58" fmla="*/ 4228 w 471"/>
                    <a:gd name="T59" fmla="*/ 2206 h 492"/>
                    <a:gd name="T60" fmla="*/ 4089 w 471"/>
                    <a:gd name="T61" fmla="*/ 2187 h 492"/>
                    <a:gd name="T62" fmla="*/ 3988 w 471"/>
                    <a:gd name="T63" fmla="*/ 2078 h 492"/>
                    <a:gd name="T64" fmla="*/ 3822 w 471"/>
                    <a:gd name="T65" fmla="*/ 1822 h 492"/>
                    <a:gd name="T66" fmla="*/ 3724 w 471"/>
                    <a:gd name="T67" fmla="*/ 1798 h 492"/>
                    <a:gd name="T68" fmla="*/ 3530 w 471"/>
                    <a:gd name="T69" fmla="*/ 1462 h 492"/>
                    <a:gd name="T70" fmla="*/ 3261 w 471"/>
                    <a:gd name="T71" fmla="*/ 1317 h 492"/>
                    <a:gd name="T72" fmla="*/ 3053 w 471"/>
                    <a:gd name="T73" fmla="*/ 1084 h 492"/>
                    <a:gd name="T74" fmla="*/ 2588 w 471"/>
                    <a:gd name="T75" fmla="*/ 808 h 492"/>
                    <a:gd name="T76" fmla="*/ 2350 w 471"/>
                    <a:gd name="T77" fmla="*/ 536 h 492"/>
                    <a:gd name="T78" fmla="*/ 1830 w 471"/>
                    <a:gd name="T79" fmla="*/ 262 h 492"/>
                    <a:gd name="T80" fmla="*/ 1996 w 471"/>
                    <a:gd name="T81" fmla="*/ 0 h 492"/>
                    <a:gd name="T82" fmla="*/ 1023 w 471"/>
                    <a:gd name="T83" fmla="*/ 94 h 492"/>
                    <a:gd name="T84" fmla="*/ 0 w 471"/>
                    <a:gd name="T85" fmla="*/ 197 h 492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471"/>
                    <a:gd name="T130" fmla="*/ 0 h 492"/>
                    <a:gd name="T131" fmla="*/ 471 w 471"/>
                    <a:gd name="T132" fmla="*/ 492 h 492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471" h="492">
                      <a:moveTo>
                        <a:pt x="0" y="26"/>
                      </a:moveTo>
                      <a:lnTo>
                        <a:pt x="61" y="255"/>
                      </a:lnTo>
                      <a:lnTo>
                        <a:pt x="84" y="292"/>
                      </a:lnTo>
                      <a:lnTo>
                        <a:pt x="93" y="321"/>
                      </a:lnTo>
                      <a:lnTo>
                        <a:pt x="83" y="340"/>
                      </a:lnTo>
                      <a:lnTo>
                        <a:pt x="79" y="371"/>
                      </a:lnTo>
                      <a:lnTo>
                        <a:pt x="101" y="457"/>
                      </a:lnTo>
                      <a:lnTo>
                        <a:pt x="117" y="485"/>
                      </a:lnTo>
                      <a:lnTo>
                        <a:pt x="366" y="471"/>
                      </a:lnTo>
                      <a:lnTo>
                        <a:pt x="369" y="489"/>
                      </a:lnTo>
                      <a:lnTo>
                        <a:pt x="385" y="491"/>
                      </a:lnTo>
                      <a:lnTo>
                        <a:pt x="378" y="450"/>
                      </a:lnTo>
                      <a:lnTo>
                        <a:pt x="389" y="439"/>
                      </a:lnTo>
                      <a:lnTo>
                        <a:pt x="424" y="445"/>
                      </a:lnTo>
                      <a:lnTo>
                        <a:pt x="431" y="417"/>
                      </a:lnTo>
                      <a:lnTo>
                        <a:pt x="424" y="414"/>
                      </a:lnTo>
                      <a:lnTo>
                        <a:pt x="434" y="407"/>
                      </a:lnTo>
                      <a:lnTo>
                        <a:pt x="420" y="401"/>
                      </a:lnTo>
                      <a:lnTo>
                        <a:pt x="426" y="391"/>
                      </a:lnTo>
                      <a:lnTo>
                        <a:pt x="425" y="378"/>
                      </a:lnTo>
                      <a:lnTo>
                        <a:pt x="442" y="367"/>
                      </a:lnTo>
                      <a:lnTo>
                        <a:pt x="437" y="353"/>
                      </a:lnTo>
                      <a:lnTo>
                        <a:pt x="444" y="347"/>
                      </a:lnTo>
                      <a:lnTo>
                        <a:pt x="448" y="335"/>
                      </a:lnTo>
                      <a:lnTo>
                        <a:pt x="442" y="330"/>
                      </a:lnTo>
                      <a:lnTo>
                        <a:pt x="454" y="321"/>
                      </a:lnTo>
                      <a:lnTo>
                        <a:pt x="447" y="311"/>
                      </a:lnTo>
                      <a:lnTo>
                        <a:pt x="458" y="311"/>
                      </a:lnTo>
                      <a:lnTo>
                        <a:pt x="470" y="297"/>
                      </a:lnTo>
                      <a:lnTo>
                        <a:pt x="464" y="292"/>
                      </a:lnTo>
                      <a:lnTo>
                        <a:pt x="449" y="290"/>
                      </a:lnTo>
                      <a:lnTo>
                        <a:pt x="438" y="275"/>
                      </a:lnTo>
                      <a:lnTo>
                        <a:pt x="419" y="241"/>
                      </a:lnTo>
                      <a:lnTo>
                        <a:pt x="409" y="238"/>
                      </a:lnTo>
                      <a:lnTo>
                        <a:pt x="388" y="193"/>
                      </a:lnTo>
                      <a:lnTo>
                        <a:pt x="358" y="174"/>
                      </a:lnTo>
                      <a:lnTo>
                        <a:pt x="336" y="144"/>
                      </a:lnTo>
                      <a:lnTo>
                        <a:pt x="284" y="106"/>
                      </a:lnTo>
                      <a:lnTo>
                        <a:pt x="258" y="71"/>
                      </a:lnTo>
                      <a:lnTo>
                        <a:pt x="201" y="34"/>
                      </a:lnTo>
                      <a:lnTo>
                        <a:pt x="219" y="0"/>
                      </a:lnTo>
                      <a:lnTo>
                        <a:pt x="113" y="12"/>
                      </a:lnTo>
                      <a:lnTo>
                        <a:pt x="0" y="26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" name="Freeform 15"/>
                <p:cNvSpPr>
                  <a:spLocks/>
                </p:cNvSpPr>
                <p:nvPr/>
              </p:nvSpPr>
              <p:spPr bwMode="auto">
                <a:xfrm>
                  <a:off x="1104" y="1925"/>
                  <a:ext cx="354" cy="583"/>
                </a:xfrm>
                <a:custGeom>
                  <a:avLst/>
                  <a:gdLst>
                    <a:gd name="T0" fmla="*/ 0 w 269"/>
                    <a:gd name="T1" fmla="*/ 3458 h 465"/>
                    <a:gd name="T2" fmla="*/ 95 w 269"/>
                    <a:gd name="T3" fmla="*/ 3554 h 465"/>
                    <a:gd name="T4" fmla="*/ 192 w 269"/>
                    <a:gd name="T5" fmla="*/ 3448 h 465"/>
                    <a:gd name="T6" fmla="*/ 647 w 269"/>
                    <a:gd name="T7" fmla="*/ 3393 h 465"/>
                    <a:gd name="T8" fmla="*/ 795 w 269"/>
                    <a:gd name="T9" fmla="*/ 3418 h 465"/>
                    <a:gd name="T10" fmla="*/ 1300 w 269"/>
                    <a:gd name="T11" fmla="*/ 3319 h 465"/>
                    <a:gd name="T12" fmla="*/ 1470 w 269"/>
                    <a:gd name="T13" fmla="*/ 3415 h 465"/>
                    <a:gd name="T14" fmla="*/ 1642 w 269"/>
                    <a:gd name="T15" fmla="*/ 3173 h 465"/>
                    <a:gd name="T16" fmla="*/ 1791 w 269"/>
                    <a:gd name="T17" fmla="*/ 3109 h 465"/>
                    <a:gd name="T18" fmla="*/ 2161 w 269"/>
                    <a:gd name="T19" fmla="*/ 3232 h 465"/>
                    <a:gd name="T20" fmla="*/ 2186 w 269"/>
                    <a:gd name="T21" fmla="*/ 3104 h 465"/>
                    <a:gd name="T22" fmla="*/ 2582 w 269"/>
                    <a:gd name="T23" fmla="*/ 2775 h 465"/>
                    <a:gd name="T24" fmla="*/ 2675 w 269"/>
                    <a:gd name="T25" fmla="*/ 2589 h 465"/>
                    <a:gd name="T26" fmla="*/ 2811 w 269"/>
                    <a:gd name="T27" fmla="*/ 2622 h 465"/>
                    <a:gd name="T28" fmla="*/ 3177 w 269"/>
                    <a:gd name="T29" fmla="*/ 2452 h 465"/>
                    <a:gd name="T30" fmla="*/ 3073 w 269"/>
                    <a:gd name="T31" fmla="*/ 2317 h 465"/>
                    <a:gd name="T32" fmla="*/ 3111 w 269"/>
                    <a:gd name="T33" fmla="*/ 2234 h 465"/>
                    <a:gd name="T34" fmla="*/ 2762 w 269"/>
                    <a:gd name="T35" fmla="*/ 61 h 465"/>
                    <a:gd name="T36" fmla="*/ 2725 w 269"/>
                    <a:gd name="T37" fmla="*/ 0 h 465"/>
                    <a:gd name="T38" fmla="*/ 837 w 269"/>
                    <a:gd name="T39" fmla="*/ 138 h 465"/>
                    <a:gd name="T40" fmla="*/ 459 w 269"/>
                    <a:gd name="T41" fmla="*/ 272 h 465"/>
                    <a:gd name="T42" fmla="*/ 150 w 269"/>
                    <a:gd name="T43" fmla="*/ 197 h 465"/>
                    <a:gd name="T44" fmla="*/ 390 w 269"/>
                    <a:gd name="T45" fmla="*/ 1995 h 465"/>
                    <a:gd name="T46" fmla="*/ 333 w 269"/>
                    <a:gd name="T47" fmla="*/ 2360 h 465"/>
                    <a:gd name="T48" fmla="*/ 459 w 269"/>
                    <a:gd name="T49" fmla="*/ 2578 h 465"/>
                    <a:gd name="T50" fmla="*/ 311 w 269"/>
                    <a:gd name="T51" fmla="*/ 2988 h 465"/>
                    <a:gd name="T52" fmla="*/ 111 w 269"/>
                    <a:gd name="T53" fmla="*/ 3173 h 465"/>
                    <a:gd name="T54" fmla="*/ 0 w 269"/>
                    <a:gd name="T55" fmla="*/ 3458 h 465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269"/>
                    <a:gd name="T85" fmla="*/ 0 h 465"/>
                    <a:gd name="T86" fmla="*/ 269 w 269"/>
                    <a:gd name="T87" fmla="*/ 465 h 465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269" h="465">
                      <a:moveTo>
                        <a:pt x="0" y="452"/>
                      </a:moveTo>
                      <a:lnTo>
                        <a:pt x="8" y="464"/>
                      </a:lnTo>
                      <a:lnTo>
                        <a:pt x="16" y="451"/>
                      </a:lnTo>
                      <a:lnTo>
                        <a:pt x="55" y="443"/>
                      </a:lnTo>
                      <a:lnTo>
                        <a:pt x="67" y="447"/>
                      </a:lnTo>
                      <a:lnTo>
                        <a:pt x="110" y="433"/>
                      </a:lnTo>
                      <a:lnTo>
                        <a:pt x="124" y="446"/>
                      </a:lnTo>
                      <a:lnTo>
                        <a:pt x="138" y="415"/>
                      </a:lnTo>
                      <a:lnTo>
                        <a:pt x="151" y="407"/>
                      </a:lnTo>
                      <a:lnTo>
                        <a:pt x="182" y="423"/>
                      </a:lnTo>
                      <a:lnTo>
                        <a:pt x="185" y="405"/>
                      </a:lnTo>
                      <a:lnTo>
                        <a:pt x="218" y="363"/>
                      </a:lnTo>
                      <a:lnTo>
                        <a:pt x="226" y="338"/>
                      </a:lnTo>
                      <a:lnTo>
                        <a:pt x="237" y="342"/>
                      </a:lnTo>
                      <a:lnTo>
                        <a:pt x="268" y="320"/>
                      </a:lnTo>
                      <a:lnTo>
                        <a:pt x="259" y="303"/>
                      </a:lnTo>
                      <a:lnTo>
                        <a:pt x="263" y="292"/>
                      </a:lnTo>
                      <a:lnTo>
                        <a:pt x="233" y="8"/>
                      </a:lnTo>
                      <a:lnTo>
                        <a:pt x="230" y="0"/>
                      </a:lnTo>
                      <a:lnTo>
                        <a:pt x="71" y="18"/>
                      </a:lnTo>
                      <a:lnTo>
                        <a:pt x="39" y="36"/>
                      </a:lnTo>
                      <a:lnTo>
                        <a:pt x="13" y="26"/>
                      </a:lnTo>
                      <a:lnTo>
                        <a:pt x="33" y="261"/>
                      </a:lnTo>
                      <a:lnTo>
                        <a:pt x="28" y="309"/>
                      </a:lnTo>
                      <a:lnTo>
                        <a:pt x="39" y="337"/>
                      </a:lnTo>
                      <a:lnTo>
                        <a:pt x="26" y="390"/>
                      </a:lnTo>
                      <a:lnTo>
                        <a:pt x="9" y="415"/>
                      </a:lnTo>
                      <a:lnTo>
                        <a:pt x="0" y="452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5" name="Freeform 16"/>
                <p:cNvSpPr>
                  <a:spLocks/>
                </p:cNvSpPr>
                <p:nvPr/>
              </p:nvSpPr>
              <p:spPr bwMode="auto">
                <a:xfrm>
                  <a:off x="982" y="2285"/>
                  <a:ext cx="805" cy="408"/>
                </a:xfrm>
                <a:custGeom>
                  <a:avLst/>
                  <a:gdLst>
                    <a:gd name="T0" fmla="*/ 0 w 631"/>
                    <a:gd name="T1" fmla="*/ 2512 h 325"/>
                    <a:gd name="T2" fmla="*/ 59 w 631"/>
                    <a:gd name="T3" fmla="*/ 2390 h 325"/>
                    <a:gd name="T4" fmla="*/ 172 w 631"/>
                    <a:gd name="T5" fmla="*/ 2370 h 325"/>
                    <a:gd name="T6" fmla="*/ 203 w 631"/>
                    <a:gd name="T7" fmla="*/ 2099 h 325"/>
                    <a:gd name="T8" fmla="*/ 135 w 631"/>
                    <a:gd name="T9" fmla="*/ 2074 h 325"/>
                    <a:gd name="T10" fmla="*/ 125 w 631"/>
                    <a:gd name="T11" fmla="*/ 2006 h 325"/>
                    <a:gd name="T12" fmla="*/ 315 w 631"/>
                    <a:gd name="T13" fmla="*/ 1858 h 325"/>
                    <a:gd name="T14" fmla="*/ 661 w 631"/>
                    <a:gd name="T15" fmla="*/ 1965 h 325"/>
                    <a:gd name="T16" fmla="*/ 709 w 631"/>
                    <a:gd name="T17" fmla="*/ 1672 h 325"/>
                    <a:gd name="T18" fmla="*/ 958 w 631"/>
                    <a:gd name="T19" fmla="*/ 1586 h 325"/>
                    <a:gd name="T20" fmla="*/ 911 w 631"/>
                    <a:gd name="T21" fmla="*/ 1524 h 325"/>
                    <a:gd name="T22" fmla="*/ 972 w 631"/>
                    <a:gd name="T23" fmla="*/ 1333 h 325"/>
                    <a:gd name="T24" fmla="*/ 1045 w 631"/>
                    <a:gd name="T25" fmla="*/ 1237 h 325"/>
                    <a:gd name="T26" fmla="*/ 1394 w 631"/>
                    <a:gd name="T27" fmla="*/ 1179 h 325"/>
                    <a:gd name="T28" fmla="*/ 1499 w 631"/>
                    <a:gd name="T29" fmla="*/ 1209 h 325"/>
                    <a:gd name="T30" fmla="*/ 1891 w 631"/>
                    <a:gd name="T31" fmla="*/ 1098 h 325"/>
                    <a:gd name="T32" fmla="*/ 2018 w 631"/>
                    <a:gd name="T33" fmla="*/ 1208 h 325"/>
                    <a:gd name="T34" fmla="*/ 2141 w 631"/>
                    <a:gd name="T35" fmla="*/ 963 h 325"/>
                    <a:gd name="T36" fmla="*/ 2267 w 631"/>
                    <a:gd name="T37" fmla="*/ 901 h 325"/>
                    <a:gd name="T38" fmla="*/ 2537 w 631"/>
                    <a:gd name="T39" fmla="*/ 1032 h 325"/>
                    <a:gd name="T40" fmla="*/ 2568 w 631"/>
                    <a:gd name="T41" fmla="*/ 886 h 325"/>
                    <a:gd name="T42" fmla="*/ 2876 w 631"/>
                    <a:gd name="T43" fmla="*/ 555 h 325"/>
                    <a:gd name="T44" fmla="*/ 2932 w 631"/>
                    <a:gd name="T45" fmla="*/ 365 h 325"/>
                    <a:gd name="T46" fmla="*/ 3029 w 631"/>
                    <a:gd name="T47" fmla="*/ 393 h 325"/>
                    <a:gd name="T48" fmla="*/ 3312 w 631"/>
                    <a:gd name="T49" fmla="*/ 217 h 325"/>
                    <a:gd name="T50" fmla="*/ 3237 w 631"/>
                    <a:gd name="T51" fmla="*/ 94 h 325"/>
                    <a:gd name="T52" fmla="*/ 3276 w 631"/>
                    <a:gd name="T53" fmla="*/ 1 h 325"/>
                    <a:gd name="T54" fmla="*/ 3516 w 631"/>
                    <a:gd name="T55" fmla="*/ 0 h 325"/>
                    <a:gd name="T56" fmla="*/ 3673 w 631"/>
                    <a:gd name="T57" fmla="*/ 49 h 325"/>
                    <a:gd name="T58" fmla="*/ 3765 w 631"/>
                    <a:gd name="T59" fmla="*/ 193 h 325"/>
                    <a:gd name="T60" fmla="*/ 4015 w 631"/>
                    <a:gd name="T61" fmla="*/ 234 h 325"/>
                    <a:gd name="T62" fmla="*/ 4177 w 631"/>
                    <a:gd name="T63" fmla="*/ 309 h 325"/>
                    <a:gd name="T64" fmla="*/ 4523 w 631"/>
                    <a:gd name="T65" fmla="*/ 294 h 325"/>
                    <a:gd name="T66" fmla="*/ 4681 w 631"/>
                    <a:gd name="T67" fmla="*/ 193 h 325"/>
                    <a:gd name="T68" fmla="*/ 5065 w 631"/>
                    <a:gd name="T69" fmla="*/ 412 h 325"/>
                    <a:gd name="T70" fmla="*/ 5190 w 631"/>
                    <a:gd name="T71" fmla="*/ 822 h 325"/>
                    <a:gd name="T72" fmla="*/ 5352 w 631"/>
                    <a:gd name="T73" fmla="*/ 967 h 325"/>
                    <a:gd name="T74" fmla="*/ 5646 w 631"/>
                    <a:gd name="T75" fmla="*/ 1116 h 325"/>
                    <a:gd name="T76" fmla="*/ 5426 w 631"/>
                    <a:gd name="T77" fmla="*/ 1333 h 325"/>
                    <a:gd name="T78" fmla="*/ 5224 w 631"/>
                    <a:gd name="T79" fmla="*/ 1456 h 325"/>
                    <a:gd name="T80" fmla="*/ 5037 w 631"/>
                    <a:gd name="T81" fmla="*/ 1671 h 325"/>
                    <a:gd name="T82" fmla="*/ 5037 w 631"/>
                    <a:gd name="T83" fmla="*/ 1734 h 325"/>
                    <a:gd name="T84" fmla="*/ 4474 w 631"/>
                    <a:gd name="T85" fmla="*/ 2060 h 325"/>
                    <a:gd name="T86" fmla="*/ 1356 w 631"/>
                    <a:gd name="T87" fmla="*/ 2310 h 325"/>
                    <a:gd name="T88" fmla="*/ 1038 w 631"/>
                    <a:gd name="T89" fmla="*/ 2300 h 325"/>
                    <a:gd name="T90" fmla="*/ 1038 w 631"/>
                    <a:gd name="T91" fmla="*/ 2439 h 325"/>
                    <a:gd name="T92" fmla="*/ 0 w 631"/>
                    <a:gd name="T93" fmla="*/ 2512 h 325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w 631"/>
                    <a:gd name="T142" fmla="*/ 0 h 325"/>
                    <a:gd name="T143" fmla="*/ 631 w 631"/>
                    <a:gd name="T144" fmla="*/ 325 h 325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T141" t="T142" r="T143" b="T144"/>
                  <a:pathLst>
                    <a:path w="631" h="325">
                      <a:moveTo>
                        <a:pt x="0" y="324"/>
                      </a:moveTo>
                      <a:lnTo>
                        <a:pt x="6" y="308"/>
                      </a:lnTo>
                      <a:lnTo>
                        <a:pt x="19" y="306"/>
                      </a:lnTo>
                      <a:lnTo>
                        <a:pt x="23" y="271"/>
                      </a:lnTo>
                      <a:lnTo>
                        <a:pt x="15" y="268"/>
                      </a:lnTo>
                      <a:lnTo>
                        <a:pt x="14" y="260"/>
                      </a:lnTo>
                      <a:lnTo>
                        <a:pt x="35" y="240"/>
                      </a:lnTo>
                      <a:lnTo>
                        <a:pt x="74" y="254"/>
                      </a:lnTo>
                      <a:lnTo>
                        <a:pt x="79" y="216"/>
                      </a:lnTo>
                      <a:lnTo>
                        <a:pt x="107" y="205"/>
                      </a:lnTo>
                      <a:lnTo>
                        <a:pt x="102" y="197"/>
                      </a:lnTo>
                      <a:lnTo>
                        <a:pt x="109" y="173"/>
                      </a:lnTo>
                      <a:lnTo>
                        <a:pt x="117" y="160"/>
                      </a:lnTo>
                      <a:lnTo>
                        <a:pt x="156" y="152"/>
                      </a:lnTo>
                      <a:lnTo>
                        <a:pt x="168" y="156"/>
                      </a:lnTo>
                      <a:lnTo>
                        <a:pt x="212" y="142"/>
                      </a:lnTo>
                      <a:lnTo>
                        <a:pt x="226" y="155"/>
                      </a:lnTo>
                      <a:lnTo>
                        <a:pt x="239" y="124"/>
                      </a:lnTo>
                      <a:lnTo>
                        <a:pt x="253" y="116"/>
                      </a:lnTo>
                      <a:lnTo>
                        <a:pt x="284" y="133"/>
                      </a:lnTo>
                      <a:lnTo>
                        <a:pt x="287" y="114"/>
                      </a:lnTo>
                      <a:lnTo>
                        <a:pt x="321" y="72"/>
                      </a:lnTo>
                      <a:lnTo>
                        <a:pt x="328" y="47"/>
                      </a:lnTo>
                      <a:lnTo>
                        <a:pt x="339" y="51"/>
                      </a:lnTo>
                      <a:lnTo>
                        <a:pt x="370" y="29"/>
                      </a:lnTo>
                      <a:lnTo>
                        <a:pt x="362" y="12"/>
                      </a:lnTo>
                      <a:lnTo>
                        <a:pt x="366" y="1"/>
                      </a:lnTo>
                      <a:lnTo>
                        <a:pt x="393" y="0"/>
                      </a:lnTo>
                      <a:lnTo>
                        <a:pt x="411" y="6"/>
                      </a:lnTo>
                      <a:lnTo>
                        <a:pt x="420" y="25"/>
                      </a:lnTo>
                      <a:lnTo>
                        <a:pt x="448" y="30"/>
                      </a:lnTo>
                      <a:lnTo>
                        <a:pt x="466" y="40"/>
                      </a:lnTo>
                      <a:lnTo>
                        <a:pt x="505" y="38"/>
                      </a:lnTo>
                      <a:lnTo>
                        <a:pt x="523" y="25"/>
                      </a:lnTo>
                      <a:lnTo>
                        <a:pt x="566" y="53"/>
                      </a:lnTo>
                      <a:lnTo>
                        <a:pt x="580" y="106"/>
                      </a:lnTo>
                      <a:lnTo>
                        <a:pt x="598" y="125"/>
                      </a:lnTo>
                      <a:lnTo>
                        <a:pt x="630" y="144"/>
                      </a:lnTo>
                      <a:lnTo>
                        <a:pt x="606" y="173"/>
                      </a:lnTo>
                      <a:lnTo>
                        <a:pt x="584" y="188"/>
                      </a:lnTo>
                      <a:lnTo>
                        <a:pt x="563" y="215"/>
                      </a:lnTo>
                      <a:lnTo>
                        <a:pt x="563" y="224"/>
                      </a:lnTo>
                      <a:lnTo>
                        <a:pt x="500" y="266"/>
                      </a:lnTo>
                      <a:lnTo>
                        <a:pt x="151" y="298"/>
                      </a:lnTo>
                      <a:lnTo>
                        <a:pt x="116" y="297"/>
                      </a:lnTo>
                      <a:lnTo>
                        <a:pt x="116" y="315"/>
                      </a:lnTo>
                      <a:lnTo>
                        <a:pt x="0" y="324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6" name="Freeform 17"/>
                <p:cNvSpPr>
                  <a:spLocks/>
                </p:cNvSpPr>
                <p:nvPr/>
              </p:nvSpPr>
              <p:spPr bwMode="auto">
                <a:xfrm>
                  <a:off x="2671" y="850"/>
                  <a:ext cx="406" cy="631"/>
                </a:xfrm>
                <a:custGeom>
                  <a:avLst/>
                  <a:gdLst>
                    <a:gd name="T0" fmla="*/ 0 w 318"/>
                    <a:gd name="T1" fmla="*/ 2095 h 503"/>
                    <a:gd name="T2" fmla="*/ 172 w 318"/>
                    <a:gd name="T3" fmla="*/ 2099 h 503"/>
                    <a:gd name="T4" fmla="*/ 183 w 318"/>
                    <a:gd name="T5" fmla="*/ 1853 h 503"/>
                    <a:gd name="T6" fmla="*/ 393 w 318"/>
                    <a:gd name="T7" fmla="*/ 1513 h 503"/>
                    <a:gd name="T8" fmla="*/ 285 w 318"/>
                    <a:gd name="T9" fmla="*/ 1262 h 503"/>
                    <a:gd name="T10" fmla="*/ 382 w 318"/>
                    <a:gd name="T11" fmla="*/ 923 h 503"/>
                    <a:gd name="T12" fmla="*/ 364 w 318"/>
                    <a:gd name="T13" fmla="*/ 792 h 503"/>
                    <a:gd name="T14" fmla="*/ 691 w 318"/>
                    <a:gd name="T15" fmla="*/ 61 h 503"/>
                    <a:gd name="T16" fmla="*/ 784 w 318"/>
                    <a:gd name="T17" fmla="*/ 61 h 503"/>
                    <a:gd name="T18" fmla="*/ 825 w 318"/>
                    <a:gd name="T19" fmla="*/ 197 h 503"/>
                    <a:gd name="T20" fmla="*/ 1236 w 318"/>
                    <a:gd name="T21" fmla="*/ 77 h 503"/>
                    <a:gd name="T22" fmla="*/ 1236 w 318"/>
                    <a:gd name="T23" fmla="*/ 25 h 503"/>
                    <a:gd name="T24" fmla="*/ 1356 w 318"/>
                    <a:gd name="T25" fmla="*/ 0 h 503"/>
                    <a:gd name="T26" fmla="*/ 1565 w 318"/>
                    <a:gd name="T27" fmla="*/ 88 h 503"/>
                    <a:gd name="T28" fmla="*/ 1731 w 318"/>
                    <a:gd name="T29" fmla="*/ 197 h 503"/>
                    <a:gd name="T30" fmla="*/ 2093 w 318"/>
                    <a:gd name="T31" fmla="*/ 1272 h 503"/>
                    <a:gd name="T32" fmla="*/ 2344 w 318"/>
                    <a:gd name="T33" fmla="*/ 1273 h 503"/>
                    <a:gd name="T34" fmla="*/ 2391 w 318"/>
                    <a:gd name="T35" fmla="*/ 1331 h 503"/>
                    <a:gd name="T36" fmla="*/ 2352 w 318"/>
                    <a:gd name="T37" fmla="*/ 1366 h 503"/>
                    <a:gd name="T38" fmla="*/ 2551 w 318"/>
                    <a:gd name="T39" fmla="*/ 1622 h 503"/>
                    <a:gd name="T40" fmla="*/ 2582 w 318"/>
                    <a:gd name="T41" fmla="*/ 1573 h 503"/>
                    <a:gd name="T42" fmla="*/ 2785 w 318"/>
                    <a:gd name="T43" fmla="*/ 1744 h 503"/>
                    <a:gd name="T44" fmla="*/ 2705 w 318"/>
                    <a:gd name="T45" fmla="*/ 1781 h 503"/>
                    <a:gd name="T46" fmla="*/ 2723 w 318"/>
                    <a:gd name="T47" fmla="*/ 1810 h 503"/>
                    <a:gd name="T48" fmla="*/ 2859 w 318"/>
                    <a:gd name="T49" fmla="*/ 1810 h 503"/>
                    <a:gd name="T50" fmla="*/ 2758 w 318"/>
                    <a:gd name="T51" fmla="*/ 2023 h 503"/>
                    <a:gd name="T52" fmla="*/ 2639 w 318"/>
                    <a:gd name="T53" fmla="*/ 1993 h 503"/>
                    <a:gd name="T54" fmla="*/ 2551 w 318"/>
                    <a:gd name="T55" fmla="*/ 2066 h 503"/>
                    <a:gd name="T56" fmla="*/ 2551 w 318"/>
                    <a:gd name="T57" fmla="*/ 2150 h 503"/>
                    <a:gd name="T58" fmla="*/ 2464 w 318"/>
                    <a:gd name="T59" fmla="*/ 2213 h 503"/>
                    <a:gd name="T60" fmla="*/ 2375 w 318"/>
                    <a:gd name="T61" fmla="*/ 2173 h 503"/>
                    <a:gd name="T62" fmla="*/ 2375 w 318"/>
                    <a:gd name="T63" fmla="*/ 2307 h 503"/>
                    <a:gd name="T64" fmla="*/ 2302 w 318"/>
                    <a:gd name="T65" fmla="*/ 2268 h 503"/>
                    <a:gd name="T66" fmla="*/ 2273 w 318"/>
                    <a:gd name="T67" fmla="*/ 2406 h 503"/>
                    <a:gd name="T68" fmla="*/ 2144 w 318"/>
                    <a:gd name="T69" fmla="*/ 2287 h 503"/>
                    <a:gd name="T70" fmla="*/ 2038 w 318"/>
                    <a:gd name="T71" fmla="*/ 2397 h 503"/>
                    <a:gd name="T72" fmla="*/ 1920 w 318"/>
                    <a:gd name="T73" fmla="*/ 2450 h 503"/>
                    <a:gd name="T74" fmla="*/ 1892 w 318"/>
                    <a:gd name="T75" fmla="*/ 2577 h 503"/>
                    <a:gd name="T76" fmla="*/ 1766 w 318"/>
                    <a:gd name="T77" fmla="*/ 2549 h 503"/>
                    <a:gd name="T78" fmla="*/ 1818 w 318"/>
                    <a:gd name="T79" fmla="*/ 2441 h 503"/>
                    <a:gd name="T80" fmla="*/ 1731 w 318"/>
                    <a:gd name="T81" fmla="*/ 2345 h 503"/>
                    <a:gd name="T82" fmla="*/ 1632 w 318"/>
                    <a:gd name="T83" fmla="*/ 2500 h 503"/>
                    <a:gd name="T84" fmla="*/ 1662 w 318"/>
                    <a:gd name="T85" fmla="*/ 2809 h 503"/>
                    <a:gd name="T86" fmla="*/ 1615 w 318"/>
                    <a:gd name="T87" fmla="*/ 2883 h 503"/>
                    <a:gd name="T88" fmla="*/ 1533 w 318"/>
                    <a:gd name="T89" fmla="*/ 2894 h 503"/>
                    <a:gd name="T90" fmla="*/ 1472 w 318"/>
                    <a:gd name="T91" fmla="*/ 2883 h 503"/>
                    <a:gd name="T92" fmla="*/ 1361 w 318"/>
                    <a:gd name="T93" fmla="*/ 3073 h 503"/>
                    <a:gd name="T94" fmla="*/ 1236 w 318"/>
                    <a:gd name="T95" fmla="*/ 3062 h 503"/>
                    <a:gd name="T96" fmla="*/ 1265 w 318"/>
                    <a:gd name="T97" fmla="*/ 3211 h 503"/>
                    <a:gd name="T98" fmla="*/ 1173 w 318"/>
                    <a:gd name="T99" fmla="*/ 3105 h 503"/>
                    <a:gd name="T100" fmla="*/ 979 w 318"/>
                    <a:gd name="T101" fmla="*/ 3233 h 503"/>
                    <a:gd name="T102" fmla="*/ 954 w 318"/>
                    <a:gd name="T103" fmla="*/ 3328 h 503"/>
                    <a:gd name="T104" fmla="*/ 1018 w 318"/>
                    <a:gd name="T105" fmla="*/ 3396 h 503"/>
                    <a:gd name="T106" fmla="*/ 941 w 318"/>
                    <a:gd name="T107" fmla="*/ 3420 h 503"/>
                    <a:gd name="T108" fmla="*/ 954 w 318"/>
                    <a:gd name="T109" fmla="*/ 3539 h 503"/>
                    <a:gd name="T110" fmla="*/ 873 w 318"/>
                    <a:gd name="T111" fmla="*/ 3630 h 503"/>
                    <a:gd name="T112" fmla="*/ 855 w 318"/>
                    <a:gd name="T113" fmla="*/ 3861 h 503"/>
                    <a:gd name="T114" fmla="*/ 806 w 318"/>
                    <a:gd name="T115" fmla="*/ 3861 h 503"/>
                    <a:gd name="T116" fmla="*/ 541 w 318"/>
                    <a:gd name="T117" fmla="*/ 3543 h 503"/>
                    <a:gd name="T118" fmla="*/ 0 w 318"/>
                    <a:gd name="T119" fmla="*/ 2095 h 503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318"/>
                    <a:gd name="T181" fmla="*/ 0 h 503"/>
                    <a:gd name="T182" fmla="*/ 318 w 318"/>
                    <a:gd name="T183" fmla="*/ 503 h 503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318" h="503">
                      <a:moveTo>
                        <a:pt x="0" y="272"/>
                      </a:moveTo>
                      <a:lnTo>
                        <a:pt x="19" y="273"/>
                      </a:lnTo>
                      <a:lnTo>
                        <a:pt x="20" y="241"/>
                      </a:lnTo>
                      <a:lnTo>
                        <a:pt x="44" y="196"/>
                      </a:lnTo>
                      <a:lnTo>
                        <a:pt x="32" y="164"/>
                      </a:lnTo>
                      <a:lnTo>
                        <a:pt x="42" y="120"/>
                      </a:lnTo>
                      <a:lnTo>
                        <a:pt x="41" y="103"/>
                      </a:lnTo>
                      <a:lnTo>
                        <a:pt x="77" y="8"/>
                      </a:lnTo>
                      <a:lnTo>
                        <a:pt x="87" y="8"/>
                      </a:lnTo>
                      <a:lnTo>
                        <a:pt x="92" y="26"/>
                      </a:lnTo>
                      <a:lnTo>
                        <a:pt x="137" y="10"/>
                      </a:lnTo>
                      <a:lnTo>
                        <a:pt x="137" y="3"/>
                      </a:lnTo>
                      <a:lnTo>
                        <a:pt x="150" y="0"/>
                      </a:lnTo>
                      <a:lnTo>
                        <a:pt x="174" y="11"/>
                      </a:lnTo>
                      <a:lnTo>
                        <a:pt x="192" y="26"/>
                      </a:lnTo>
                      <a:lnTo>
                        <a:pt x="232" y="165"/>
                      </a:lnTo>
                      <a:lnTo>
                        <a:pt x="260" y="166"/>
                      </a:lnTo>
                      <a:lnTo>
                        <a:pt x="265" y="173"/>
                      </a:lnTo>
                      <a:lnTo>
                        <a:pt x="261" y="178"/>
                      </a:lnTo>
                      <a:lnTo>
                        <a:pt x="283" y="211"/>
                      </a:lnTo>
                      <a:lnTo>
                        <a:pt x="287" y="204"/>
                      </a:lnTo>
                      <a:lnTo>
                        <a:pt x="309" y="226"/>
                      </a:lnTo>
                      <a:lnTo>
                        <a:pt x="300" y="231"/>
                      </a:lnTo>
                      <a:lnTo>
                        <a:pt x="302" y="236"/>
                      </a:lnTo>
                      <a:lnTo>
                        <a:pt x="317" y="236"/>
                      </a:lnTo>
                      <a:lnTo>
                        <a:pt x="306" y="263"/>
                      </a:lnTo>
                      <a:lnTo>
                        <a:pt x="293" y="259"/>
                      </a:lnTo>
                      <a:lnTo>
                        <a:pt x="283" y="269"/>
                      </a:lnTo>
                      <a:lnTo>
                        <a:pt x="283" y="280"/>
                      </a:lnTo>
                      <a:lnTo>
                        <a:pt x="273" y="288"/>
                      </a:lnTo>
                      <a:lnTo>
                        <a:pt x="263" y="283"/>
                      </a:lnTo>
                      <a:lnTo>
                        <a:pt x="263" y="300"/>
                      </a:lnTo>
                      <a:lnTo>
                        <a:pt x="255" y="295"/>
                      </a:lnTo>
                      <a:lnTo>
                        <a:pt x="252" y="313"/>
                      </a:lnTo>
                      <a:lnTo>
                        <a:pt x="238" y="297"/>
                      </a:lnTo>
                      <a:lnTo>
                        <a:pt x="226" y="312"/>
                      </a:lnTo>
                      <a:lnTo>
                        <a:pt x="213" y="318"/>
                      </a:lnTo>
                      <a:lnTo>
                        <a:pt x="210" y="335"/>
                      </a:lnTo>
                      <a:lnTo>
                        <a:pt x="196" y="331"/>
                      </a:lnTo>
                      <a:lnTo>
                        <a:pt x="202" y="317"/>
                      </a:lnTo>
                      <a:lnTo>
                        <a:pt x="192" y="305"/>
                      </a:lnTo>
                      <a:lnTo>
                        <a:pt x="181" y="325"/>
                      </a:lnTo>
                      <a:lnTo>
                        <a:pt x="185" y="365"/>
                      </a:lnTo>
                      <a:lnTo>
                        <a:pt x="179" y="375"/>
                      </a:lnTo>
                      <a:lnTo>
                        <a:pt x="170" y="376"/>
                      </a:lnTo>
                      <a:lnTo>
                        <a:pt x="163" y="375"/>
                      </a:lnTo>
                      <a:lnTo>
                        <a:pt x="151" y="399"/>
                      </a:lnTo>
                      <a:lnTo>
                        <a:pt x="137" y="398"/>
                      </a:lnTo>
                      <a:lnTo>
                        <a:pt x="140" y="418"/>
                      </a:lnTo>
                      <a:lnTo>
                        <a:pt x="130" y="403"/>
                      </a:lnTo>
                      <a:lnTo>
                        <a:pt x="109" y="420"/>
                      </a:lnTo>
                      <a:lnTo>
                        <a:pt x="106" y="433"/>
                      </a:lnTo>
                      <a:lnTo>
                        <a:pt x="113" y="441"/>
                      </a:lnTo>
                      <a:lnTo>
                        <a:pt x="104" y="445"/>
                      </a:lnTo>
                      <a:lnTo>
                        <a:pt x="106" y="460"/>
                      </a:lnTo>
                      <a:lnTo>
                        <a:pt x="97" y="472"/>
                      </a:lnTo>
                      <a:lnTo>
                        <a:pt x="95" y="502"/>
                      </a:lnTo>
                      <a:lnTo>
                        <a:pt x="89" y="502"/>
                      </a:lnTo>
                      <a:lnTo>
                        <a:pt x="60" y="461"/>
                      </a:lnTo>
                      <a:lnTo>
                        <a:pt x="0" y="272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7" name="Freeform 18"/>
                <p:cNvSpPr>
                  <a:spLocks/>
                </p:cNvSpPr>
                <p:nvPr/>
              </p:nvSpPr>
              <p:spPr bwMode="auto">
                <a:xfrm>
                  <a:off x="2003" y="2055"/>
                  <a:ext cx="504" cy="245"/>
                </a:xfrm>
                <a:custGeom>
                  <a:avLst/>
                  <a:gdLst>
                    <a:gd name="T0" fmla="*/ 96 w 395"/>
                    <a:gd name="T1" fmla="*/ 841 h 196"/>
                    <a:gd name="T2" fmla="*/ 771 w 395"/>
                    <a:gd name="T3" fmla="*/ 479 h 196"/>
                    <a:gd name="T4" fmla="*/ 1078 w 395"/>
                    <a:gd name="T5" fmla="*/ 361 h 196"/>
                    <a:gd name="T6" fmla="*/ 1393 w 395"/>
                    <a:gd name="T7" fmla="*/ 554 h 196"/>
                    <a:gd name="T8" fmla="*/ 1701 w 395"/>
                    <a:gd name="T9" fmla="*/ 720 h 196"/>
                    <a:gd name="T10" fmla="*/ 1975 w 395"/>
                    <a:gd name="T11" fmla="*/ 749 h 196"/>
                    <a:gd name="T12" fmla="*/ 1975 w 395"/>
                    <a:gd name="T13" fmla="*/ 899 h 196"/>
                    <a:gd name="T14" fmla="*/ 1828 w 395"/>
                    <a:gd name="T15" fmla="*/ 1170 h 196"/>
                    <a:gd name="T16" fmla="*/ 2035 w 395"/>
                    <a:gd name="T17" fmla="*/ 1241 h 196"/>
                    <a:gd name="T18" fmla="*/ 2160 w 395"/>
                    <a:gd name="T19" fmla="*/ 1298 h 196"/>
                    <a:gd name="T20" fmla="*/ 2271 w 395"/>
                    <a:gd name="T21" fmla="*/ 1330 h 196"/>
                    <a:gd name="T22" fmla="*/ 2460 w 395"/>
                    <a:gd name="T23" fmla="*/ 1338 h 196"/>
                    <a:gd name="T24" fmla="*/ 2657 w 395"/>
                    <a:gd name="T25" fmla="*/ 1406 h 196"/>
                    <a:gd name="T26" fmla="*/ 2313 w 395"/>
                    <a:gd name="T27" fmla="*/ 1101 h 196"/>
                    <a:gd name="T28" fmla="*/ 2400 w 395"/>
                    <a:gd name="T29" fmla="*/ 1047 h 196"/>
                    <a:gd name="T30" fmla="*/ 2380 w 395"/>
                    <a:gd name="T31" fmla="*/ 587 h 196"/>
                    <a:gd name="T32" fmla="*/ 2529 w 395"/>
                    <a:gd name="T33" fmla="*/ 294 h 196"/>
                    <a:gd name="T34" fmla="*/ 2696 w 395"/>
                    <a:gd name="T35" fmla="*/ 173 h 196"/>
                    <a:gd name="T36" fmla="*/ 2544 w 395"/>
                    <a:gd name="T37" fmla="*/ 338 h 196"/>
                    <a:gd name="T38" fmla="*/ 2529 w 395"/>
                    <a:gd name="T39" fmla="*/ 587 h 196"/>
                    <a:gd name="T40" fmla="*/ 2553 w 395"/>
                    <a:gd name="T41" fmla="*/ 666 h 196"/>
                    <a:gd name="T42" fmla="*/ 2621 w 395"/>
                    <a:gd name="T43" fmla="*/ 801 h 196"/>
                    <a:gd name="T44" fmla="*/ 2514 w 395"/>
                    <a:gd name="T45" fmla="*/ 858 h 196"/>
                    <a:gd name="T46" fmla="*/ 2672 w 395"/>
                    <a:gd name="T47" fmla="*/ 900 h 196"/>
                    <a:gd name="T48" fmla="*/ 2597 w 395"/>
                    <a:gd name="T49" fmla="*/ 954 h 196"/>
                    <a:gd name="T50" fmla="*/ 2828 w 395"/>
                    <a:gd name="T51" fmla="*/ 1224 h 196"/>
                    <a:gd name="T52" fmla="*/ 2928 w 395"/>
                    <a:gd name="T53" fmla="*/ 1291 h 196"/>
                    <a:gd name="T54" fmla="*/ 2996 w 395"/>
                    <a:gd name="T55" fmla="*/ 1338 h 196"/>
                    <a:gd name="T56" fmla="*/ 3014 w 395"/>
                    <a:gd name="T57" fmla="*/ 1416 h 196"/>
                    <a:gd name="T58" fmla="*/ 3190 w 395"/>
                    <a:gd name="T59" fmla="*/ 1389 h 196"/>
                    <a:gd name="T60" fmla="*/ 3446 w 395"/>
                    <a:gd name="T61" fmla="*/ 1111 h 196"/>
                    <a:gd name="T62" fmla="*/ 3446 w 395"/>
                    <a:gd name="T63" fmla="*/ 1281 h 196"/>
                    <a:gd name="T64" fmla="*/ 3411 w 395"/>
                    <a:gd name="T65" fmla="*/ 1436 h 196"/>
                    <a:gd name="T66" fmla="*/ 3533 w 395"/>
                    <a:gd name="T67" fmla="*/ 929 h 196"/>
                    <a:gd name="T68" fmla="*/ 3037 w 395"/>
                    <a:gd name="T69" fmla="*/ 1001 h 196"/>
                    <a:gd name="T70" fmla="*/ 2719 w 395"/>
                    <a:gd name="T71" fmla="*/ 0 h 19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95"/>
                    <a:gd name="T109" fmla="*/ 0 h 196"/>
                    <a:gd name="T110" fmla="*/ 395 w 395"/>
                    <a:gd name="T111" fmla="*/ 196 h 19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95" h="196">
                      <a:moveTo>
                        <a:pt x="0" y="57"/>
                      </a:moveTo>
                      <a:lnTo>
                        <a:pt x="10" y="113"/>
                      </a:lnTo>
                      <a:lnTo>
                        <a:pt x="39" y="78"/>
                      </a:lnTo>
                      <a:lnTo>
                        <a:pt x="86" y="65"/>
                      </a:lnTo>
                      <a:lnTo>
                        <a:pt x="95" y="50"/>
                      </a:lnTo>
                      <a:lnTo>
                        <a:pt x="121" y="48"/>
                      </a:lnTo>
                      <a:lnTo>
                        <a:pt x="141" y="57"/>
                      </a:lnTo>
                      <a:lnTo>
                        <a:pt x="155" y="74"/>
                      </a:lnTo>
                      <a:lnTo>
                        <a:pt x="176" y="80"/>
                      </a:lnTo>
                      <a:lnTo>
                        <a:pt x="190" y="97"/>
                      </a:lnTo>
                      <a:lnTo>
                        <a:pt x="210" y="106"/>
                      </a:lnTo>
                      <a:lnTo>
                        <a:pt x="220" y="101"/>
                      </a:lnTo>
                      <a:lnTo>
                        <a:pt x="224" y="111"/>
                      </a:lnTo>
                      <a:lnTo>
                        <a:pt x="220" y="120"/>
                      </a:lnTo>
                      <a:lnTo>
                        <a:pt x="219" y="132"/>
                      </a:lnTo>
                      <a:lnTo>
                        <a:pt x="204" y="157"/>
                      </a:lnTo>
                      <a:lnTo>
                        <a:pt x="210" y="173"/>
                      </a:lnTo>
                      <a:lnTo>
                        <a:pt x="227" y="166"/>
                      </a:lnTo>
                      <a:lnTo>
                        <a:pt x="228" y="158"/>
                      </a:lnTo>
                      <a:lnTo>
                        <a:pt x="241" y="174"/>
                      </a:lnTo>
                      <a:lnTo>
                        <a:pt x="245" y="166"/>
                      </a:lnTo>
                      <a:lnTo>
                        <a:pt x="254" y="178"/>
                      </a:lnTo>
                      <a:lnTo>
                        <a:pt x="258" y="172"/>
                      </a:lnTo>
                      <a:lnTo>
                        <a:pt x="274" y="179"/>
                      </a:lnTo>
                      <a:lnTo>
                        <a:pt x="282" y="176"/>
                      </a:lnTo>
                      <a:lnTo>
                        <a:pt x="296" y="189"/>
                      </a:lnTo>
                      <a:lnTo>
                        <a:pt x="285" y="168"/>
                      </a:lnTo>
                      <a:lnTo>
                        <a:pt x="258" y="148"/>
                      </a:lnTo>
                      <a:lnTo>
                        <a:pt x="283" y="161"/>
                      </a:lnTo>
                      <a:lnTo>
                        <a:pt x="268" y="140"/>
                      </a:lnTo>
                      <a:lnTo>
                        <a:pt x="263" y="121"/>
                      </a:lnTo>
                      <a:lnTo>
                        <a:pt x="266" y="78"/>
                      </a:lnTo>
                      <a:lnTo>
                        <a:pt x="249" y="68"/>
                      </a:lnTo>
                      <a:lnTo>
                        <a:pt x="282" y="40"/>
                      </a:lnTo>
                      <a:lnTo>
                        <a:pt x="283" y="22"/>
                      </a:lnTo>
                      <a:lnTo>
                        <a:pt x="301" y="23"/>
                      </a:lnTo>
                      <a:lnTo>
                        <a:pt x="297" y="40"/>
                      </a:lnTo>
                      <a:lnTo>
                        <a:pt x="284" y="45"/>
                      </a:lnTo>
                      <a:lnTo>
                        <a:pt x="278" y="62"/>
                      </a:lnTo>
                      <a:lnTo>
                        <a:pt x="282" y="78"/>
                      </a:lnTo>
                      <a:lnTo>
                        <a:pt x="291" y="71"/>
                      </a:lnTo>
                      <a:lnTo>
                        <a:pt x="285" y="89"/>
                      </a:lnTo>
                      <a:lnTo>
                        <a:pt x="290" y="98"/>
                      </a:lnTo>
                      <a:lnTo>
                        <a:pt x="292" y="107"/>
                      </a:lnTo>
                      <a:lnTo>
                        <a:pt x="283" y="102"/>
                      </a:lnTo>
                      <a:lnTo>
                        <a:pt x="280" y="115"/>
                      </a:lnTo>
                      <a:lnTo>
                        <a:pt x="300" y="112"/>
                      </a:lnTo>
                      <a:lnTo>
                        <a:pt x="298" y="121"/>
                      </a:lnTo>
                      <a:lnTo>
                        <a:pt x="308" y="128"/>
                      </a:lnTo>
                      <a:lnTo>
                        <a:pt x="290" y="128"/>
                      </a:lnTo>
                      <a:lnTo>
                        <a:pt x="295" y="154"/>
                      </a:lnTo>
                      <a:lnTo>
                        <a:pt x="315" y="165"/>
                      </a:lnTo>
                      <a:lnTo>
                        <a:pt x="326" y="151"/>
                      </a:lnTo>
                      <a:lnTo>
                        <a:pt x="327" y="173"/>
                      </a:lnTo>
                      <a:lnTo>
                        <a:pt x="341" y="169"/>
                      </a:lnTo>
                      <a:lnTo>
                        <a:pt x="334" y="179"/>
                      </a:lnTo>
                      <a:lnTo>
                        <a:pt x="342" y="179"/>
                      </a:lnTo>
                      <a:lnTo>
                        <a:pt x="336" y="190"/>
                      </a:lnTo>
                      <a:lnTo>
                        <a:pt x="339" y="195"/>
                      </a:lnTo>
                      <a:lnTo>
                        <a:pt x="356" y="186"/>
                      </a:lnTo>
                      <a:lnTo>
                        <a:pt x="378" y="175"/>
                      </a:lnTo>
                      <a:lnTo>
                        <a:pt x="385" y="149"/>
                      </a:lnTo>
                      <a:lnTo>
                        <a:pt x="388" y="165"/>
                      </a:lnTo>
                      <a:lnTo>
                        <a:pt x="385" y="172"/>
                      </a:lnTo>
                      <a:lnTo>
                        <a:pt x="380" y="184"/>
                      </a:lnTo>
                      <a:lnTo>
                        <a:pt x="381" y="193"/>
                      </a:lnTo>
                      <a:lnTo>
                        <a:pt x="390" y="172"/>
                      </a:lnTo>
                      <a:lnTo>
                        <a:pt x="394" y="124"/>
                      </a:lnTo>
                      <a:lnTo>
                        <a:pt x="370" y="129"/>
                      </a:lnTo>
                      <a:lnTo>
                        <a:pt x="339" y="134"/>
                      </a:lnTo>
                      <a:lnTo>
                        <a:pt x="337" y="124"/>
                      </a:lnTo>
                      <a:lnTo>
                        <a:pt x="303" y="0"/>
                      </a:lnTo>
                      <a:lnTo>
                        <a:pt x="0" y="57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8" name="Freeform 19"/>
                <p:cNvSpPr>
                  <a:spLocks/>
                </p:cNvSpPr>
                <p:nvPr/>
              </p:nvSpPr>
              <p:spPr bwMode="auto">
                <a:xfrm>
                  <a:off x="2545" y="1515"/>
                  <a:ext cx="373" cy="185"/>
                </a:xfrm>
                <a:custGeom>
                  <a:avLst/>
                  <a:gdLst>
                    <a:gd name="T0" fmla="*/ 0 w 293"/>
                    <a:gd name="T1" fmla="*/ 462 h 147"/>
                    <a:gd name="T2" fmla="*/ 0 w 293"/>
                    <a:gd name="T3" fmla="*/ 1077 h 147"/>
                    <a:gd name="T4" fmla="*/ 1186 w 293"/>
                    <a:gd name="T5" fmla="*/ 856 h 147"/>
                    <a:gd name="T6" fmla="*/ 1407 w 293"/>
                    <a:gd name="T7" fmla="*/ 795 h 147"/>
                    <a:gd name="T8" fmla="*/ 1472 w 293"/>
                    <a:gd name="T9" fmla="*/ 797 h 147"/>
                    <a:gd name="T10" fmla="*/ 1585 w 293"/>
                    <a:gd name="T11" fmla="*/ 980 h 147"/>
                    <a:gd name="T12" fmla="*/ 1714 w 293"/>
                    <a:gd name="T13" fmla="*/ 1001 h 147"/>
                    <a:gd name="T14" fmla="*/ 1778 w 293"/>
                    <a:gd name="T15" fmla="*/ 1139 h 147"/>
                    <a:gd name="T16" fmla="*/ 1874 w 293"/>
                    <a:gd name="T17" fmla="*/ 1158 h 147"/>
                    <a:gd name="T18" fmla="*/ 1898 w 293"/>
                    <a:gd name="T19" fmla="*/ 1047 h 147"/>
                    <a:gd name="T20" fmla="*/ 1967 w 293"/>
                    <a:gd name="T21" fmla="*/ 1012 h 147"/>
                    <a:gd name="T22" fmla="*/ 1994 w 293"/>
                    <a:gd name="T23" fmla="*/ 909 h 147"/>
                    <a:gd name="T24" fmla="*/ 2041 w 293"/>
                    <a:gd name="T25" fmla="*/ 902 h 147"/>
                    <a:gd name="T26" fmla="*/ 2090 w 293"/>
                    <a:gd name="T27" fmla="*/ 1065 h 147"/>
                    <a:gd name="T28" fmla="*/ 2215 w 293"/>
                    <a:gd name="T29" fmla="*/ 1018 h 147"/>
                    <a:gd name="T30" fmla="*/ 2228 w 293"/>
                    <a:gd name="T31" fmla="*/ 950 h 147"/>
                    <a:gd name="T32" fmla="*/ 2402 w 293"/>
                    <a:gd name="T33" fmla="*/ 877 h 147"/>
                    <a:gd name="T34" fmla="*/ 2481 w 293"/>
                    <a:gd name="T35" fmla="*/ 857 h 147"/>
                    <a:gd name="T36" fmla="*/ 2569 w 293"/>
                    <a:gd name="T37" fmla="*/ 920 h 147"/>
                    <a:gd name="T38" fmla="*/ 2531 w 293"/>
                    <a:gd name="T39" fmla="*/ 755 h 147"/>
                    <a:gd name="T40" fmla="*/ 2416 w 293"/>
                    <a:gd name="T41" fmla="*/ 561 h 147"/>
                    <a:gd name="T42" fmla="*/ 2340 w 293"/>
                    <a:gd name="T43" fmla="*/ 526 h 147"/>
                    <a:gd name="T44" fmla="*/ 2257 w 293"/>
                    <a:gd name="T45" fmla="*/ 540 h 147"/>
                    <a:gd name="T46" fmla="*/ 2263 w 293"/>
                    <a:gd name="T47" fmla="*/ 581 h 147"/>
                    <a:gd name="T48" fmla="*/ 2326 w 293"/>
                    <a:gd name="T49" fmla="*/ 581 h 147"/>
                    <a:gd name="T50" fmla="*/ 2379 w 293"/>
                    <a:gd name="T51" fmla="*/ 584 h 147"/>
                    <a:gd name="T52" fmla="*/ 2446 w 293"/>
                    <a:gd name="T53" fmla="*/ 639 h 147"/>
                    <a:gd name="T54" fmla="*/ 2474 w 293"/>
                    <a:gd name="T55" fmla="*/ 710 h 147"/>
                    <a:gd name="T56" fmla="*/ 2423 w 293"/>
                    <a:gd name="T57" fmla="*/ 795 h 147"/>
                    <a:gd name="T58" fmla="*/ 2224 w 293"/>
                    <a:gd name="T59" fmla="*/ 857 h 147"/>
                    <a:gd name="T60" fmla="*/ 2123 w 293"/>
                    <a:gd name="T61" fmla="*/ 827 h 147"/>
                    <a:gd name="T62" fmla="*/ 2070 w 293"/>
                    <a:gd name="T63" fmla="*/ 710 h 147"/>
                    <a:gd name="T64" fmla="*/ 1967 w 293"/>
                    <a:gd name="T65" fmla="*/ 697 h 147"/>
                    <a:gd name="T66" fmla="*/ 1988 w 293"/>
                    <a:gd name="T67" fmla="*/ 633 h 147"/>
                    <a:gd name="T68" fmla="*/ 1888 w 293"/>
                    <a:gd name="T69" fmla="*/ 526 h 147"/>
                    <a:gd name="T70" fmla="*/ 1740 w 293"/>
                    <a:gd name="T71" fmla="*/ 478 h 147"/>
                    <a:gd name="T72" fmla="*/ 1740 w 293"/>
                    <a:gd name="T73" fmla="*/ 526 h 147"/>
                    <a:gd name="T74" fmla="*/ 1664 w 293"/>
                    <a:gd name="T75" fmla="*/ 508 h 147"/>
                    <a:gd name="T76" fmla="*/ 1626 w 293"/>
                    <a:gd name="T77" fmla="*/ 440 h 147"/>
                    <a:gd name="T78" fmla="*/ 1642 w 293"/>
                    <a:gd name="T79" fmla="*/ 367 h 147"/>
                    <a:gd name="T80" fmla="*/ 1725 w 293"/>
                    <a:gd name="T81" fmla="*/ 308 h 147"/>
                    <a:gd name="T82" fmla="*/ 1693 w 293"/>
                    <a:gd name="T83" fmla="*/ 264 h 147"/>
                    <a:gd name="T84" fmla="*/ 1809 w 293"/>
                    <a:gd name="T85" fmla="*/ 191 h 147"/>
                    <a:gd name="T86" fmla="*/ 1693 w 293"/>
                    <a:gd name="T87" fmla="*/ 115 h 147"/>
                    <a:gd name="T88" fmla="*/ 1642 w 293"/>
                    <a:gd name="T89" fmla="*/ 0 h 147"/>
                    <a:gd name="T90" fmla="*/ 1407 w 293"/>
                    <a:gd name="T91" fmla="*/ 155 h 147"/>
                    <a:gd name="T92" fmla="*/ 550 w 293"/>
                    <a:gd name="T93" fmla="*/ 342 h 147"/>
                    <a:gd name="T94" fmla="*/ 0 w 293"/>
                    <a:gd name="T95" fmla="*/ 462 h 147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293"/>
                    <a:gd name="T145" fmla="*/ 0 h 147"/>
                    <a:gd name="T146" fmla="*/ 293 w 293"/>
                    <a:gd name="T147" fmla="*/ 147 h 147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293" h="147">
                      <a:moveTo>
                        <a:pt x="0" y="58"/>
                      </a:moveTo>
                      <a:lnTo>
                        <a:pt x="0" y="136"/>
                      </a:lnTo>
                      <a:lnTo>
                        <a:pt x="135" y="108"/>
                      </a:lnTo>
                      <a:lnTo>
                        <a:pt x="160" y="100"/>
                      </a:lnTo>
                      <a:lnTo>
                        <a:pt x="168" y="101"/>
                      </a:lnTo>
                      <a:lnTo>
                        <a:pt x="180" y="124"/>
                      </a:lnTo>
                      <a:lnTo>
                        <a:pt x="195" y="126"/>
                      </a:lnTo>
                      <a:lnTo>
                        <a:pt x="203" y="144"/>
                      </a:lnTo>
                      <a:lnTo>
                        <a:pt x="214" y="146"/>
                      </a:lnTo>
                      <a:lnTo>
                        <a:pt x="216" y="132"/>
                      </a:lnTo>
                      <a:lnTo>
                        <a:pt x="224" y="128"/>
                      </a:lnTo>
                      <a:lnTo>
                        <a:pt x="227" y="115"/>
                      </a:lnTo>
                      <a:lnTo>
                        <a:pt x="232" y="114"/>
                      </a:lnTo>
                      <a:lnTo>
                        <a:pt x="238" y="134"/>
                      </a:lnTo>
                      <a:lnTo>
                        <a:pt x="252" y="129"/>
                      </a:lnTo>
                      <a:lnTo>
                        <a:pt x="254" y="120"/>
                      </a:lnTo>
                      <a:lnTo>
                        <a:pt x="273" y="111"/>
                      </a:lnTo>
                      <a:lnTo>
                        <a:pt x="283" y="109"/>
                      </a:lnTo>
                      <a:lnTo>
                        <a:pt x="292" y="116"/>
                      </a:lnTo>
                      <a:lnTo>
                        <a:pt x="288" y="95"/>
                      </a:lnTo>
                      <a:lnTo>
                        <a:pt x="275" y="71"/>
                      </a:lnTo>
                      <a:lnTo>
                        <a:pt x="266" y="67"/>
                      </a:lnTo>
                      <a:lnTo>
                        <a:pt x="257" y="68"/>
                      </a:lnTo>
                      <a:lnTo>
                        <a:pt x="258" y="73"/>
                      </a:lnTo>
                      <a:lnTo>
                        <a:pt x="265" y="73"/>
                      </a:lnTo>
                      <a:lnTo>
                        <a:pt x="271" y="74"/>
                      </a:lnTo>
                      <a:lnTo>
                        <a:pt x="278" y="81"/>
                      </a:lnTo>
                      <a:lnTo>
                        <a:pt x="281" y="90"/>
                      </a:lnTo>
                      <a:lnTo>
                        <a:pt x="276" y="100"/>
                      </a:lnTo>
                      <a:lnTo>
                        <a:pt x="253" y="109"/>
                      </a:lnTo>
                      <a:lnTo>
                        <a:pt x="242" y="104"/>
                      </a:lnTo>
                      <a:lnTo>
                        <a:pt x="236" y="90"/>
                      </a:lnTo>
                      <a:lnTo>
                        <a:pt x="224" y="88"/>
                      </a:lnTo>
                      <a:lnTo>
                        <a:pt x="226" y="80"/>
                      </a:lnTo>
                      <a:lnTo>
                        <a:pt x="215" y="67"/>
                      </a:lnTo>
                      <a:lnTo>
                        <a:pt x="198" y="60"/>
                      </a:lnTo>
                      <a:lnTo>
                        <a:pt x="198" y="67"/>
                      </a:lnTo>
                      <a:lnTo>
                        <a:pt x="189" y="64"/>
                      </a:lnTo>
                      <a:lnTo>
                        <a:pt x="185" y="56"/>
                      </a:lnTo>
                      <a:lnTo>
                        <a:pt x="187" y="46"/>
                      </a:lnTo>
                      <a:lnTo>
                        <a:pt x="196" y="39"/>
                      </a:lnTo>
                      <a:lnTo>
                        <a:pt x="193" y="33"/>
                      </a:lnTo>
                      <a:lnTo>
                        <a:pt x="206" y="24"/>
                      </a:lnTo>
                      <a:lnTo>
                        <a:pt x="193" y="14"/>
                      </a:lnTo>
                      <a:lnTo>
                        <a:pt x="187" y="0"/>
                      </a:lnTo>
                      <a:lnTo>
                        <a:pt x="160" y="20"/>
                      </a:lnTo>
                      <a:lnTo>
                        <a:pt x="62" y="44"/>
                      </a:lnTo>
                      <a:lnTo>
                        <a:pt x="0" y="58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9" name="Freeform 20"/>
                <p:cNvSpPr>
                  <a:spLocks/>
                </p:cNvSpPr>
                <p:nvPr/>
              </p:nvSpPr>
              <p:spPr bwMode="auto">
                <a:xfrm>
                  <a:off x="793" y="1178"/>
                  <a:ext cx="634" cy="323"/>
                </a:xfrm>
                <a:custGeom>
                  <a:avLst/>
                  <a:gdLst>
                    <a:gd name="T0" fmla="*/ 330 w 497"/>
                    <a:gd name="T1" fmla="*/ 1050 h 258"/>
                    <a:gd name="T2" fmla="*/ 1577 w 497"/>
                    <a:gd name="T3" fmla="*/ 1268 h 258"/>
                    <a:gd name="T4" fmla="*/ 1799 w 497"/>
                    <a:gd name="T5" fmla="*/ 1432 h 258"/>
                    <a:gd name="T6" fmla="*/ 2208 w 497"/>
                    <a:gd name="T7" fmla="*/ 1539 h 258"/>
                    <a:gd name="T8" fmla="*/ 2296 w 497"/>
                    <a:gd name="T9" fmla="*/ 1395 h 258"/>
                    <a:gd name="T10" fmla="*/ 2374 w 497"/>
                    <a:gd name="T11" fmla="*/ 1223 h 258"/>
                    <a:gd name="T12" fmla="*/ 2373 w 497"/>
                    <a:gd name="T13" fmla="*/ 1295 h 258"/>
                    <a:gd name="T14" fmla="*/ 2470 w 497"/>
                    <a:gd name="T15" fmla="*/ 1376 h 258"/>
                    <a:gd name="T16" fmla="*/ 2597 w 497"/>
                    <a:gd name="T17" fmla="*/ 1268 h 258"/>
                    <a:gd name="T18" fmla="*/ 2669 w 497"/>
                    <a:gd name="T19" fmla="*/ 1248 h 258"/>
                    <a:gd name="T20" fmla="*/ 2638 w 497"/>
                    <a:gd name="T21" fmla="*/ 1450 h 258"/>
                    <a:gd name="T22" fmla="*/ 2815 w 497"/>
                    <a:gd name="T23" fmla="*/ 1295 h 258"/>
                    <a:gd name="T24" fmla="*/ 3111 w 497"/>
                    <a:gd name="T25" fmla="*/ 1128 h 258"/>
                    <a:gd name="T26" fmla="*/ 3435 w 497"/>
                    <a:gd name="T27" fmla="*/ 997 h 258"/>
                    <a:gd name="T28" fmla="*/ 3895 w 497"/>
                    <a:gd name="T29" fmla="*/ 1147 h 258"/>
                    <a:gd name="T30" fmla="*/ 4004 w 497"/>
                    <a:gd name="T31" fmla="*/ 997 h 258"/>
                    <a:gd name="T32" fmla="*/ 4435 w 497"/>
                    <a:gd name="T33" fmla="*/ 964 h 258"/>
                    <a:gd name="T34" fmla="*/ 4143 w 497"/>
                    <a:gd name="T35" fmla="*/ 645 h 258"/>
                    <a:gd name="T36" fmla="*/ 3888 w 497"/>
                    <a:gd name="T37" fmla="*/ 645 h 258"/>
                    <a:gd name="T38" fmla="*/ 3689 w 497"/>
                    <a:gd name="T39" fmla="*/ 652 h 258"/>
                    <a:gd name="T40" fmla="*/ 3613 w 497"/>
                    <a:gd name="T41" fmla="*/ 535 h 258"/>
                    <a:gd name="T42" fmla="*/ 3466 w 497"/>
                    <a:gd name="T43" fmla="*/ 447 h 258"/>
                    <a:gd name="T44" fmla="*/ 2827 w 497"/>
                    <a:gd name="T45" fmla="*/ 575 h 258"/>
                    <a:gd name="T46" fmla="*/ 2490 w 497"/>
                    <a:gd name="T47" fmla="*/ 749 h 258"/>
                    <a:gd name="T48" fmla="*/ 2280 w 497"/>
                    <a:gd name="T49" fmla="*/ 720 h 258"/>
                    <a:gd name="T50" fmla="*/ 2055 w 497"/>
                    <a:gd name="T51" fmla="*/ 770 h 258"/>
                    <a:gd name="T52" fmla="*/ 1559 w 497"/>
                    <a:gd name="T53" fmla="*/ 459 h 258"/>
                    <a:gd name="T54" fmla="*/ 1433 w 497"/>
                    <a:gd name="T55" fmla="*/ 535 h 258"/>
                    <a:gd name="T56" fmla="*/ 1356 w 497"/>
                    <a:gd name="T57" fmla="*/ 515 h 258"/>
                    <a:gd name="T58" fmla="*/ 1300 w 497"/>
                    <a:gd name="T59" fmla="*/ 447 h 258"/>
                    <a:gd name="T60" fmla="*/ 1595 w 497"/>
                    <a:gd name="T61" fmla="*/ 76 h 258"/>
                    <a:gd name="T62" fmla="*/ 1730 w 497"/>
                    <a:gd name="T63" fmla="*/ 0 h 258"/>
                    <a:gd name="T64" fmla="*/ 1297 w 497"/>
                    <a:gd name="T65" fmla="*/ 94 h 258"/>
                    <a:gd name="T66" fmla="*/ 1063 w 497"/>
                    <a:gd name="T67" fmla="*/ 304 h 258"/>
                    <a:gd name="T68" fmla="*/ 814 w 497"/>
                    <a:gd name="T69" fmla="*/ 447 h 258"/>
                    <a:gd name="T70" fmla="*/ 661 w 497"/>
                    <a:gd name="T71" fmla="*/ 568 h 258"/>
                    <a:gd name="T72" fmla="*/ 355 w 497"/>
                    <a:gd name="T73" fmla="*/ 652 h 258"/>
                    <a:gd name="T74" fmla="*/ 0 w 497"/>
                    <a:gd name="T75" fmla="*/ 840 h 258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497"/>
                    <a:gd name="T115" fmla="*/ 0 h 258"/>
                    <a:gd name="T116" fmla="*/ 497 w 497"/>
                    <a:gd name="T117" fmla="*/ 258 h 258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497" h="258">
                      <a:moveTo>
                        <a:pt x="0" y="111"/>
                      </a:moveTo>
                      <a:lnTo>
                        <a:pt x="37" y="138"/>
                      </a:lnTo>
                      <a:lnTo>
                        <a:pt x="134" y="163"/>
                      </a:lnTo>
                      <a:lnTo>
                        <a:pt x="176" y="168"/>
                      </a:lnTo>
                      <a:lnTo>
                        <a:pt x="183" y="184"/>
                      </a:lnTo>
                      <a:lnTo>
                        <a:pt x="201" y="189"/>
                      </a:lnTo>
                      <a:lnTo>
                        <a:pt x="225" y="257"/>
                      </a:lnTo>
                      <a:lnTo>
                        <a:pt x="247" y="204"/>
                      </a:lnTo>
                      <a:lnTo>
                        <a:pt x="251" y="192"/>
                      </a:lnTo>
                      <a:lnTo>
                        <a:pt x="257" y="185"/>
                      </a:lnTo>
                      <a:lnTo>
                        <a:pt x="257" y="176"/>
                      </a:lnTo>
                      <a:lnTo>
                        <a:pt x="266" y="162"/>
                      </a:lnTo>
                      <a:lnTo>
                        <a:pt x="269" y="164"/>
                      </a:lnTo>
                      <a:lnTo>
                        <a:pt x="265" y="171"/>
                      </a:lnTo>
                      <a:lnTo>
                        <a:pt x="266" y="186"/>
                      </a:lnTo>
                      <a:lnTo>
                        <a:pt x="276" y="182"/>
                      </a:lnTo>
                      <a:lnTo>
                        <a:pt x="281" y="166"/>
                      </a:lnTo>
                      <a:lnTo>
                        <a:pt x="291" y="168"/>
                      </a:lnTo>
                      <a:lnTo>
                        <a:pt x="297" y="161"/>
                      </a:lnTo>
                      <a:lnTo>
                        <a:pt x="298" y="165"/>
                      </a:lnTo>
                      <a:lnTo>
                        <a:pt x="287" y="189"/>
                      </a:lnTo>
                      <a:lnTo>
                        <a:pt x="295" y="192"/>
                      </a:lnTo>
                      <a:lnTo>
                        <a:pt x="302" y="177"/>
                      </a:lnTo>
                      <a:lnTo>
                        <a:pt x="314" y="171"/>
                      </a:lnTo>
                      <a:lnTo>
                        <a:pt x="320" y="154"/>
                      </a:lnTo>
                      <a:lnTo>
                        <a:pt x="348" y="149"/>
                      </a:lnTo>
                      <a:lnTo>
                        <a:pt x="362" y="148"/>
                      </a:lnTo>
                      <a:lnTo>
                        <a:pt x="384" y="132"/>
                      </a:lnTo>
                      <a:lnTo>
                        <a:pt x="415" y="137"/>
                      </a:lnTo>
                      <a:lnTo>
                        <a:pt x="436" y="152"/>
                      </a:lnTo>
                      <a:lnTo>
                        <a:pt x="438" y="133"/>
                      </a:lnTo>
                      <a:lnTo>
                        <a:pt x="448" y="132"/>
                      </a:lnTo>
                      <a:lnTo>
                        <a:pt x="475" y="134"/>
                      </a:lnTo>
                      <a:lnTo>
                        <a:pt x="496" y="128"/>
                      </a:lnTo>
                      <a:lnTo>
                        <a:pt x="469" y="112"/>
                      </a:lnTo>
                      <a:lnTo>
                        <a:pt x="463" y="85"/>
                      </a:lnTo>
                      <a:lnTo>
                        <a:pt x="441" y="89"/>
                      </a:lnTo>
                      <a:lnTo>
                        <a:pt x="434" y="85"/>
                      </a:lnTo>
                      <a:lnTo>
                        <a:pt x="425" y="89"/>
                      </a:lnTo>
                      <a:lnTo>
                        <a:pt x="412" y="86"/>
                      </a:lnTo>
                      <a:lnTo>
                        <a:pt x="406" y="85"/>
                      </a:lnTo>
                      <a:lnTo>
                        <a:pt x="404" y="70"/>
                      </a:lnTo>
                      <a:lnTo>
                        <a:pt x="408" y="54"/>
                      </a:lnTo>
                      <a:lnTo>
                        <a:pt x="387" y="59"/>
                      </a:lnTo>
                      <a:lnTo>
                        <a:pt x="367" y="69"/>
                      </a:lnTo>
                      <a:lnTo>
                        <a:pt x="316" y="76"/>
                      </a:lnTo>
                      <a:lnTo>
                        <a:pt x="285" y="106"/>
                      </a:lnTo>
                      <a:lnTo>
                        <a:pt x="278" y="100"/>
                      </a:lnTo>
                      <a:lnTo>
                        <a:pt x="269" y="104"/>
                      </a:lnTo>
                      <a:lnTo>
                        <a:pt x="255" y="95"/>
                      </a:lnTo>
                      <a:lnTo>
                        <a:pt x="247" y="98"/>
                      </a:lnTo>
                      <a:lnTo>
                        <a:pt x="230" y="102"/>
                      </a:lnTo>
                      <a:lnTo>
                        <a:pt x="205" y="66"/>
                      </a:lnTo>
                      <a:lnTo>
                        <a:pt x="175" y="61"/>
                      </a:lnTo>
                      <a:lnTo>
                        <a:pt x="166" y="63"/>
                      </a:lnTo>
                      <a:lnTo>
                        <a:pt x="160" y="70"/>
                      </a:lnTo>
                      <a:lnTo>
                        <a:pt x="165" y="56"/>
                      </a:lnTo>
                      <a:lnTo>
                        <a:pt x="151" y="68"/>
                      </a:lnTo>
                      <a:lnTo>
                        <a:pt x="145" y="80"/>
                      </a:lnTo>
                      <a:lnTo>
                        <a:pt x="146" y="59"/>
                      </a:lnTo>
                      <a:lnTo>
                        <a:pt x="160" y="31"/>
                      </a:lnTo>
                      <a:lnTo>
                        <a:pt x="178" y="10"/>
                      </a:lnTo>
                      <a:lnTo>
                        <a:pt x="196" y="4"/>
                      </a:lnTo>
                      <a:lnTo>
                        <a:pt x="193" y="0"/>
                      </a:lnTo>
                      <a:lnTo>
                        <a:pt x="164" y="2"/>
                      </a:lnTo>
                      <a:lnTo>
                        <a:pt x="145" y="12"/>
                      </a:lnTo>
                      <a:lnTo>
                        <a:pt x="139" y="22"/>
                      </a:lnTo>
                      <a:lnTo>
                        <a:pt x="118" y="40"/>
                      </a:lnTo>
                      <a:lnTo>
                        <a:pt x="107" y="55"/>
                      </a:lnTo>
                      <a:lnTo>
                        <a:pt x="91" y="59"/>
                      </a:lnTo>
                      <a:lnTo>
                        <a:pt x="86" y="69"/>
                      </a:lnTo>
                      <a:lnTo>
                        <a:pt x="74" y="75"/>
                      </a:lnTo>
                      <a:lnTo>
                        <a:pt x="45" y="80"/>
                      </a:lnTo>
                      <a:lnTo>
                        <a:pt x="39" y="86"/>
                      </a:lnTo>
                      <a:lnTo>
                        <a:pt x="24" y="99"/>
                      </a:lnTo>
                      <a:lnTo>
                        <a:pt x="0" y="111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0" name="Freeform 21"/>
                <p:cNvSpPr>
                  <a:spLocks/>
                </p:cNvSpPr>
                <p:nvPr/>
              </p:nvSpPr>
              <p:spPr bwMode="auto">
                <a:xfrm>
                  <a:off x="1200" y="1380"/>
                  <a:ext cx="430" cy="572"/>
                </a:xfrm>
                <a:custGeom>
                  <a:avLst/>
                  <a:gdLst>
                    <a:gd name="T0" fmla="*/ 0 w 337"/>
                    <a:gd name="T1" fmla="*/ 3496 h 456"/>
                    <a:gd name="T2" fmla="*/ 279 w 337"/>
                    <a:gd name="T3" fmla="*/ 3067 h 456"/>
                    <a:gd name="T4" fmla="*/ 330 w 337"/>
                    <a:gd name="T5" fmla="*/ 2920 h 456"/>
                    <a:gd name="T6" fmla="*/ 356 w 337"/>
                    <a:gd name="T7" fmla="*/ 2605 h 456"/>
                    <a:gd name="T8" fmla="*/ 285 w 337"/>
                    <a:gd name="T9" fmla="*/ 2322 h 456"/>
                    <a:gd name="T10" fmla="*/ 106 w 337"/>
                    <a:gd name="T11" fmla="*/ 2053 h 456"/>
                    <a:gd name="T12" fmla="*/ 36 w 337"/>
                    <a:gd name="T13" fmla="*/ 1897 h 456"/>
                    <a:gd name="T14" fmla="*/ 77 w 337"/>
                    <a:gd name="T15" fmla="*/ 1751 h 456"/>
                    <a:gd name="T16" fmla="*/ 1 w 337"/>
                    <a:gd name="T17" fmla="*/ 1573 h 456"/>
                    <a:gd name="T18" fmla="*/ 96 w 337"/>
                    <a:gd name="T19" fmla="*/ 1443 h 456"/>
                    <a:gd name="T20" fmla="*/ 159 w 337"/>
                    <a:gd name="T21" fmla="*/ 1149 h 456"/>
                    <a:gd name="T22" fmla="*/ 143 w 337"/>
                    <a:gd name="T23" fmla="*/ 1004 h 456"/>
                    <a:gd name="T24" fmla="*/ 254 w 337"/>
                    <a:gd name="T25" fmla="*/ 916 h 456"/>
                    <a:gd name="T26" fmla="*/ 236 w 337"/>
                    <a:gd name="T27" fmla="*/ 809 h 456"/>
                    <a:gd name="T28" fmla="*/ 421 w 337"/>
                    <a:gd name="T29" fmla="*/ 748 h 456"/>
                    <a:gd name="T30" fmla="*/ 579 w 337"/>
                    <a:gd name="T31" fmla="*/ 534 h 456"/>
                    <a:gd name="T32" fmla="*/ 563 w 337"/>
                    <a:gd name="T33" fmla="*/ 886 h 456"/>
                    <a:gd name="T34" fmla="*/ 684 w 337"/>
                    <a:gd name="T35" fmla="*/ 809 h 456"/>
                    <a:gd name="T36" fmla="*/ 684 w 337"/>
                    <a:gd name="T37" fmla="*/ 514 h 456"/>
                    <a:gd name="T38" fmla="*/ 845 w 337"/>
                    <a:gd name="T39" fmla="*/ 364 h 456"/>
                    <a:gd name="T40" fmla="*/ 963 w 337"/>
                    <a:gd name="T41" fmla="*/ 340 h 456"/>
                    <a:gd name="T42" fmla="*/ 873 w 337"/>
                    <a:gd name="T43" fmla="*/ 292 h 456"/>
                    <a:gd name="T44" fmla="*/ 837 w 337"/>
                    <a:gd name="T45" fmla="*/ 186 h 456"/>
                    <a:gd name="T46" fmla="*/ 910 w 337"/>
                    <a:gd name="T47" fmla="*/ 39 h 456"/>
                    <a:gd name="T48" fmla="*/ 1045 w 337"/>
                    <a:gd name="T49" fmla="*/ 0 h 456"/>
                    <a:gd name="T50" fmla="*/ 1421 w 337"/>
                    <a:gd name="T51" fmla="*/ 88 h 456"/>
                    <a:gd name="T52" fmla="*/ 1535 w 337"/>
                    <a:gd name="T53" fmla="*/ 192 h 456"/>
                    <a:gd name="T54" fmla="*/ 1957 w 337"/>
                    <a:gd name="T55" fmla="*/ 271 h 456"/>
                    <a:gd name="T56" fmla="*/ 2035 w 337"/>
                    <a:gd name="T57" fmla="*/ 379 h 456"/>
                    <a:gd name="T58" fmla="*/ 2147 w 337"/>
                    <a:gd name="T59" fmla="*/ 503 h 456"/>
                    <a:gd name="T60" fmla="*/ 2045 w 337"/>
                    <a:gd name="T61" fmla="*/ 503 h 456"/>
                    <a:gd name="T62" fmla="*/ 2035 w 337"/>
                    <a:gd name="T63" fmla="*/ 582 h 456"/>
                    <a:gd name="T64" fmla="*/ 2160 w 337"/>
                    <a:gd name="T65" fmla="*/ 719 h 456"/>
                    <a:gd name="T66" fmla="*/ 2193 w 337"/>
                    <a:gd name="T67" fmla="*/ 961 h 456"/>
                    <a:gd name="T68" fmla="*/ 2193 w 337"/>
                    <a:gd name="T69" fmla="*/ 1100 h 456"/>
                    <a:gd name="T70" fmla="*/ 2058 w 337"/>
                    <a:gd name="T71" fmla="*/ 1272 h 456"/>
                    <a:gd name="T72" fmla="*/ 2045 w 337"/>
                    <a:gd name="T73" fmla="*/ 1352 h 456"/>
                    <a:gd name="T74" fmla="*/ 1876 w 337"/>
                    <a:gd name="T75" fmla="*/ 1422 h 456"/>
                    <a:gd name="T76" fmla="*/ 1851 w 337"/>
                    <a:gd name="T77" fmla="*/ 1499 h 456"/>
                    <a:gd name="T78" fmla="*/ 1876 w 337"/>
                    <a:gd name="T79" fmla="*/ 1671 h 456"/>
                    <a:gd name="T80" fmla="*/ 2035 w 337"/>
                    <a:gd name="T81" fmla="*/ 1771 h 456"/>
                    <a:gd name="T82" fmla="*/ 2193 w 337"/>
                    <a:gd name="T83" fmla="*/ 1613 h 456"/>
                    <a:gd name="T84" fmla="*/ 2288 w 337"/>
                    <a:gd name="T85" fmla="*/ 1419 h 456"/>
                    <a:gd name="T86" fmla="*/ 2537 w 337"/>
                    <a:gd name="T87" fmla="*/ 1303 h 456"/>
                    <a:gd name="T88" fmla="*/ 2692 w 337"/>
                    <a:gd name="T89" fmla="*/ 1366 h 456"/>
                    <a:gd name="T90" fmla="*/ 2798 w 337"/>
                    <a:gd name="T91" fmla="*/ 1596 h 456"/>
                    <a:gd name="T92" fmla="*/ 2945 w 337"/>
                    <a:gd name="T93" fmla="*/ 2003 h 456"/>
                    <a:gd name="T94" fmla="*/ 3014 w 337"/>
                    <a:gd name="T95" fmla="*/ 2148 h 456"/>
                    <a:gd name="T96" fmla="*/ 2956 w 337"/>
                    <a:gd name="T97" fmla="*/ 2264 h 456"/>
                    <a:gd name="T98" fmla="*/ 2987 w 337"/>
                    <a:gd name="T99" fmla="*/ 2439 h 456"/>
                    <a:gd name="T100" fmla="*/ 2928 w 337"/>
                    <a:gd name="T101" fmla="*/ 2530 h 456"/>
                    <a:gd name="T102" fmla="*/ 2871 w 337"/>
                    <a:gd name="T103" fmla="*/ 2439 h 456"/>
                    <a:gd name="T104" fmla="*/ 2794 w 337"/>
                    <a:gd name="T105" fmla="*/ 2480 h 456"/>
                    <a:gd name="T106" fmla="*/ 2779 w 337"/>
                    <a:gd name="T107" fmla="*/ 2648 h 456"/>
                    <a:gd name="T108" fmla="*/ 2755 w 337"/>
                    <a:gd name="T109" fmla="*/ 2714 h 456"/>
                    <a:gd name="T110" fmla="*/ 2609 w 337"/>
                    <a:gd name="T111" fmla="*/ 2783 h 456"/>
                    <a:gd name="T112" fmla="*/ 2609 w 337"/>
                    <a:gd name="T113" fmla="*/ 3004 h 456"/>
                    <a:gd name="T114" fmla="*/ 2529 w 337"/>
                    <a:gd name="T115" fmla="*/ 3105 h 456"/>
                    <a:gd name="T116" fmla="*/ 2438 w 337"/>
                    <a:gd name="T117" fmla="*/ 3283 h 456"/>
                    <a:gd name="T118" fmla="*/ 1458 w 337"/>
                    <a:gd name="T119" fmla="*/ 3416 h 456"/>
                    <a:gd name="T120" fmla="*/ 1433 w 337"/>
                    <a:gd name="T121" fmla="*/ 3354 h 456"/>
                    <a:gd name="T122" fmla="*/ 0 w 337"/>
                    <a:gd name="T123" fmla="*/ 3496 h 45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337"/>
                    <a:gd name="T187" fmla="*/ 0 h 456"/>
                    <a:gd name="T188" fmla="*/ 337 w 337"/>
                    <a:gd name="T189" fmla="*/ 456 h 45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337" h="456">
                      <a:moveTo>
                        <a:pt x="0" y="455"/>
                      </a:moveTo>
                      <a:lnTo>
                        <a:pt x="31" y="399"/>
                      </a:lnTo>
                      <a:lnTo>
                        <a:pt x="37" y="380"/>
                      </a:lnTo>
                      <a:lnTo>
                        <a:pt x="40" y="339"/>
                      </a:lnTo>
                      <a:lnTo>
                        <a:pt x="32" y="302"/>
                      </a:lnTo>
                      <a:lnTo>
                        <a:pt x="12" y="267"/>
                      </a:lnTo>
                      <a:lnTo>
                        <a:pt x="4" y="246"/>
                      </a:lnTo>
                      <a:lnTo>
                        <a:pt x="9" y="228"/>
                      </a:lnTo>
                      <a:lnTo>
                        <a:pt x="1" y="204"/>
                      </a:lnTo>
                      <a:lnTo>
                        <a:pt x="10" y="188"/>
                      </a:lnTo>
                      <a:lnTo>
                        <a:pt x="18" y="149"/>
                      </a:lnTo>
                      <a:lnTo>
                        <a:pt x="16" y="131"/>
                      </a:lnTo>
                      <a:lnTo>
                        <a:pt x="28" y="119"/>
                      </a:lnTo>
                      <a:lnTo>
                        <a:pt x="27" y="105"/>
                      </a:lnTo>
                      <a:lnTo>
                        <a:pt x="47" y="97"/>
                      </a:lnTo>
                      <a:lnTo>
                        <a:pt x="65" y="69"/>
                      </a:lnTo>
                      <a:lnTo>
                        <a:pt x="63" y="115"/>
                      </a:lnTo>
                      <a:lnTo>
                        <a:pt x="76" y="105"/>
                      </a:lnTo>
                      <a:lnTo>
                        <a:pt x="76" y="67"/>
                      </a:lnTo>
                      <a:lnTo>
                        <a:pt x="95" y="47"/>
                      </a:lnTo>
                      <a:lnTo>
                        <a:pt x="107" y="44"/>
                      </a:lnTo>
                      <a:lnTo>
                        <a:pt x="97" y="38"/>
                      </a:lnTo>
                      <a:lnTo>
                        <a:pt x="93" y="24"/>
                      </a:lnTo>
                      <a:lnTo>
                        <a:pt x="101" y="5"/>
                      </a:lnTo>
                      <a:lnTo>
                        <a:pt x="117" y="0"/>
                      </a:lnTo>
                      <a:lnTo>
                        <a:pt x="158" y="11"/>
                      </a:lnTo>
                      <a:lnTo>
                        <a:pt x="172" y="25"/>
                      </a:lnTo>
                      <a:lnTo>
                        <a:pt x="218" y="35"/>
                      </a:lnTo>
                      <a:lnTo>
                        <a:pt x="227" y="49"/>
                      </a:lnTo>
                      <a:lnTo>
                        <a:pt x="240" y="65"/>
                      </a:lnTo>
                      <a:lnTo>
                        <a:pt x="228" y="65"/>
                      </a:lnTo>
                      <a:lnTo>
                        <a:pt x="227" y="76"/>
                      </a:lnTo>
                      <a:lnTo>
                        <a:pt x="241" y="93"/>
                      </a:lnTo>
                      <a:lnTo>
                        <a:pt x="245" y="124"/>
                      </a:lnTo>
                      <a:lnTo>
                        <a:pt x="245" y="143"/>
                      </a:lnTo>
                      <a:lnTo>
                        <a:pt x="230" y="165"/>
                      </a:lnTo>
                      <a:lnTo>
                        <a:pt x="228" y="176"/>
                      </a:lnTo>
                      <a:lnTo>
                        <a:pt x="209" y="185"/>
                      </a:lnTo>
                      <a:lnTo>
                        <a:pt x="206" y="195"/>
                      </a:lnTo>
                      <a:lnTo>
                        <a:pt x="209" y="218"/>
                      </a:lnTo>
                      <a:lnTo>
                        <a:pt x="227" y="230"/>
                      </a:lnTo>
                      <a:lnTo>
                        <a:pt x="245" y="210"/>
                      </a:lnTo>
                      <a:lnTo>
                        <a:pt x="255" y="184"/>
                      </a:lnTo>
                      <a:lnTo>
                        <a:pt x="283" y="169"/>
                      </a:lnTo>
                      <a:lnTo>
                        <a:pt x="300" y="178"/>
                      </a:lnTo>
                      <a:lnTo>
                        <a:pt x="313" y="207"/>
                      </a:lnTo>
                      <a:lnTo>
                        <a:pt x="328" y="261"/>
                      </a:lnTo>
                      <a:lnTo>
                        <a:pt x="336" y="279"/>
                      </a:lnTo>
                      <a:lnTo>
                        <a:pt x="330" y="294"/>
                      </a:lnTo>
                      <a:lnTo>
                        <a:pt x="333" y="317"/>
                      </a:lnTo>
                      <a:lnTo>
                        <a:pt x="327" y="329"/>
                      </a:lnTo>
                      <a:lnTo>
                        <a:pt x="320" y="317"/>
                      </a:lnTo>
                      <a:lnTo>
                        <a:pt x="311" y="322"/>
                      </a:lnTo>
                      <a:lnTo>
                        <a:pt x="310" y="344"/>
                      </a:lnTo>
                      <a:lnTo>
                        <a:pt x="307" y="353"/>
                      </a:lnTo>
                      <a:lnTo>
                        <a:pt x="291" y="362"/>
                      </a:lnTo>
                      <a:lnTo>
                        <a:pt x="291" y="391"/>
                      </a:lnTo>
                      <a:lnTo>
                        <a:pt x="282" y="403"/>
                      </a:lnTo>
                      <a:lnTo>
                        <a:pt x="272" y="427"/>
                      </a:lnTo>
                      <a:lnTo>
                        <a:pt x="163" y="444"/>
                      </a:lnTo>
                      <a:lnTo>
                        <a:pt x="160" y="436"/>
                      </a:lnTo>
                      <a:lnTo>
                        <a:pt x="0" y="455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1" name="Freeform 22"/>
                <p:cNvSpPr>
                  <a:spLocks/>
                </p:cNvSpPr>
                <p:nvPr/>
              </p:nvSpPr>
              <p:spPr bwMode="auto">
                <a:xfrm>
                  <a:off x="468" y="3185"/>
                  <a:ext cx="623" cy="542"/>
                </a:xfrm>
                <a:custGeom>
                  <a:avLst/>
                  <a:gdLst>
                    <a:gd name="T0" fmla="*/ 46 w 488"/>
                    <a:gd name="T1" fmla="*/ 890 h 433"/>
                    <a:gd name="T2" fmla="*/ 204 w 488"/>
                    <a:gd name="T3" fmla="*/ 1222 h 433"/>
                    <a:gd name="T4" fmla="*/ 442 w 488"/>
                    <a:gd name="T5" fmla="*/ 1801 h 433"/>
                    <a:gd name="T6" fmla="*/ 303 w 488"/>
                    <a:gd name="T7" fmla="*/ 2184 h 433"/>
                    <a:gd name="T8" fmla="*/ 326 w 488"/>
                    <a:gd name="T9" fmla="*/ 2465 h 433"/>
                    <a:gd name="T10" fmla="*/ 157 w 488"/>
                    <a:gd name="T11" fmla="*/ 2675 h 433"/>
                    <a:gd name="T12" fmla="*/ 813 w 488"/>
                    <a:gd name="T13" fmla="*/ 2685 h 433"/>
                    <a:gd name="T14" fmla="*/ 1738 w 488"/>
                    <a:gd name="T15" fmla="*/ 2828 h 433"/>
                    <a:gd name="T16" fmla="*/ 1835 w 488"/>
                    <a:gd name="T17" fmla="*/ 2615 h 433"/>
                    <a:gd name="T18" fmla="*/ 2202 w 488"/>
                    <a:gd name="T19" fmla="*/ 2869 h 433"/>
                    <a:gd name="T20" fmla="*/ 2422 w 488"/>
                    <a:gd name="T21" fmla="*/ 2889 h 433"/>
                    <a:gd name="T22" fmla="*/ 2581 w 488"/>
                    <a:gd name="T23" fmla="*/ 3112 h 433"/>
                    <a:gd name="T24" fmla="*/ 2858 w 488"/>
                    <a:gd name="T25" fmla="*/ 3188 h 433"/>
                    <a:gd name="T26" fmla="*/ 3054 w 488"/>
                    <a:gd name="T27" fmla="*/ 3081 h 433"/>
                    <a:gd name="T28" fmla="*/ 3180 w 488"/>
                    <a:gd name="T29" fmla="*/ 3099 h 433"/>
                    <a:gd name="T30" fmla="*/ 3333 w 488"/>
                    <a:gd name="T31" fmla="*/ 3178 h 433"/>
                    <a:gd name="T32" fmla="*/ 3522 w 488"/>
                    <a:gd name="T33" fmla="*/ 3055 h 433"/>
                    <a:gd name="T34" fmla="*/ 3493 w 488"/>
                    <a:gd name="T35" fmla="*/ 2856 h 433"/>
                    <a:gd name="T36" fmla="*/ 3652 w 488"/>
                    <a:gd name="T37" fmla="*/ 2869 h 433"/>
                    <a:gd name="T38" fmla="*/ 3834 w 488"/>
                    <a:gd name="T39" fmla="*/ 2967 h 433"/>
                    <a:gd name="T40" fmla="*/ 3973 w 488"/>
                    <a:gd name="T41" fmla="*/ 3020 h 433"/>
                    <a:gd name="T42" fmla="*/ 4116 w 488"/>
                    <a:gd name="T43" fmla="*/ 3132 h 433"/>
                    <a:gd name="T44" fmla="*/ 4196 w 488"/>
                    <a:gd name="T45" fmla="*/ 3138 h 433"/>
                    <a:gd name="T46" fmla="*/ 4275 w 488"/>
                    <a:gd name="T47" fmla="*/ 3132 h 433"/>
                    <a:gd name="T48" fmla="*/ 4390 w 488"/>
                    <a:gd name="T49" fmla="*/ 3044 h 433"/>
                    <a:gd name="T50" fmla="*/ 4207 w 488"/>
                    <a:gd name="T51" fmla="*/ 2967 h 433"/>
                    <a:gd name="T52" fmla="*/ 4060 w 488"/>
                    <a:gd name="T53" fmla="*/ 2903 h 433"/>
                    <a:gd name="T54" fmla="*/ 3849 w 488"/>
                    <a:gd name="T55" fmla="*/ 2733 h 433"/>
                    <a:gd name="T56" fmla="*/ 4001 w 488"/>
                    <a:gd name="T57" fmla="*/ 2646 h 433"/>
                    <a:gd name="T58" fmla="*/ 4099 w 488"/>
                    <a:gd name="T59" fmla="*/ 2556 h 433"/>
                    <a:gd name="T60" fmla="*/ 4167 w 488"/>
                    <a:gd name="T61" fmla="*/ 2428 h 433"/>
                    <a:gd name="T62" fmla="*/ 4053 w 488"/>
                    <a:gd name="T63" fmla="*/ 2347 h 433"/>
                    <a:gd name="T64" fmla="*/ 3811 w 488"/>
                    <a:gd name="T65" fmla="*/ 2512 h 433"/>
                    <a:gd name="T66" fmla="*/ 3652 w 488"/>
                    <a:gd name="T67" fmla="*/ 2371 h 433"/>
                    <a:gd name="T68" fmla="*/ 3741 w 488"/>
                    <a:gd name="T69" fmla="*/ 2371 h 433"/>
                    <a:gd name="T70" fmla="*/ 3718 w 488"/>
                    <a:gd name="T71" fmla="*/ 2328 h 433"/>
                    <a:gd name="T72" fmla="*/ 3675 w 488"/>
                    <a:gd name="T73" fmla="*/ 2328 h 433"/>
                    <a:gd name="T74" fmla="*/ 3517 w 488"/>
                    <a:gd name="T75" fmla="*/ 2371 h 433"/>
                    <a:gd name="T76" fmla="*/ 3134 w 488"/>
                    <a:gd name="T77" fmla="*/ 2347 h 433"/>
                    <a:gd name="T78" fmla="*/ 3264 w 488"/>
                    <a:gd name="T79" fmla="*/ 2124 h 433"/>
                    <a:gd name="T80" fmla="*/ 3504 w 488"/>
                    <a:gd name="T81" fmla="*/ 2197 h 433"/>
                    <a:gd name="T82" fmla="*/ 3601 w 488"/>
                    <a:gd name="T83" fmla="*/ 1863 h 433"/>
                    <a:gd name="T84" fmla="*/ 2083 w 488"/>
                    <a:gd name="T85" fmla="*/ 1647 h 433"/>
                    <a:gd name="T86" fmla="*/ 2257 w 488"/>
                    <a:gd name="T87" fmla="*/ 1028 h 433"/>
                    <a:gd name="T88" fmla="*/ 2451 w 488"/>
                    <a:gd name="T89" fmla="*/ 631 h 433"/>
                    <a:gd name="T90" fmla="*/ 2338 w 488"/>
                    <a:gd name="T91" fmla="*/ 0 h 433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488"/>
                    <a:gd name="T139" fmla="*/ 0 h 433"/>
                    <a:gd name="T140" fmla="*/ 488 w 488"/>
                    <a:gd name="T141" fmla="*/ 433 h 433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488" h="433">
                      <a:moveTo>
                        <a:pt x="0" y="4"/>
                      </a:moveTo>
                      <a:lnTo>
                        <a:pt x="5" y="118"/>
                      </a:lnTo>
                      <a:lnTo>
                        <a:pt x="19" y="133"/>
                      </a:lnTo>
                      <a:lnTo>
                        <a:pt x="23" y="162"/>
                      </a:lnTo>
                      <a:lnTo>
                        <a:pt x="50" y="204"/>
                      </a:lnTo>
                      <a:lnTo>
                        <a:pt x="49" y="239"/>
                      </a:lnTo>
                      <a:lnTo>
                        <a:pt x="33" y="272"/>
                      </a:lnTo>
                      <a:lnTo>
                        <a:pt x="34" y="290"/>
                      </a:lnTo>
                      <a:lnTo>
                        <a:pt x="40" y="309"/>
                      </a:lnTo>
                      <a:lnTo>
                        <a:pt x="36" y="327"/>
                      </a:lnTo>
                      <a:lnTo>
                        <a:pt x="28" y="340"/>
                      </a:lnTo>
                      <a:lnTo>
                        <a:pt x="17" y="355"/>
                      </a:lnTo>
                      <a:lnTo>
                        <a:pt x="24" y="364"/>
                      </a:lnTo>
                      <a:lnTo>
                        <a:pt x="90" y="356"/>
                      </a:lnTo>
                      <a:lnTo>
                        <a:pt x="142" y="378"/>
                      </a:lnTo>
                      <a:lnTo>
                        <a:pt x="193" y="375"/>
                      </a:lnTo>
                      <a:lnTo>
                        <a:pt x="188" y="360"/>
                      </a:lnTo>
                      <a:lnTo>
                        <a:pt x="204" y="347"/>
                      </a:lnTo>
                      <a:lnTo>
                        <a:pt x="239" y="355"/>
                      </a:lnTo>
                      <a:lnTo>
                        <a:pt x="244" y="380"/>
                      </a:lnTo>
                      <a:lnTo>
                        <a:pt x="254" y="377"/>
                      </a:lnTo>
                      <a:lnTo>
                        <a:pt x="269" y="383"/>
                      </a:lnTo>
                      <a:lnTo>
                        <a:pt x="284" y="399"/>
                      </a:lnTo>
                      <a:lnTo>
                        <a:pt x="287" y="412"/>
                      </a:lnTo>
                      <a:lnTo>
                        <a:pt x="303" y="415"/>
                      </a:lnTo>
                      <a:lnTo>
                        <a:pt x="317" y="423"/>
                      </a:lnTo>
                      <a:lnTo>
                        <a:pt x="328" y="420"/>
                      </a:lnTo>
                      <a:lnTo>
                        <a:pt x="339" y="408"/>
                      </a:lnTo>
                      <a:lnTo>
                        <a:pt x="338" y="399"/>
                      </a:lnTo>
                      <a:lnTo>
                        <a:pt x="353" y="411"/>
                      </a:lnTo>
                      <a:lnTo>
                        <a:pt x="360" y="400"/>
                      </a:lnTo>
                      <a:lnTo>
                        <a:pt x="370" y="421"/>
                      </a:lnTo>
                      <a:lnTo>
                        <a:pt x="387" y="411"/>
                      </a:lnTo>
                      <a:lnTo>
                        <a:pt x="392" y="405"/>
                      </a:lnTo>
                      <a:lnTo>
                        <a:pt x="387" y="399"/>
                      </a:lnTo>
                      <a:lnTo>
                        <a:pt x="388" y="379"/>
                      </a:lnTo>
                      <a:lnTo>
                        <a:pt x="392" y="379"/>
                      </a:lnTo>
                      <a:lnTo>
                        <a:pt x="406" y="380"/>
                      </a:lnTo>
                      <a:lnTo>
                        <a:pt x="409" y="393"/>
                      </a:lnTo>
                      <a:lnTo>
                        <a:pt x="425" y="393"/>
                      </a:lnTo>
                      <a:lnTo>
                        <a:pt x="438" y="402"/>
                      </a:lnTo>
                      <a:lnTo>
                        <a:pt x="441" y="400"/>
                      </a:lnTo>
                      <a:lnTo>
                        <a:pt x="446" y="410"/>
                      </a:lnTo>
                      <a:lnTo>
                        <a:pt x="457" y="415"/>
                      </a:lnTo>
                      <a:lnTo>
                        <a:pt x="452" y="432"/>
                      </a:lnTo>
                      <a:lnTo>
                        <a:pt x="466" y="416"/>
                      </a:lnTo>
                      <a:lnTo>
                        <a:pt x="475" y="425"/>
                      </a:lnTo>
                      <a:lnTo>
                        <a:pt x="475" y="415"/>
                      </a:lnTo>
                      <a:lnTo>
                        <a:pt x="487" y="411"/>
                      </a:lnTo>
                      <a:lnTo>
                        <a:pt x="487" y="404"/>
                      </a:lnTo>
                      <a:lnTo>
                        <a:pt x="474" y="402"/>
                      </a:lnTo>
                      <a:lnTo>
                        <a:pt x="467" y="393"/>
                      </a:lnTo>
                      <a:lnTo>
                        <a:pt x="456" y="395"/>
                      </a:lnTo>
                      <a:lnTo>
                        <a:pt x="451" y="384"/>
                      </a:lnTo>
                      <a:lnTo>
                        <a:pt x="438" y="384"/>
                      </a:lnTo>
                      <a:lnTo>
                        <a:pt x="427" y="362"/>
                      </a:lnTo>
                      <a:lnTo>
                        <a:pt x="434" y="357"/>
                      </a:lnTo>
                      <a:lnTo>
                        <a:pt x="444" y="351"/>
                      </a:lnTo>
                      <a:lnTo>
                        <a:pt x="445" y="340"/>
                      </a:lnTo>
                      <a:lnTo>
                        <a:pt x="455" y="339"/>
                      </a:lnTo>
                      <a:lnTo>
                        <a:pt x="467" y="326"/>
                      </a:lnTo>
                      <a:lnTo>
                        <a:pt x="463" y="322"/>
                      </a:lnTo>
                      <a:lnTo>
                        <a:pt x="463" y="300"/>
                      </a:lnTo>
                      <a:lnTo>
                        <a:pt x="450" y="311"/>
                      </a:lnTo>
                      <a:lnTo>
                        <a:pt x="434" y="314"/>
                      </a:lnTo>
                      <a:lnTo>
                        <a:pt x="423" y="333"/>
                      </a:lnTo>
                      <a:lnTo>
                        <a:pt x="402" y="322"/>
                      </a:lnTo>
                      <a:lnTo>
                        <a:pt x="406" y="315"/>
                      </a:lnTo>
                      <a:lnTo>
                        <a:pt x="415" y="311"/>
                      </a:lnTo>
                      <a:lnTo>
                        <a:pt x="415" y="315"/>
                      </a:lnTo>
                      <a:lnTo>
                        <a:pt x="421" y="304"/>
                      </a:lnTo>
                      <a:lnTo>
                        <a:pt x="413" y="308"/>
                      </a:lnTo>
                      <a:lnTo>
                        <a:pt x="409" y="303"/>
                      </a:lnTo>
                      <a:lnTo>
                        <a:pt x="407" y="308"/>
                      </a:lnTo>
                      <a:lnTo>
                        <a:pt x="398" y="304"/>
                      </a:lnTo>
                      <a:lnTo>
                        <a:pt x="390" y="315"/>
                      </a:lnTo>
                      <a:lnTo>
                        <a:pt x="376" y="318"/>
                      </a:lnTo>
                      <a:lnTo>
                        <a:pt x="348" y="311"/>
                      </a:lnTo>
                      <a:lnTo>
                        <a:pt x="346" y="305"/>
                      </a:lnTo>
                      <a:lnTo>
                        <a:pt x="363" y="281"/>
                      </a:lnTo>
                      <a:lnTo>
                        <a:pt x="378" y="281"/>
                      </a:lnTo>
                      <a:lnTo>
                        <a:pt x="389" y="291"/>
                      </a:lnTo>
                      <a:lnTo>
                        <a:pt x="430" y="300"/>
                      </a:lnTo>
                      <a:lnTo>
                        <a:pt x="400" y="247"/>
                      </a:lnTo>
                      <a:lnTo>
                        <a:pt x="405" y="211"/>
                      </a:lnTo>
                      <a:lnTo>
                        <a:pt x="231" y="218"/>
                      </a:lnTo>
                      <a:lnTo>
                        <a:pt x="232" y="197"/>
                      </a:lnTo>
                      <a:lnTo>
                        <a:pt x="251" y="137"/>
                      </a:lnTo>
                      <a:lnTo>
                        <a:pt x="281" y="96"/>
                      </a:lnTo>
                      <a:lnTo>
                        <a:pt x="272" y="84"/>
                      </a:lnTo>
                      <a:lnTo>
                        <a:pt x="275" y="45"/>
                      </a:lnTo>
                      <a:lnTo>
                        <a:pt x="259" y="0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2" name="Freeform 23"/>
                <p:cNvSpPr>
                  <a:spLocks/>
                </p:cNvSpPr>
                <p:nvPr/>
              </p:nvSpPr>
              <p:spPr bwMode="auto">
                <a:xfrm>
                  <a:off x="2611" y="1192"/>
                  <a:ext cx="179" cy="381"/>
                </a:xfrm>
                <a:custGeom>
                  <a:avLst/>
                  <a:gdLst>
                    <a:gd name="T0" fmla="*/ 0 w 140"/>
                    <a:gd name="T1" fmla="*/ 1588 h 304"/>
                    <a:gd name="T2" fmla="*/ 65 w 140"/>
                    <a:gd name="T3" fmla="*/ 1074 h 304"/>
                    <a:gd name="T4" fmla="*/ 205 w 140"/>
                    <a:gd name="T5" fmla="*/ 845 h 304"/>
                    <a:gd name="T6" fmla="*/ 224 w 140"/>
                    <a:gd name="T7" fmla="*/ 305 h 304"/>
                    <a:gd name="T8" fmla="*/ 222 w 140"/>
                    <a:gd name="T9" fmla="*/ 118 h 304"/>
                    <a:gd name="T10" fmla="*/ 440 w 140"/>
                    <a:gd name="T11" fmla="*/ 0 h 304"/>
                    <a:gd name="T12" fmla="*/ 984 w 140"/>
                    <a:gd name="T13" fmla="*/ 1440 h 304"/>
                    <a:gd name="T14" fmla="*/ 1239 w 140"/>
                    <a:gd name="T15" fmla="*/ 1747 h 304"/>
                    <a:gd name="T16" fmla="*/ 1275 w 140"/>
                    <a:gd name="T17" fmla="*/ 1824 h 304"/>
                    <a:gd name="T18" fmla="*/ 1225 w 140"/>
                    <a:gd name="T19" fmla="*/ 1960 h 304"/>
                    <a:gd name="T20" fmla="*/ 984 w 140"/>
                    <a:gd name="T21" fmla="*/ 2114 h 304"/>
                    <a:gd name="T22" fmla="*/ 98 w 140"/>
                    <a:gd name="T23" fmla="*/ 2311 h 304"/>
                    <a:gd name="T24" fmla="*/ 0 w 140"/>
                    <a:gd name="T25" fmla="*/ 1588 h 30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40"/>
                    <a:gd name="T40" fmla="*/ 0 h 304"/>
                    <a:gd name="T41" fmla="*/ 140 w 140"/>
                    <a:gd name="T42" fmla="*/ 304 h 30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40" h="304">
                      <a:moveTo>
                        <a:pt x="0" y="208"/>
                      </a:moveTo>
                      <a:lnTo>
                        <a:pt x="7" y="141"/>
                      </a:lnTo>
                      <a:lnTo>
                        <a:pt x="23" y="111"/>
                      </a:lnTo>
                      <a:lnTo>
                        <a:pt x="25" y="40"/>
                      </a:lnTo>
                      <a:lnTo>
                        <a:pt x="24" y="15"/>
                      </a:lnTo>
                      <a:lnTo>
                        <a:pt x="48" y="0"/>
                      </a:lnTo>
                      <a:lnTo>
                        <a:pt x="108" y="189"/>
                      </a:lnTo>
                      <a:lnTo>
                        <a:pt x="136" y="229"/>
                      </a:lnTo>
                      <a:lnTo>
                        <a:pt x="139" y="239"/>
                      </a:lnTo>
                      <a:lnTo>
                        <a:pt x="134" y="257"/>
                      </a:lnTo>
                      <a:lnTo>
                        <a:pt x="108" y="278"/>
                      </a:lnTo>
                      <a:lnTo>
                        <a:pt x="11" y="303"/>
                      </a:lnTo>
                      <a:lnTo>
                        <a:pt x="0" y="208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3" name="Freeform 24"/>
                <p:cNvSpPr>
                  <a:spLocks/>
                </p:cNvSpPr>
                <p:nvPr/>
              </p:nvSpPr>
              <p:spPr bwMode="auto">
                <a:xfrm>
                  <a:off x="2412" y="1807"/>
                  <a:ext cx="148" cy="338"/>
                </a:xfrm>
                <a:custGeom>
                  <a:avLst/>
                  <a:gdLst>
                    <a:gd name="T0" fmla="*/ 0 w 116"/>
                    <a:gd name="T1" fmla="*/ 1503 h 270"/>
                    <a:gd name="T2" fmla="*/ 59 w 116"/>
                    <a:gd name="T3" fmla="*/ 1381 h 270"/>
                    <a:gd name="T4" fmla="*/ 232 w 116"/>
                    <a:gd name="T5" fmla="*/ 1279 h 270"/>
                    <a:gd name="T6" fmla="*/ 324 w 116"/>
                    <a:gd name="T7" fmla="*/ 1114 h 270"/>
                    <a:gd name="T8" fmla="*/ 464 w 116"/>
                    <a:gd name="T9" fmla="*/ 989 h 270"/>
                    <a:gd name="T10" fmla="*/ 46 w 116"/>
                    <a:gd name="T11" fmla="*/ 689 h 270"/>
                    <a:gd name="T12" fmla="*/ 28 w 116"/>
                    <a:gd name="T13" fmla="*/ 388 h 270"/>
                    <a:gd name="T14" fmla="*/ 232 w 116"/>
                    <a:gd name="T15" fmla="*/ 0 h 270"/>
                    <a:gd name="T16" fmla="*/ 885 w 116"/>
                    <a:gd name="T17" fmla="*/ 195 h 270"/>
                    <a:gd name="T18" fmla="*/ 896 w 116"/>
                    <a:gd name="T19" fmla="*/ 265 h 270"/>
                    <a:gd name="T20" fmla="*/ 814 w 116"/>
                    <a:gd name="T21" fmla="*/ 486 h 270"/>
                    <a:gd name="T22" fmla="*/ 739 w 116"/>
                    <a:gd name="T23" fmla="*/ 560 h 270"/>
                    <a:gd name="T24" fmla="*/ 737 w 116"/>
                    <a:gd name="T25" fmla="*/ 670 h 270"/>
                    <a:gd name="T26" fmla="*/ 797 w 116"/>
                    <a:gd name="T27" fmla="*/ 689 h 270"/>
                    <a:gd name="T28" fmla="*/ 874 w 116"/>
                    <a:gd name="T29" fmla="*/ 689 h 270"/>
                    <a:gd name="T30" fmla="*/ 940 w 116"/>
                    <a:gd name="T31" fmla="*/ 689 h 270"/>
                    <a:gd name="T32" fmla="*/ 920 w 116"/>
                    <a:gd name="T33" fmla="*/ 638 h 270"/>
                    <a:gd name="T34" fmla="*/ 963 w 116"/>
                    <a:gd name="T35" fmla="*/ 670 h 270"/>
                    <a:gd name="T36" fmla="*/ 1016 w 116"/>
                    <a:gd name="T37" fmla="*/ 799 h 270"/>
                    <a:gd name="T38" fmla="*/ 1033 w 116"/>
                    <a:gd name="T39" fmla="*/ 1222 h 270"/>
                    <a:gd name="T40" fmla="*/ 1002 w 116"/>
                    <a:gd name="T41" fmla="*/ 1112 h 270"/>
                    <a:gd name="T42" fmla="*/ 963 w 116"/>
                    <a:gd name="T43" fmla="*/ 1013 h 270"/>
                    <a:gd name="T44" fmla="*/ 943 w 116"/>
                    <a:gd name="T45" fmla="*/ 1072 h 270"/>
                    <a:gd name="T46" fmla="*/ 972 w 116"/>
                    <a:gd name="T47" fmla="*/ 1170 h 270"/>
                    <a:gd name="T48" fmla="*/ 943 w 116"/>
                    <a:gd name="T49" fmla="*/ 1222 h 270"/>
                    <a:gd name="T50" fmla="*/ 963 w 116"/>
                    <a:gd name="T51" fmla="*/ 1342 h 270"/>
                    <a:gd name="T52" fmla="*/ 911 w 116"/>
                    <a:gd name="T53" fmla="*/ 1456 h 270"/>
                    <a:gd name="T54" fmla="*/ 845 w 116"/>
                    <a:gd name="T55" fmla="*/ 1456 h 270"/>
                    <a:gd name="T56" fmla="*/ 874 w 116"/>
                    <a:gd name="T57" fmla="*/ 1554 h 270"/>
                    <a:gd name="T58" fmla="*/ 769 w 116"/>
                    <a:gd name="T59" fmla="*/ 1706 h 270"/>
                    <a:gd name="T60" fmla="*/ 638 w 116"/>
                    <a:gd name="T61" fmla="*/ 2031 h 270"/>
                    <a:gd name="T62" fmla="*/ 578 w 116"/>
                    <a:gd name="T63" fmla="*/ 2031 h 270"/>
                    <a:gd name="T64" fmla="*/ 592 w 116"/>
                    <a:gd name="T65" fmla="*/ 1894 h 270"/>
                    <a:gd name="T66" fmla="*/ 559 w 116"/>
                    <a:gd name="T67" fmla="*/ 1853 h 270"/>
                    <a:gd name="T68" fmla="*/ 378 w 116"/>
                    <a:gd name="T69" fmla="*/ 1853 h 270"/>
                    <a:gd name="T70" fmla="*/ 135 w 116"/>
                    <a:gd name="T71" fmla="*/ 1723 h 270"/>
                    <a:gd name="T72" fmla="*/ 59 w 116"/>
                    <a:gd name="T73" fmla="*/ 1669 h 270"/>
                    <a:gd name="T74" fmla="*/ 0 w 116"/>
                    <a:gd name="T75" fmla="*/ 1503 h 27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116"/>
                    <a:gd name="T115" fmla="*/ 0 h 270"/>
                    <a:gd name="T116" fmla="*/ 116 w 116"/>
                    <a:gd name="T117" fmla="*/ 270 h 270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116" h="270">
                      <a:moveTo>
                        <a:pt x="0" y="199"/>
                      </a:moveTo>
                      <a:lnTo>
                        <a:pt x="6" y="183"/>
                      </a:lnTo>
                      <a:lnTo>
                        <a:pt x="26" y="169"/>
                      </a:lnTo>
                      <a:lnTo>
                        <a:pt x="36" y="148"/>
                      </a:lnTo>
                      <a:lnTo>
                        <a:pt x="52" y="131"/>
                      </a:lnTo>
                      <a:lnTo>
                        <a:pt x="5" y="91"/>
                      </a:lnTo>
                      <a:lnTo>
                        <a:pt x="3" y="52"/>
                      </a:lnTo>
                      <a:lnTo>
                        <a:pt x="26" y="0"/>
                      </a:lnTo>
                      <a:lnTo>
                        <a:pt x="99" y="26"/>
                      </a:lnTo>
                      <a:lnTo>
                        <a:pt x="100" y="35"/>
                      </a:lnTo>
                      <a:lnTo>
                        <a:pt x="91" y="65"/>
                      </a:lnTo>
                      <a:lnTo>
                        <a:pt x="83" y="74"/>
                      </a:lnTo>
                      <a:lnTo>
                        <a:pt x="82" y="88"/>
                      </a:lnTo>
                      <a:lnTo>
                        <a:pt x="89" y="91"/>
                      </a:lnTo>
                      <a:lnTo>
                        <a:pt x="98" y="91"/>
                      </a:lnTo>
                      <a:lnTo>
                        <a:pt x="105" y="91"/>
                      </a:lnTo>
                      <a:lnTo>
                        <a:pt x="103" y="85"/>
                      </a:lnTo>
                      <a:lnTo>
                        <a:pt x="107" y="88"/>
                      </a:lnTo>
                      <a:lnTo>
                        <a:pt x="113" y="106"/>
                      </a:lnTo>
                      <a:lnTo>
                        <a:pt x="115" y="162"/>
                      </a:lnTo>
                      <a:lnTo>
                        <a:pt x="112" y="147"/>
                      </a:lnTo>
                      <a:lnTo>
                        <a:pt x="107" y="134"/>
                      </a:lnTo>
                      <a:lnTo>
                        <a:pt x="106" y="141"/>
                      </a:lnTo>
                      <a:lnTo>
                        <a:pt x="109" y="155"/>
                      </a:lnTo>
                      <a:lnTo>
                        <a:pt x="106" y="162"/>
                      </a:lnTo>
                      <a:lnTo>
                        <a:pt x="107" y="177"/>
                      </a:lnTo>
                      <a:lnTo>
                        <a:pt x="102" y="193"/>
                      </a:lnTo>
                      <a:lnTo>
                        <a:pt x="95" y="193"/>
                      </a:lnTo>
                      <a:lnTo>
                        <a:pt x="98" y="206"/>
                      </a:lnTo>
                      <a:lnTo>
                        <a:pt x="86" y="226"/>
                      </a:lnTo>
                      <a:lnTo>
                        <a:pt x="71" y="269"/>
                      </a:lnTo>
                      <a:lnTo>
                        <a:pt x="64" y="269"/>
                      </a:lnTo>
                      <a:lnTo>
                        <a:pt x="66" y="252"/>
                      </a:lnTo>
                      <a:lnTo>
                        <a:pt x="62" y="245"/>
                      </a:lnTo>
                      <a:lnTo>
                        <a:pt x="42" y="245"/>
                      </a:lnTo>
                      <a:lnTo>
                        <a:pt x="15" y="228"/>
                      </a:lnTo>
                      <a:lnTo>
                        <a:pt x="6" y="221"/>
                      </a:lnTo>
                      <a:lnTo>
                        <a:pt x="0" y="199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4" name="Freeform 26"/>
                <p:cNvSpPr>
                  <a:spLocks/>
                </p:cNvSpPr>
                <p:nvPr/>
              </p:nvSpPr>
              <p:spPr bwMode="auto">
                <a:xfrm>
                  <a:off x="1567" y="2488"/>
                  <a:ext cx="950" cy="420"/>
                </a:xfrm>
                <a:custGeom>
                  <a:avLst/>
                  <a:gdLst>
                    <a:gd name="T0" fmla="*/ 1 w 744"/>
                    <a:gd name="T1" fmla="*/ 2189 h 335"/>
                    <a:gd name="T2" fmla="*/ 1536 w 744"/>
                    <a:gd name="T3" fmla="*/ 1847 h 335"/>
                    <a:gd name="T4" fmla="*/ 3054 w 744"/>
                    <a:gd name="T5" fmla="*/ 1978 h 335"/>
                    <a:gd name="T6" fmla="*/ 4781 w 744"/>
                    <a:gd name="T7" fmla="*/ 2554 h 335"/>
                    <a:gd name="T8" fmla="*/ 5196 w 744"/>
                    <a:gd name="T9" fmla="*/ 2467 h 335"/>
                    <a:gd name="T10" fmla="*/ 5309 w 744"/>
                    <a:gd name="T11" fmla="*/ 2383 h 335"/>
                    <a:gd name="T12" fmla="*/ 5512 w 744"/>
                    <a:gd name="T13" fmla="*/ 1927 h 335"/>
                    <a:gd name="T14" fmla="*/ 5575 w 744"/>
                    <a:gd name="T15" fmla="*/ 1804 h 335"/>
                    <a:gd name="T16" fmla="*/ 5540 w 744"/>
                    <a:gd name="T17" fmla="*/ 1684 h 335"/>
                    <a:gd name="T18" fmla="*/ 5604 w 744"/>
                    <a:gd name="T19" fmla="*/ 1779 h 335"/>
                    <a:gd name="T20" fmla="*/ 5742 w 744"/>
                    <a:gd name="T21" fmla="*/ 1741 h 335"/>
                    <a:gd name="T22" fmla="*/ 5742 w 744"/>
                    <a:gd name="T23" fmla="*/ 1616 h 335"/>
                    <a:gd name="T24" fmla="*/ 5837 w 744"/>
                    <a:gd name="T25" fmla="*/ 1685 h 335"/>
                    <a:gd name="T26" fmla="*/ 6272 w 744"/>
                    <a:gd name="T27" fmla="*/ 1575 h 335"/>
                    <a:gd name="T28" fmla="*/ 6354 w 744"/>
                    <a:gd name="T29" fmla="*/ 1305 h 335"/>
                    <a:gd name="T30" fmla="*/ 6255 w 744"/>
                    <a:gd name="T31" fmla="*/ 1274 h 335"/>
                    <a:gd name="T32" fmla="*/ 6202 w 744"/>
                    <a:gd name="T33" fmla="*/ 1419 h 335"/>
                    <a:gd name="T34" fmla="*/ 6119 w 744"/>
                    <a:gd name="T35" fmla="*/ 1443 h 335"/>
                    <a:gd name="T36" fmla="*/ 5740 w 744"/>
                    <a:gd name="T37" fmla="*/ 1343 h 335"/>
                    <a:gd name="T38" fmla="*/ 5992 w 744"/>
                    <a:gd name="T39" fmla="*/ 1413 h 335"/>
                    <a:gd name="T40" fmla="*/ 6065 w 744"/>
                    <a:gd name="T41" fmla="*/ 1210 h 335"/>
                    <a:gd name="T42" fmla="*/ 6065 w 744"/>
                    <a:gd name="T43" fmla="*/ 1113 h 335"/>
                    <a:gd name="T44" fmla="*/ 5895 w 744"/>
                    <a:gd name="T45" fmla="*/ 978 h 335"/>
                    <a:gd name="T46" fmla="*/ 6065 w 744"/>
                    <a:gd name="T47" fmla="*/ 1002 h 335"/>
                    <a:gd name="T48" fmla="*/ 6055 w 744"/>
                    <a:gd name="T49" fmla="*/ 906 h 335"/>
                    <a:gd name="T50" fmla="*/ 6100 w 744"/>
                    <a:gd name="T51" fmla="*/ 944 h 335"/>
                    <a:gd name="T52" fmla="*/ 6218 w 744"/>
                    <a:gd name="T53" fmla="*/ 962 h 335"/>
                    <a:gd name="T54" fmla="*/ 6336 w 744"/>
                    <a:gd name="T55" fmla="*/ 1028 h 335"/>
                    <a:gd name="T56" fmla="*/ 6531 w 744"/>
                    <a:gd name="T57" fmla="*/ 906 h 335"/>
                    <a:gd name="T58" fmla="*/ 6709 w 744"/>
                    <a:gd name="T59" fmla="*/ 747 h 335"/>
                    <a:gd name="T60" fmla="*/ 6618 w 744"/>
                    <a:gd name="T61" fmla="*/ 513 h 335"/>
                    <a:gd name="T62" fmla="*/ 6423 w 744"/>
                    <a:gd name="T63" fmla="*/ 747 h 335"/>
                    <a:gd name="T64" fmla="*/ 6354 w 744"/>
                    <a:gd name="T65" fmla="*/ 476 h 335"/>
                    <a:gd name="T66" fmla="*/ 5865 w 744"/>
                    <a:gd name="T67" fmla="*/ 601 h 335"/>
                    <a:gd name="T68" fmla="*/ 6031 w 744"/>
                    <a:gd name="T69" fmla="*/ 428 h 335"/>
                    <a:gd name="T70" fmla="*/ 6231 w 744"/>
                    <a:gd name="T71" fmla="*/ 216 h 335"/>
                    <a:gd name="T72" fmla="*/ 6359 w 744"/>
                    <a:gd name="T73" fmla="*/ 187 h 335"/>
                    <a:gd name="T74" fmla="*/ 6414 w 744"/>
                    <a:gd name="T75" fmla="*/ 94 h 335"/>
                    <a:gd name="T76" fmla="*/ 3879 w 744"/>
                    <a:gd name="T77" fmla="*/ 382 h 335"/>
                    <a:gd name="T78" fmla="*/ 1880 w 744"/>
                    <a:gd name="T79" fmla="*/ 792 h 335"/>
                    <a:gd name="T80" fmla="*/ 1632 w 744"/>
                    <a:gd name="T81" fmla="*/ 1061 h 335"/>
                    <a:gd name="T82" fmla="*/ 1406 w 744"/>
                    <a:gd name="T83" fmla="*/ 1111 h 335"/>
                    <a:gd name="T84" fmla="*/ 1202 w 744"/>
                    <a:gd name="T85" fmla="*/ 1148 h 335"/>
                    <a:gd name="T86" fmla="*/ 1001 w 744"/>
                    <a:gd name="T87" fmla="*/ 1389 h 335"/>
                    <a:gd name="T88" fmla="*/ 200 w 744"/>
                    <a:gd name="T89" fmla="*/ 1926 h 335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744"/>
                    <a:gd name="T136" fmla="*/ 0 h 335"/>
                    <a:gd name="T137" fmla="*/ 744 w 744"/>
                    <a:gd name="T138" fmla="*/ 335 h 335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744" h="335">
                      <a:moveTo>
                        <a:pt x="0" y="261"/>
                      </a:moveTo>
                      <a:lnTo>
                        <a:pt x="1" y="286"/>
                      </a:lnTo>
                      <a:lnTo>
                        <a:pt x="107" y="274"/>
                      </a:lnTo>
                      <a:lnTo>
                        <a:pt x="171" y="241"/>
                      </a:lnTo>
                      <a:lnTo>
                        <a:pt x="289" y="229"/>
                      </a:lnTo>
                      <a:lnTo>
                        <a:pt x="338" y="259"/>
                      </a:lnTo>
                      <a:lnTo>
                        <a:pt x="415" y="249"/>
                      </a:lnTo>
                      <a:lnTo>
                        <a:pt x="530" y="334"/>
                      </a:lnTo>
                      <a:lnTo>
                        <a:pt x="547" y="323"/>
                      </a:lnTo>
                      <a:lnTo>
                        <a:pt x="576" y="322"/>
                      </a:lnTo>
                      <a:lnTo>
                        <a:pt x="582" y="299"/>
                      </a:lnTo>
                      <a:lnTo>
                        <a:pt x="588" y="311"/>
                      </a:lnTo>
                      <a:lnTo>
                        <a:pt x="596" y="272"/>
                      </a:lnTo>
                      <a:lnTo>
                        <a:pt x="611" y="252"/>
                      </a:lnTo>
                      <a:lnTo>
                        <a:pt x="625" y="241"/>
                      </a:lnTo>
                      <a:lnTo>
                        <a:pt x="618" y="236"/>
                      </a:lnTo>
                      <a:lnTo>
                        <a:pt x="620" y="229"/>
                      </a:lnTo>
                      <a:lnTo>
                        <a:pt x="614" y="219"/>
                      </a:lnTo>
                      <a:lnTo>
                        <a:pt x="624" y="229"/>
                      </a:lnTo>
                      <a:lnTo>
                        <a:pt x="621" y="232"/>
                      </a:lnTo>
                      <a:lnTo>
                        <a:pt x="629" y="237"/>
                      </a:lnTo>
                      <a:lnTo>
                        <a:pt x="637" y="227"/>
                      </a:lnTo>
                      <a:lnTo>
                        <a:pt x="642" y="226"/>
                      </a:lnTo>
                      <a:lnTo>
                        <a:pt x="637" y="211"/>
                      </a:lnTo>
                      <a:lnTo>
                        <a:pt x="642" y="210"/>
                      </a:lnTo>
                      <a:lnTo>
                        <a:pt x="647" y="220"/>
                      </a:lnTo>
                      <a:lnTo>
                        <a:pt x="672" y="207"/>
                      </a:lnTo>
                      <a:lnTo>
                        <a:pt x="695" y="206"/>
                      </a:lnTo>
                      <a:lnTo>
                        <a:pt x="710" y="177"/>
                      </a:lnTo>
                      <a:lnTo>
                        <a:pt x="704" y="171"/>
                      </a:lnTo>
                      <a:lnTo>
                        <a:pt x="695" y="179"/>
                      </a:lnTo>
                      <a:lnTo>
                        <a:pt x="693" y="167"/>
                      </a:lnTo>
                      <a:lnTo>
                        <a:pt x="683" y="176"/>
                      </a:lnTo>
                      <a:lnTo>
                        <a:pt x="688" y="185"/>
                      </a:lnTo>
                      <a:lnTo>
                        <a:pt x="679" y="179"/>
                      </a:lnTo>
                      <a:lnTo>
                        <a:pt x="678" y="189"/>
                      </a:lnTo>
                      <a:lnTo>
                        <a:pt x="653" y="188"/>
                      </a:lnTo>
                      <a:lnTo>
                        <a:pt x="636" y="175"/>
                      </a:lnTo>
                      <a:lnTo>
                        <a:pt x="637" y="168"/>
                      </a:lnTo>
                      <a:lnTo>
                        <a:pt x="663" y="184"/>
                      </a:lnTo>
                      <a:lnTo>
                        <a:pt x="683" y="161"/>
                      </a:lnTo>
                      <a:lnTo>
                        <a:pt x="672" y="159"/>
                      </a:lnTo>
                      <a:lnTo>
                        <a:pt x="685" y="142"/>
                      </a:lnTo>
                      <a:lnTo>
                        <a:pt x="672" y="146"/>
                      </a:lnTo>
                      <a:lnTo>
                        <a:pt x="632" y="131"/>
                      </a:lnTo>
                      <a:lnTo>
                        <a:pt x="653" y="128"/>
                      </a:lnTo>
                      <a:lnTo>
                        <a:pt x="671" y="135"/>
                      </a:lnTo>
                      <a:lnTo>
                        <a:pt x="672" y="131"/>
                      </a:lnTo>
                      <a:lnTo>
                        <a:pt x="663" y="119"/>
                      </a:lnTo>
                      <a:lnTo>
                        <a:pt x="671" y="119"/>
                      </a:lnTo>
                      <a:lnTo>
                        <a:pt x="682" y="114"/>
                      </a:lnTo>
                      <a:lnTo>
                        <a:pt x="676" y="124"/>
                      </a:lnTo>
                      <a:lnTo>
                        <a:pt x="681" y="134"/>
                      </a:lnTo>
                      <a:lnTo>
                        <a:pt x="689" y="125"/>
                      </a:lnTo>
                      <a:lnTo>
                        <a:pt x="694" y="135"/>
                      </a:lnTo>
                      <a:lnTo>
                        <a:pt x="702" y="134"/>
                      </a:lnTo>
                      <a:lnTo>
                        <a:pt x="714" y="133"/>
                      </a:lnTo>
                      <a:lnTo>
                        <a:pt x="724" y="119"/>
                      </a:lnTo>
                      <a:lnTo>
                        <a:pt x="731" y="99"/>
                      </a:lnTo>
                      <a:lnTo>
                        <a:pt x="743" y="97"/>
                      </a:lnTo>
                      <a:lnTo>
                        <a:pt x="743" y="85"/>
                      </a:lnTo>
                      <a:lnTo>
                        <a:pt x="734" y="67"/>
                      </a:lnTo>
                      <a:lnTo>
                        <a:pt x="723" y="67"/>
                      </a:lnTo>
                      <a:lnTo>
                        <a:pt x="712" y="97"/>
                      </a:lnTo>
                      <a:lnTo>
                        <a:pt x="706" y="81"/>
                      </a:lnTo>
                      <a:lnTo>
                        <a:pt x="704" y="62"/>
                      </a:lnTo>
                      <a:lnTo>
                        <a:pt x="681" y="73"/>
                      </a:lnTo>
                      <a:lnTo>
                        <a:pt x="650" y="79"/>
                      </a:lnTo>
                      <a:lnTo>
                        <a:pt x="653" y="66"/>
                      </a:lnTo>
                      <a:lnTo>
                        <a:pt x="669" y="56"/>
                      </a:lnTo>
                      <a:lnTo>
                        <a:pt x="702" y="44"/>
                      </a:lnTo>
                      <a:lnTo>
                        <a:pt x="691" y="28"/>
                      </a:lnTo>
                      <a:lnTo>
                        <a:pt x="714" y="39"/>
                      </a:lnTo>
                      <a:lnTo>
                        <a:pt x="705" y="25"/>
                      </a:lnTo>
                      <a:lnTo>
                        <a:pt x="726" y="44"/>
                      </a:lnTo>
                      <a:lnTo>
                        <a:pt x="711" y="12"/>
                      </a:lnTo>
                      <a:lnTo>
                        <a:pt x="695" y="0"/>
                      </a:lnTo>
                      <a:lnTo>
                        <a:pt x="430" y="50"/>
                      </a:lnTo>
                      <a:lnTo>
                        <a:pt x="212" y="79"/>
                      </a:lnTo>
                      <a:lnTo>
                        <a:pt x="208" y="104"/>
                      </a:lnTo>
                      <a:lnTo>
                        <a:pt x="196" y="112"/>
                      </a:lnTo>
                      <a:lnTo>
                        <a:pt x="181" y="139"/>
                      </a:lnTo>
                      <a:lnTo>
                        <a:pt x="169" y="137"/>
                      </a:lnTo>
                      <a:lnTo>
                        <a:pt x="156" y="145"/>
                      </a:lnTo>
                      <a:lnTo>
                        <a:pt x="146" y="158"/>
                      </a:lnTo>
                      <a:lnTo>
                        <a:pt x="133" y="150"/>
                      </a:lnTo>
                      <a:lnTo>
                        <a:pt x="113" y="167"/>
                      </a:lnTo>
                      <a:lnTo>
                        <a:pt x="111" y="181"/>
                      </a:lnTo>
                      <a:lnTo>
                        <a:pt x="27" y="231"/>
                      </a:lnTo>
                      <a:lnTo>
                        <a:pt x="22" y="251"/>
                      </a:lnTo>
                      <a:lnTo>
                        <a:pt x="0" y="261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5" name="Freeform 27"/>
                <p:cNvSpPr>
                  <a:spLocks/>
                </p:cNvSpPr>
                <p:nvPr/>
              </p:nvSpPr>
              <p:spPr bwMode="auto">
                <a:xfrm>
                  <a:off x="1839" y="1739"/>
                  <a:ext cx="645" cy="410"/>
                </a:xfrm>
                <a:custGeom>
                  <a:avLst/>
                  <a:gdLst>
                    <a:gd name="T0" fmla="*/ 0 w 505"/>
                    <a:gd name="T1" fmla="*/ 612 h 327"/>
                    <a:gd name="T2" fmla="*/ 204 w 505"/>
                    <a:gd name="T3" fmla="*/ 1710 h 327"/>
                    <a:gd name="T4" fmla="*/ 359 w 505"/>
                    <a:gd name="T5" fmla="*/ 2500 h 327"/>
                    <a:gd name="T6" fmla="*/ 1120 w 505"/>
                    <a:gd name="T7" fmla="*/ 2384 h 327"/>
                    <a:gd name="T8" fmla="*/ 3859 w 505"/>
                    <a:gd name="T9" fmla="*/ 1932 h 327"/>
                    <a:gd name="T10" fmla="*/ 3976 w 505"/>
                    <a:gd name="T11" fmla="*/ 1822 h 327"/>
                    <a:gd name="T12" fmla="*/ 4119 w 505"/>
                    <a:gd name="T13" fmla="*/ 1822 h 327"/>
                    <a:gd name="T14" fmla="*/ 4317 w 505"/>
                    <a:gd name="T15" fmla="*/ 1714 h 327"/>
                    <a:gd name="T16" fmla="*/ 4403 w 505"/>
                    <a:gd name="T17" fmla="*/ 1560 h 327"/>
                    <a:gd name="T18" fmla="*/ 4561 w 505"/>
                    <a:gd name="T19" fmla="*/ 1423 h 327"/>
                    <a:gd name="T20" fmla="*/ 4118 w 505"/>
                    <a:gd name="T21" fmla="*/ 1127 h 327"/>
                    <a:gd name="T22" fmla="*/ 4102 w 505"/>
                    <a:gd name="T23" fmla="*/ 825 h 327"/>
                    <a:gd name="T24" fmla="*/ 4317 w 505"/>
                    <a:gd name="T25" fmla="*/ 428 h 327"/>
                    <a:gd name="T26" fmla="*/ 4013 w 505"/>
                    <a:gd name="T27" fmla="*/ 292 h 327"/>
                    <a:gd name="T28" fmla="*/ 3885 w 505"/>
                    <a:gd name="T29" fmla="*/ 94 h 327"/>
                    <a:gd name="T30" fmla="*/ 3685 w 505"/>
                    <a:gd name="T31" fmla="*/ 0 h 327"/>
                    <a:gd name="T32" fmla="*/ 660 w 505"/>
                    <a:gd name="T33" fmla="*/ 488 h 327"/>
                    <a:gd name="T34" fmla="*/ 496 w 505"/>
                    <a:gd name="T35" fmla="*/ 292 h 327"/>
                    <a:gd name="T36" fmla="*/ 0 w 505"/>
                    <a:gd name="T37" fmla="*/ 612 h 327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505"/>
                    <a:gd name="T58" fmla="*/ 0 h 327"/>
                    <a:gd name="T59" fmla="*/ 505 w 505"/>
                    <a:gd name="T60" fmla="*/ 327 h 327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505" h="327">
                      <a:moveTo>
                        <a:pt x="0" y="80"/>
                      </a:moveTo>
                      <a:lnTo>
                        <a:pt x="23" y="223"/>
                      </a:lnTo>
                      <a:lnTo>
                        <a:pt x="40" y="326"/>
                      </a:lnTo>
                      <a:lnTo>
                        <a:pt x="124" y="311"/>
                      </a:lnTo>
                      <a:lnTo>
                        <a:pt x="427" y="253"/>
                      </a:lnTo>
                      <a:lnTo>
                        <a:pt x="439" y="238"/>
                      </a:lnTo>
                      <a:lnTo>
                        <a:pt x="456" y="238"/>
                      </a:lnTo>
                      <a:lnTo>
                        <a:pt x="477" y="224"/>
                      </a:lnTo>
                      <a:lnTo>
                        <a:pt x="487" y="203"/>
                      </a:lnTo>
                      <a:lnTo>
                        <a:pt x="504" y="186"/>
                      </a:lnTo>
                      <a:lnTo>
                        <a:pt x="455" y="147"/>
                      </a:lnTo>
                      <a:lnTo>
                        <a:pt x="453" y="108"/>
                      </a:lnTo>
                      <a:lnTo>
                        <a:pt x="477" y="56"/>
                      </a:lnTo>
                      <a:lnTo>
                        <a:pt x="444" y="38"/>
                      </a:lnTo>
                      <a:lnTo>
                        <a:pt x="430" y="12"/>
                      </a:lnTo>
                      <a:lnTo>
                        <a:pt x="408" y="0"/>
                      </a:lnTo>
                      <a:lnTo>
                        <a:pt x="73" y="64"/>
                      </a:lnTo>
                      <a:lnTo>
                        <a:pt x="55" y="38"/>
                      </a:lnTo>
                      <a:lnTo>
                        <a:pt x="0" y="80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6" name="Freeform 28"/>
                <p:cNvSpPr>
                  <a:spLocks/>
                </p:cNvSpPr>
                <p:nvPr/>
              </p:nvSpPr>
              <p:spPr bwMode="auto">
                <a:xfrm>
                  <a:off x="896" y="2586"/>
                  <a:ext cx="946" cy="321"/>
                </a:xfrm>
                <a:custGeom>
                  <a:avLst/>
                  <a:gdLst>
                    <a:gd name="T0" fmla="*/ 0 w 741"/>
                    <a:gd name="T1" fmla="*/ 1956 h 256"/>
                    <a:gd name="T2" fmla="*/ 98 w 741"/>
                    <a:gd name="T3" fmla="*/ 1609 h 256"/>
                    <a:gd name="T4" fmla="*/ 60 w 741"/>
                    <a:gd name="T5" fmla="*/ 1577 h 256"/>
                    <a:gd name="T6" fmla="*/ 255 w 741"/>
                    <a:gd name="T7" fmla="*/ 1442 h 256"/>
                    <a:gd name="T8" fmla="*/ 442 w 741"/>
                    <a:gd name="T9" fmla="*/ 1127 h 256"/>
                    <a:gd name="T10" fmla="*/ 387 w 741"/>
                    <a:gd name="T11" fmla="*/ 1073 h 256"/>
                    <a:gd name="T12" fmla="*/ 458 w 741"/>
                    <a:gd name="T13" fmla="*/ 917 h 256"/>
                    <a:gd name="T14" fmla="*/ 488 w 741"/>
                    <a:gd name="T15" fmla="*/ 749 h 256"/>
                    <a:gd name="T16" fmla="*/ 594 w 741"/>
                    <a:gd name="T17" fmla="*/ 631 h 256"/>
                    <a:gd name="T18" fmla="*/ 1655 w 741"/>
                    <a:gd name="T19" fmla="*/ 562 h 256"/>
                    <a:gd name="T20" fmla="*/ 1655 w 741"/>
                    <a:gd name="T21" fmla="*/ 426 h 256"/>
                    <a:gd name="T22" fmla="*/ 1961 w 741"/>
                    <a:gd name="T23" fmla="*/ 428 h 256"/>
                    <a:gd name="T24" fmla="*/ 5108 w 741"/>
                    <a:gd name="T25" fmla="*/ 173 h 256"/>
                    <a:gd name="T26" fmla="*/ 6667 w 741"/>
                    <a:gd name="T27" fmla="*/ 0 h 256"/>
                    <a:gd name="T28" fmla="*/ 6618 w 741"/>
                    <a:gd name="T29" fmla="*/ 186 h 256"/>
                    <a:gd name="T30" fmla="*/ 6521 w 741"/>
                    <a:gd name="T31" fmla="*/ 247 h 256"/>
                    <a:gd name="T32" fmla="*/ 6386 w 741"/>
                    <a:gd name="T33" fmla="*/ 459 h 256"/>
                    <a:gd name="T34" fmla="*/ 6273 w 741"/>
                    <a:gd name="T35" fmla="*/ 448 h 256"/>
                    <a:gd name="T36" fmla="*/ 6162 w 741"/>
                    <a:gd name="T37" fmla="*/ 505 h 256"/>
                    <a:gd name="T38" fmla="*/ 6069 w 741"/>
                    <a:gd name="T39" fmla="*/ 601 h 256"/>
                    <a:gd name="T40" fmla="*/ 5954 w 741"/>
                    <a:gd name="T41" fmla="*/ 545 h 256"/>
                    <a:gd name="T42" fmla="*/ 5772 w 741"/>
                    <a:gd name="T43" fmla="*/ 673 h 256"/>
                    <a:gd name="T44" fmla="*/ 5760 w 741"/>
                    <a:gd name="T45" fmla="*/ 791 h 256"/>
                    <a:gd name="T46" fmla="*/ 5002 w 741"/>
                    <a:gd name="T47" fmla="*/ 1175 h 256"/>
                    <a:gd name="T48" fmla="*/ 4951 w 741"/>
                    <a:gd name="T49" fmla="*/ 1320 h 256"/>
                    <a:gd name="T50" fmla="*/ 4747 w 741"/>
                    <a:gd name="T51" fmla="*/ 1399 h 256"/>
                    <a:gd name="T52" fmla="*/ 4761 w 741"/>
                    <a:gd name="T53" fmla="*/ 1594 h 256"/>
                    <a:gd name="T54" fmla="*/ 3729 w 741"/>
                    <a:gd name="T55" fmla="*/ 1702 h 256"/>
                    <a:gd name="T56" fmla="*/ 1662 w 741"/>
                    <a:gd name="T57" fmla="*/ 1863 h 256"/>
                    <a:gd name="T58" fmla="*/ 0 w 741"/>
                    <a:gd name="T59" fmla="*/ 1956 h 25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741"/>
                    <a:gd name="T91" fmla="*/ 0 h 256"/>
                    <a:gd name="T92" fmla="*/ 741 w 741"/>
                    <a:gd name="T93" fmla="*/ 256 h 25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741" h="256">
                      <a:moveTo>
                        <a:pt x="0" y="255"/>
                      </a:moveTo>
                      <a:lnTo>
                        <a:pt x="11" y="210"/>
                      </a:lnTo>
                      <a:lnTo>
                        <a:pt x="7" y="206"/>
                      </a:lnTo>
                      <a:lnTo>
                        <a:pt x="28" y="188"/>
                      </a:lnTo>
                      <a:lnTo>
                        <a:pt x="49" y="147"/>
                      </a:lnTo>
                      <a:lnTo>
                        <a:pt x="43" y="140"/>
                      </a:lnTo>
                      <a:lnTo>
                        <a:pt x="51" y="120"/>
                      </a:lnTo>
                      <a:lnTo>
                        <a:pt x="54" y="98"/>
                      </a:lnTo>
                      <a:lnTo>
                        <a:pt x="66" y="82"/>
                      </a:lnTo>
                      <a:lnTo>
                        <a:pt x="183" y="73"/>
                      </a:lnTo>
                      <a:lnTo>
                        <a:pt x="183" y="55"/>
                      </a:lnTo>
                      <a:lnTo>
                        <a:pt x="218" y="56"/>
                      </a:lnTo>
                      <a:lnTo>
                        <a:pt x="567" y="23"/>
                      </a:lnTo>
                      <a:lnTo>
                        <a:pt x="740" y="0"/>
                      </a:lnTo>
                      <a:lnTo>
                        <a:pt x="735" y="24"/>
                      </a:lnTo>
                      <a:lnTo>
                        <a:pt x="724" y="33"/>
                      </a:lnTo>
                      <a:lnTo>
                        <a:pt x="709" y="60"/>
                      </a:lnTo>
                      <a:lnTo>
                        <a:pt x="696" y="58"/>
                      </a:lnTo>
                      <a:lnTo>
                        <a:pt x="684" y="66"/>
                      </a:lnTo>
                      <a:lnTo>
                        <a:pt x="674" y="79"/>
                      </a:lnTo>
                      <a:lnTo>
                        <a:pt x="661" y="71"/>
                      </a:lnTo>
                      <a:lnTo>
                        <a:pt x="641" y="88"/>
                      </a:lnTo>
                      <a:lnTo>
                        <a:pt x="639" y="103"/>
                      </a:lnTo>
                      <a:lnTo>
                        <a:pt x="555" y="153"/>
                      </a:lnTo>
                      <a:lnTo>
                        <a:pt x="550" y="172"/>
                      </a:lnTo>
                      <a:lnTo>
                        <a:pt x="527" y="183"/>
                      </a:lnTo>
                      <a:lnTo>
                        <a:pt x="529" y="208"/>
                      </a:lnTo>
                      <a:lnTo>
                        <a:pt x="414" y="222"/>
                      </a:lnTo>
                      <a:lnTo>
                        <a:pt x="185" y="243"/>
                      </a:lnTo>
                      <a:lnTo>
                        <a:pt x="0" y="255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" name="Freeform 29"/>
                <p:cNvSpPr>
                  <a:spLocks/>
                </p:cNvSpPr>
                <p:nvPr/>
              </p:nvSpPr>
              <p:spPr bwMode="auto">
                <a:xfrm>
                  <a:off x="2465" y="1244"/>
                  <a:ext cx="181" cy="345"/>
                </a:xfrm>
                <a:custGeom>
                  <a:avLst/>
                  <a:gdLst>
                    <a:gd name="T0" fmla="*/ 0 w 141"/>
                    <a:gd name="T1" fmla="*/ 256 h 276"/>
                    <a:gd name="T2" fmla="*/ 208 w 141"/>
                    <a:gd name="T3" fmla="*/ 837 h 276"/>
                    <a:gd name="T4" fmla="*/ 259 w 141"/>
                    <a:gd name="T5" fmla="*/ 1219 h 276"/>
                    <a:gd name="T6" fmla="*/ 470 w 141"/>
                    <a:gd name="T7" fmla="*/ 1591 h 276"/>
                    <a:gd name="T8" fmla="*/ 602 w 141"/>
                    <a:gd name="T9" fmla="*/ 2049 h 276"/>
                    <a:gd name="T10" fmla="*/ 1178 w 141"/>
                    <a:gd name="T11" fmla="*/ 1942 h 276"/>
                    <a:gd name="T12" fmla="*/ 1073 w 141"/>
                    <a:gd name="T13" fmla="*/ 1242 h 276"/>
                    <a:gd name="T14" fmla="*/ 1140 w 141"/>
                    <a:gd name="T15" fmla="*/ 744 h 276"/>
                    <a:gd name="T16" fmla="*/ 1299 w 141"/>
                    <a:gd name="T17" fmla="*/ 520 h 276"/>
                    <a:gd name="T18" fmla="*/ 1329 w 141"/>
                    <a:gd name="T19" fmla="*/ 0 h 276"/>
                    <a:gd name="T20" fmla="*/ 0 w 141"/>
                    <a:gd name="T21" fmla="*/ 256 h 27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41"/>
                    <a:gd name="T34" fmla="*/ 0 h 276"/>
                    <a:gd name="T35" fmla="*/ 141 w 141"/>
                    <a:gd name="T36" fmla="*/ 276 h 27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41" h="276">
                      <a:moveTo>
                        <a:pt x="0" y="34"/>
                      </a:moveTo>
                      <a:lnTo>
                        <a:pt x="22" y="112"/>
                      </a:lnTo>
                      <a:lnTo>
                        <a:pt x="27" y="163"/>
                      </a:lnTo>
                      <a:lnTo>
                        <a:pt x="50" y="214"/>
                      </a:lnTo>
                      <a:lnTo>
                        <a:pt x="63" y="275"/>
                      </a:lnTo>
                      <a:lnTo>
                        <a:pt x="125" y="261"/>
                      </a:lnTo>
                      <a:lnTo>
                        <a:pt x="114" y="167"/>
                      </a:lnTo>
                      <a:lnTo>
                        <a:pt x="121" y="100"/>
                      </a:lnTo>
                      <a:lnTo>
                        <a:pt x="137" y="70"/>
                      </a:lnTo>
                      <a:lnTo>
                        <a:pt x="140" y="0"/>
                      </a:lnTo>
                      <a:lnTo>
                        <a:pt x="0" y="34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" name="Freeform 30"/>
                <p:cNvSpPr>
                  <a:spLocks/>
                </p:cNvSpPr>
                <p:nvPr/>
              </p:nvSpPr>
              <p:spPr bwMode="auto">
                <a:xfrm>
                  <a:off x="2438" y="2274"/>
                  <a:ext cx="48" cy="137"/>
                </a:xfrm>
                <a:custGeom>
                  <a:avLst/>
                  <a:gdLst>
                    <a:gd name="T0" fmla="*/ 0 w 38"/>
                    <a:gd name="T1" fmla="*/ 465 h 109"/>
                    <a:gd name="T2" fmla="*/ 0 w 38"/>
                    <a:gd name="T3" fmla="*/ 734 h 109"/>
                    <a:gd name="T4" fmla="*/ 64 w 38"/>
                    <a:gd name="T5" fmla="*/ 845 h 109"/>
                    <a:gd name="T6" fmla="*/ 102 w 38"/>
                    <a:gd name="T7" fmla="*/ 524 h 109"/>
                    <a:gd name="T8" fmla="*/ 216 w 38"/>
                    <a:gd name="T9" fmla="*/ 400 h 109"/>
                    <a:gd name="T10" fmla="*/ 307 w 38"/>
                    <a:gd name="T11" fmla="*/ 0 h 109"/>
                    <a:gd name="T12" fmla="*/ 123 w 38"/>
                    <a:gd name="T13" fmla="*/ 90 h 109"/>
                    <a:gd name="T14" fmla="*/ 0 w 38"/>
                    <a:gd name="T15" fmla="*/ 465 h 10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8"/>
                    <a:gd name="T25" fmla="*/ 0 h 109"/>
                    <a:gd name="T26" fmla="*/ 38 w 38"/>
                    <a:gd name="T27" fmla="*/ 109 h 10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8" h="109">
                      <a:moveTo>
                        <a:pt x="0" y="60"/>
                      </a:moveTo>
                      <a:lnTo>
                        <a:pt x="0" y="94"/>
                      </a:lnTo>
                      <a:lnTo>
                        <a:pt x="8" y="108"/>
                      </a:lnTo>
                      <a:lnTo>
                        <a:pt x="13" y="67"/>
                      </a:lnTo>
                      <a:lnTo>
                        <a:pt x="26" y="51"/>
                      </a:lnTo>
                      <a:lnTo>
                        <a:pt x="37" y="0"/>
                      </a:lnTo>
                      <a:lnTo>
                        <a:pt x="15" y="11"/>
                      </a:lnTo>
                      <a:lnTo>
                        <a:pt x="0" y="60"/>
                      </a:lnTo>
                    </a:path>
                  </a:pathLst>
                </a:custGeom>
                <a:solidFill>
                  <a:srgbClr val="EAEAEA"/>
                </a:solidFill>
                <a:ln w="12700" cap="rnd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91" name="Freeform 31"/>
              <p:cNvSpPr>
                <a:spLocks/>
              </p:cNvSpPr>
              <p:nvPr/>
            </p:nvSpPr>
            <p:spPr bwMode="auto">
              <a:xfrm>
                <a:off x="1430" y="1939"/>
                <a:ext cx="501" cy="486"/>
              </a:xfrm>
              <a:custGeom>
                <a:avLst/>
                <a:gdLst>
                  <a:gd name="T0" fmla="*/ 0 w 392"/>
                  <a:gd name="T1" fmla="*/ 2024 h 388"/>
                  <a:gd name="T2" fmla="*/ 125 w 392"/>
                  <a:gd name="T3" fmla="*/ 2429 h 388"/>
                  <a:gd name="T4" fmla="*/ 282 w 392"/>
                  <a:gd name="T5" fmla="*/ 2573 h 388"/>
                  <a:gd name="T6" fmla="*/ 578 w 392"/>
                  <a:gd name="T7" fmla="*/ 2717 h 388"/>
                  <a:gd name="T8" fmla="*/ 798 w 392"/>
                  <a:gd name="T9" fmla="*/ 2934 h 388"/>
                  <a:gd name="T10" fmla="*/ 1081 w 392"/>
                  <a:gd name="T11" fmla="*/ 2816 h 388"/>
                  <a:gd name="T12" fmla="*/ 1203 w 392"/>
                  <a:gd name="T13" fmla="*/ 2885 h 388"/>
                  <a:gd name="T14" fmla="*/ 1375 w 392"/>
                  <a:gd name="T15" fmla="*/ 2816 h 388"/>
                  <a:gd name="T16" fmla="*/ 1485 w 392"/>
                  <a:gd name="T17" fmla="*/ 2707 h 388"/>
                  <a:gd name="T18" fmla="*/ 1787 w 392"/>
                  <a:gd name="T19" fmla="*/ 2659 h 388"/>
                  <a:gd name="T20" fmla="*/ 1946 w 392"/>
                  <a:gd name="T21" fmla="*/ 2474 h 388"/>
                  <a:gd name="T22" fmla="*/ 1863 w 392"/>
                  <a:gd name="T23" fmla="*/ 2429 h 388"/>
                  <a:gd name="T24" fmla="*/ 2148 w 392"/>
                  <a:gd name="T25" fmla="*/ 1890 h 388"/>
                  <a:gd name="T26" fmla="*/ 2208 w 392"/>
                  <a:gd name="T27" fmla="*/ 1610 h 388"/>
                  <a:gd name="T28" fmla="*/ 2487 w 392"/>
                  <a:gd name="T29" fmla="*/ 1712 h 388"/>
                  <a:gd name="T30" fmla="*/ 2628 w 392"/>
                  <a:gd name="T31" fmla="*/ 1393 h 388"/>
                  <a:gd name="T32" fmla="*/ 2772 w 392"/>
                  <a:gd name="T33" fmla="*/ 1377 h 388"/>
                  <a:gd name="T34" fmla="*/ 2983 w 392"/>
                  <a:gd name="T35" fmla="*/ 1075 h 388"/>
                  <a:gd name="T36" fmla="*/ 3043 w 392"/>
                  <a:gd name="T37" fmla="*/ 748 h 388"/>
                  <a:gd name="T38" fmla="*/ 3481 w 392"/>
                  <a:gd name="T39" fmla="*/ 962 h 388"/>
                  <a:gd name="T40" fmla="*/ 3559 w 392"/>
                  <a:gd name="T41" fmla="*/ 790 h 388"/>
                  <a:gd name="T42" fmla="*/ 3432 w 392"/>
                  <a:gd name="T43" fmla="*/ 663 h 388"/>
                  <a:gd name="T44" fmla="*/ 3242 w 392"/>
                  <a:gd name="T45" fmla="*/ 596 h 388"/>
                  <a:gd name="T46" fmla="*/ 3012 w 392"/>
                  <a:gd name="T47" fmla="*/ 607 h 388"/>
                  <a:gd name="T48" fmla="*/ 2919 w 392"/>
                  <a:gd name="T49" fmla="*/ 721 h 388"/>
                  <a:gd name="T50" fmla="*/ 2487 w 392"/>
                  <a:gd name="T51" fmla="*/ 809 h 388"/>
                  <a:gd name="T52" fmla="*/ 2228 w 392"/>
                  <a:gd name="T53" fmla="*/ 1085 h 388"/>
                  <a:gd name="T54" fmla="*/ 2132 w 392"/>
                  <a:gd name="T55" fmla="*/ 663 h 388"/>
                  <a:gd name="T56" fmla="*/ 1364 w 392"/>
                  <a:gd name="T57" fmla="*/ 769 h 388"/>
                  <a:gd name="T58" fmla="*/ 1222 w 392"/>
                  <a:gd name="T59" fmla="*/ 0 h 388"/>
                  <a:gd name="T60" fmla="*/ 1106 w 392"/>
                  <a:gd name="T61" fmla="*/ 70 h 388"/>
                  <a:gd name="T62" fmla="*/ 1177 w 392"/>
                  <a:gd name="T63" fmla="*/ 209 h 388"/>
                  <a:gd name="T64" fmla="*/ 1076 w 392"/>
                  <a:gd name="T65" fmla="*/ 897 h 388"/>
                  <a:gd name="T66" fmla="*/ 941 w 392"/>
                  <a:gd name="T67" fmla="*/ 1040 h 388"/>
                  <a:gd name="T68" fmla="*/ 518 w 392"/>
                  <a:gd name="T69" fmla="*/ 1298 h 388"/>
                  <a:gd name="T70" fmla="*/ 452 w 392"/>
                  <a:gd name="T71" fmla="*/ 1588 h 388"/>
                  <a:gd name="T72" fmla="*/ 282 w 392"/>
                  <a:gd name="T73" fmla="*/ 1511 h 388"/>
                  <a:gd name="T74" fmla="*/ 234 w 392"/>
                  <a:gd name="T75" fmla="*/ 1853 h 388"/>
                  <a:gd name="T76" fmla="*/ 0 w 392"/>
                  <a:gd name="T77" fmla="*/ 2024 h 3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92"/>
                  <a:gd name="T118" fmla="*/ 0 h 388"/>
                  <a:gd name="T119" fmla="*/ 392 w 392"/>
                  <a:gd name="T120" fmla="*/ 388 h 3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92" h="388">
                    <a:moveTo>
                      <a:pt x="0" y="267"/>
                    </a:moveTo>
                    <a:lnTo>
                      <a:pt x="14" y="320"/>
                    </a:lnTo>
                    <a:lnTo>
                      <a:pt x="31" y="339"/>
                    </a:lnTo>
                    <a:lnTo>
                      <a:pt x="63" y="358"/>
                    </a:lnTo>
                    <a:lnTo>
                      <a:pt x="88" y="387"/>
                    </a:lnTo>
                    <a:lnTo>
                      <a:pt x="119" y="371"/>
                    </a:lnTo>
                    <a:lnTo>
                      <a:pt x="132" y="380"/>
                    </a:lnTo>
                    <a:lnTo>
                      <a:pt x="151" y="371"/>
                    </a:lnTo>
                    <a:lnTo>
                      <a:pt x="163" y="356"/>
                    </a:lnTo>
                    <a:lnTo>
                      <a:pt x="196" y="350"/>
                    </a:lnTo>
                    <a:lnTo>
                      <a:pt x="214" y="326"/>
                    </a:lnTo>
                    <a:lnTo>
                      <a:pt x="205" y="320"/>
                    </a:lnTo>
                    <a:lnTo>
                      <a:pt x="236" y="248"/>
                    </a:lnTo>
                    <a:lnTo>
                      <a:pt x="243" y="212"/>
                    </a:lnTo>
                    <a:lnTo>
                      <a:pt x="274" y="226"/>
                    </a:lnTo>
                    <a:lnTo>
                      <a:pt x="289" y="184"/>
                    </a:lnTo>
                    <a:lnTo>
                      <a:pt x="305" y="181"/>
                    </a:lnTo>
                    <a:lnTo>
                      <a:pt x="328" y="142"/>
                    </a:lnTo>
                    <a:lnTo>
                      <a:pt x="335" y="99"/>
                    </a:lnTo>
                    <a:lnTo>
                      <a:pt x="382" y="126"/>
                    </a:lnTo>
                    <a:lnTo>
                      <a:pt x="391" y="104"/>
                    </a:lnTo>
                    <a:lnTo>
                      <a:pt x="377" y="87"/>
                    </a:lnTo>
                    <a:lnTo>
                      <a:pt x="356" y="78"/>
                    </a:lnTo>
                    <a:lnTo>
                      <a:pt x="331" y="80"/>
                    </a:lnTo>
                    <a:lnTo>
                      <a:pt x="321" y="95"/>
                    </a:lnTo>
                    <a:lnTo>
                      <a:pt x="274" y="107"/>
                    </a:lnTo>
                    <a:lnTo>
                      <a:pt x="245" y="143"/>
                    </a:lnTo>
                    <a:lnTo>
                      <a:pt x="235" y="87"/>
                    </a:lnTo>
                    <a:lnTo>
                      <a:pt x="150" y="101"/>
                    </a:lnTo>
                    <a:lnTo>
                      <a:pt x="134" y="0"/>
                    </a:lnTo>
                    <a:lnTo>
                      <a:pt x="122" y="9"/>
                    </a:lnTo>
                    <a:lnTo>
                      <a:pt x="129" y="27"/>
                    </a:lnTo>
                    <a:lnTo>
                      <a:pt x="118" y="118"/>
                    </a:lnTo>
                    <a:lnTo>
                      <a:pt x="103" y="137"/>
                    </a:lnTo>
                    <a:lnTo>
                      <a:pt x="57" y="171"/>
                    </a:lnTo>
                    <a:lnTo>
                      <a:pt x="49" y="209"/>
                    </a:lnTo>
                    <a:lnTo>
                      <a:pt x="31" y="199"/>
                    </a:lnTo>
                    <a:lnTo>
                      <a:pt x="26" y="244"/>
                    </a:lnTo>
                    <a:lnTo>
                      <a:pt x="0" y="267"/>
                    </a:lnTo>
                  </a:path>
                </a:pathLst>
              </a:custGeom>
              <a:solidFill>
                <a:srgbClr val="EAEAEA"/>
              </a:solidFill>
              <a:ln w="12700" cap="rnd">
                <a:solidFill>
                  <a:srgbClr val="C0C0C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Freeform 32"/>
              <p:cNvSpPr>
                <a:spLocks/>
              </p:cNvSpPr>
              <p:nvPr/>
            </p:nvSpPr>
            <p:spPr bwMode="auto">
              <a:xfrm>
                <a:off x="2567" y="1609"/>
                <a:ext cx="36" cy="29"/>
              </a:xfrm>
              <a:custGeom>
                <a:avLst/>
                <a:gdLst>
                  <a:gd name="T0" fmla="*/ 0 w 28"/>
                  <a:gd name="T1" fmla="*/ 175 h 23"/>
                  <a:gd name="T2" fmla="*/ 105 w 28"/>
                  <a:gd name="T3" fmla="*/ 0 h 23"/>
                  <a:gd name="T4" fmla="*/ 261 w 28"/>
                  <a:gd name="T5" fmla="*/ 79 h 23"/>
                  <a:gd name="T6" fmla="*/ 0 w 28"/>
                  <a:gd name="T7" fmla="*/ 175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"/>
                  <a:gd name="T13" fmla="*/ 0 h 23"/>
                  <a:gd name="T14" fmla="*/ 28 w 28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23">
                    <a:moveTo>
                      <a:pt x="0" y="22"/>
                    </a:moveTo>
                    <a:lnTo>
                      <a:pt x="11" y="0"/>
                    </a:lnTo>
                    <a:lnTo>
                      <a:pt x="27" y="10"/>
                    </a:lnTo>
                    <a:lnTo>
                      <a:pt x="0" y="22"/>
                    </a:lnTo>
                  </a:path>
                </a:pathLst>
              </a:custGeom>
              <a:solidFill>
                <a:srgbClr val="EAEAEA"/>
              </a:solidFill>
              <a:ln w="12700" cap="rnd">
                <a:solidFill>
                  <a:srgbClr val="C0C0C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Freeform 33"/>
              <p:cNvSpPr>
                <a:spLocks/>
              </p:cNvSpPr>
              <p:nvPr/>
            </p:nvSpPr>
            <p:spPr bwMode="auto">
              <a:xfrm>
                <a:off x="2653" y="1738"/>
                <a:ext cx="29" cy="25"/>
              </a:xfrm>
              <a:custGeom>
                <a:avLst/>
                <a:gdLst>
                  <a:gd name="T0" fmla="*/ 0 w 22"/>
                  <a:gd name="T1" fmla="*/ 142 h 20"/>
                  <a:gd name="T2" fmla="*/ 149 w 22"/>
                  <a:gd name="T3" fmla="*/ 0 h 20"/>
                  <a:gd name="T4" fmla="*/ 258 w 22"/>
                  <a:gd name="T5" fmla="*/ 114 h 20"/>
                  <a:gd name="T6" fmla="*/ 0 w 22"/>
                  <a:gd name="T7" fmla="*/ 142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20"/>
                  <a:gd name="T14" fmla="*/ 22 w 22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20">
                    <a:moveTo>
                      <a:pt x="0" y="19"/>
                    </a:moveTo>
                    <a:lnTo>
                      <a:pt x="12" y="0"/>
                    </a:lnTo>
                    <a:lnTo>
                      <a:pt x="21" y="15"/>
                    </a:lnTo>
                    <a:lnTo>
                      <a:pt x="0" y="19"/>
                    </a:lnTo>
                  </a:path>
                </a:pathLst>
              </a:custGeom>
              <a:solidFill>
                <a:srgbClr val="EAEAEA"/>
              </a:solidFill>
              <a:ln w="12700" cap="rnd">
                <a:solidFill>
                  <a:srgbClr val="C0C0C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Freeform 34"/>
              <p:cNvSpPr>
                <a:spLocks/>
              </p:cNvSpPr>
              <p:nvPr/>
            </p:nvSpPr>
            <p:spPr bwMode="auto">
              <a:xfrm>
                <a:off x="2267" y="1694"/>
                <a:ext cx="205" cy="123"/>
              </a:xfrm>
              <a:custGeom>
                <a:avLst/>
                <a:gdLst>
                  <a:gd name="T0" fmla="*/ 0 w 161"/>
                  <a:gd name="T1" fmla="*/ 673 h 98"/>
                  <a:gd name="T2" fmla="*/ 28 w 161"/>
                  <a:gd name="T3" fmla="*/ 730 h 98"/>
                  <a:gd name="T4" fmla="*/ 60 w 161"/>
                  <a:gd name="T5" fmla="*/ 730 h 98"/>
                  <a:gd name="T6" fmla="*/ 103 w 161"/>
                  <a:gd name="T7" fmla="*/ 674 h 98"/>
                  <a:gd name="T8" fmla="*/ 154 w 161"/>
                  <a:gd name="T9" fmla="*/ 659 h 98"/>
                  <a:gd name="T10" fmla="*/ 173 w 161"/>
                  <a:gd name="T11" fmla="*/ 674 h 98"/>
                  <a:gd name="T12" fmla="*/ 97 w 161"/>
                  <a:gd name="T13" fmla="*/ 749 h 98"/>
                  <a:gd name="T14" fmla="*/ 224 w 161"/>
                  <a:gd name="T15" fmla="*/ 695 h 98"/>
                  <a:gd name="T16" fmla="*/ 233 w 161"/>
                  <a:gd name="T17" fmla="*/ 673 h 98"/>
                  <a:gd name="T18" fmla="*/ 432 w 161"/>
                  <a:gd name="T19" fmla="*/ 597 h 98"/>
                  <a:gd name="T20" fmla="*/ 588 w 161"/>
                  <a:gd name="T21" fmla="*/ 487 h 98"/>
                  <a:gd name="T22" fmla="*/ 769 w 161"/>
                  <a:gd name="T23" fmla="*/ 428 h 98"/>
                  <a:gd name="T24" fmla="*/ 912 w 161"/>
                  <a:gd name="T25" fmla="*/ 358 h 98"/>
                  <a:gd name="T26" fmla="*/ 907 w 161"/>
                  <a:gd name="T27" fmla="*/ 365 h 98"/>
                  <a:gd name="T28" fmla="*/ 612 w 161"/>
                  <a:gd name="T29" fmla="*/ 564 h 98"/>
                  <a:gd name="T30" fmla="*/ 576 w 161"/>
                  <a:gd name="T31" fmla="*/ 576 h 98"/>
                  <a:gd name="T32" fmla="*/ 604 w 161"/>
                  <a:gd name="T33" fmla="*/ 576 h 98"/>
                  <a:gd name="T34" fmla="*/ 675 w 161"/>
                  <a:gd name="T35" fmla="*/ 551 h 98"/>
                  <a:gd name="T36" fmla="*/ 1127 w 161"/>
                  <a:gd name="T37" fmla="*/ 265 h 98"/>
                  <a:gd name="T38" fmla="*/ 1188 w 161"/>
                  <a:gd name="T39" fmla="*/ 198 h 98"/>
                  <a:gd name="T40" fmla="*/ 1384 w 161"/>
                  <a:gd name="T41" fmla="*/ 56 h 98"/>
                  <a:gd name="T42" fmla="*/ 1407 w 161"/>
                  <a:gd name="T43" fmla="*/ 20 h 98"/>
                  <a:gd name="T44" fmla="*/ 1362 w 161"/>
                  <a:gd name="T45" fmla="*/ 20 h 98"/>
                  <a:gd name="T46" fmla="*/ 1263 w 161"/>
                  <a:gd name="T47" fmla="*/ 98 h 98"/>
                  <a:gd name="T48" fmla="*/ 1215 w 161"/>
                  <a:gd name="T49" fmla="*/ 94 h 98"/>
                  <a:gd name="T50" fmla="*/ 1127 w 161"/>
                  <a:gd name="T51" fmla="*/ 126 h 98"/>
                  <a:gd name="T52" fmla="*/ 1090 w 161"/>
                  <a:gd name="T53" fmla="*/ 123 h 98"/>
                  <a:gd name="T54" fmla="*/ 1012 w 161"/>
                  <a:gd name="T55" fmla="*/ 292 h 98"/>
                  <a:gd name="T56" fmla="*/ 989 w 161"/>
                  <a:gd name="T57" fmla="*/ 265 h 98"/>
                  <a:gd name="T58" fmla="*/ 907 w 161"/>
                  <a:gd name="T59" fmla="*/ 265 h 98"/>
                  <a:gd name="T60" fmla="*/ 1033 w 161"/>
                  <a:gd name="T61" fmla="*/ 126 h 98"/>
                  <a:gd name="T62" fmla="*/ 1019 w 161"/>
                  <a:gd name="T63" fmla="*/ 98 h 98"/>
                  <a:gd name="T64" fmla="*/ 1127 w 161"/>
                  <a:gd name="T65" fmla="*/ 0 h 98"/>
                  <a:gd name="T66" fmla="*/ 1087 w 161"/>
                  <a:gd name="T67" fmla="*/ 1 h 98"/>
                  <a:gd name="T68" fmla="*/ 891 w 161"/>
                  <a:gd name="T69" fmla="*/ 198 h 98"/>
                  <a:gd name="T70" fmla="*/ 672 w 161"/>
                  <a:gd name="T71" fmla="*/ 271 h 98"/>
                  <a:gd name="T72" fmla="*/ 550 w 161"/>
                  <a:gd name="T73" fmla="*/ 285 h 98"/>
                  <a:gd name="T74" fmla="*/ 528 w 161"/>
                  <a:gd name="T75" fmla="*/ 340 h 98"/>
                  <a:gd name="T76" fmla="*/ 385 w 161"/>
                  <a:gd name="T77" fmla="*/ 366 h 98"/>
                  <a:gd name="T78" fmla="*/ 326 w 161"/>
                  <a:gd name="T79" fmla="*/ 365 h 98"/>
                  <a:gd name="T80" fmla="*/ 326 w 161"/>
                  <a:gd name="T81" fmla="*/ 402 h 98"/>
                  <a:gd name="T82" fmla="*/ 256 w 161"/>
                  <a:gd name="T83" fmla="*/ 402 h 98"/>
                  <a:gd name="T84" fmla="*/ 224 w 161"/>
                  <a:gd name="T85" fmla="*/ 428 h 98"/>
                  <a:gd name="T86" fmla="*/ 201 w 161"/>
                  <a:gd name="T87" fmla="*/ 487 h 98"/>
                  <a:gd name="T88" fmla="*/ 183 w 161"/>
                  <a:gd name="T89" fmla="*/ 476 h 98"/>
                  <a:gd name="T90" fmla="*/ 154 w 161"/>
                  <a:gd name="T91" fmla="*/ 537 h 98"/>
                  <a:gd name="T92" fmla="*/ 59 w 161"/>
                  <a:gd name="T93" fmla="*/ 575 h 98"/>
                  <a:gd name="T94" fmla="*/ 36 w 161"/>
                  <a:gd name="T95" fmla="*/ 611 h 98"/>
                  <a:gd name="T96" fmla="*/ 0 w 161"/>
                  <a:gd name="T97" fmla="*/ 673 h 98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61"/>
                  <a:gd name="T148" fmla="*/ 0 h 98"/>
                  <a:gd name="T149" fmla="*/ 161 w 161"/>
                  <a:gd name="T150" fmla="*/ 98 h 98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61" h="98">
                    <a:moveTo>
                      <a:pt x="0" y="87"/>
                    </a:moveTo>
                    <a:lnTo>
                      <a:pt x="3" y="95"/>
                    </a:lnTo>
                    <a:lnTo>
                      <a:pt x="7" y="95"/>
                    </a:lnTo>
                    <a:lnTo>
                      <a:pt x="12" y="88"/>
                    </a:lnTo>
                    <a:lnTo>
                      <a:pt x="17" y="85"/>
                    </a:lnTo>
                    <a:lnTo>
                      <a:pt x="20" y="88"/>
                    </a:lnTo>
                    <a:lnTo>
                      <a:pt x="11" y="97"/>
                    </a:lnTo>
                    <a:lnTo>
                      <a:pt x="26" y="90"/>
                    </a:lnTo>
                    <a:lnTo>
                      <a:pt x="27" y="87"/>
                    </a:lnTo>
                    <a:lnTo>
                      <a:pt x="49" y="77"/>
                    </a:lnTo>
                    <a:lnTo>
                      <a:pt x="67" y="63"/>
                    </a:lnTo>
                    <a:lnTo>
                      <a:pt x="87" y="56"/>
                    </a:lnTo>
                    <a:lnTo>
                      <a:pt x="104" y="46"/>
                    </a:lnTo>
                    <a:lnTo>
                      <a:pt x="103" y="47"/>
                    </a:lnTo>
                    <a:lnTo>
                      <a:pt x="70" y="73"/>
                    </a:lnTo>
                    <a:lnTo>
                      <a:pt x="65" y="75"/>
                    </a:lnTo>
                    <a:lnTo>
                      <a:pt x="68" y="75"/>
                    </a:lnTo>
                    <a:lnTo>
                      <a:pt x="77" y="71"/>
                    </a:lnTo>
                    <a:lnTo>
                      <a:pt x="128" y="34"/>
                    </a:lnTo>
                    <a:lnTo>
                      <a:pt x="135" y="26"/>
                    </a:lnTo>
                    <a:lnTo>
                      <a:pt x="157" y="7"/>
                    </a:lnTo>
                    <a:lnTo>
                      <a:pt x="160" y="2"/>
                    </a:lnTo>
                    <a:lnTo>
                      <a:pt x="155" y="2"/>
                    </a:lnTo>
                    <a:lnTo>
                      <a:pt x="144" y="13"/>
                    </a:lnTo>
                    <a:lnTo>
                      <a:pt x="138" y="12"/>
                    </a:lnTo>
                    <a:lnTo>
                      <a:pt x="128" y="17"/>
                    </a:lnTo>
                    <a:lnTo>
                      <a:pt x="124" y="16"/>
                    </a:lnTo>
                    <a:lnTo>
                      <a:pt x="115" y="38"/>
                    </a:lnTo>
                    <a:lnTo>
                      <a:pt x="112" y="34"/>
                    </a:lnTo>
                    <a:lnTo>
                      <a:pt x="103" y="34"/>
                    </a:lnTo>
                    <a:lnTo>
                      <a:pt x="118" y="17"/>
                    </a:lnTo>
                    <a:lnTo>
                      <a:pt x="116" y="13"/>
                    </a:lnTo>
                    <a:lnTo>
                      <a:pt x="128" y="0"/>
                    </a:lnTo>
                    <a:lnTo>
                      <a:pt x="123" y="1"/>
                    </a:lnTo>
                    <a:lnTo>
                      <a:pt x="101" y="26"/>
                    </a:lnTo>
                    <a:lnTo>
                      <a:pt x="76" y="35"/>
                    </a:lnTo>
                    <a:lnTo>
                      <a:pt x="62" y="37"/>
                    </a:lnTo>
                    <a:lnTo>
                      <a:pt x="60" y="44"/>
                    </a:lnTo>
                    <a:lnTo>
                      <a:pt x="44" y="48"/>
                    </a:lnTo>
                    <a:lnTo>
                      <a:pt x="37" y="47"/>
                    </a:lnTo>
                    <a:lnTo>
                      <a:pt x="37" y="52"/>
                    </a:lnTo>
                    <a:lnTo>
                      <a:pt x="29" y="52"/>
                    </a:lnTo>
                    <a:lnTo>
                      <a:pt x="26" y="56"/>
                    </a:lnTo>
                    <a:lnTo>
                      <a:pt x="23" y="63"/>
                    </a:lnTo>
                    <a:lnTo>
                      <a:pt x="21" y="61"/>
                    </a:lnTo>
                    <a:lnTo>
                      <a:pt x="17" y="70"/>
                    </a:lnTo>
                    <a:lnTo>
                      <a:pt x="6" y="74"/>
                    </a:lnTo>
                    <a:lnTo>
                      <a:pt x="4" y="79"/>
                    </a:lnTo>
                    <a:lnTo>
                      <a:pt x="0" y="87"/>
                    </a:lnTo>
                  </a:path>
                </a:pathLst>
              </a:custGeom>
              <a:solidFill>
                <a:srgbClr val="EAEAEA"/>
              </a:solidFill>
              <a:ln w="12700" cap="rnd">
                <a:solidFill>
                  <a:srgbClr val="C0C0C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Freeform 38"/>
            <p:cNvSpPr>
              <a:spLocks/>
            </p:cNvSpPr>
            <p:nvPr/>
          </p:nvSpPr>
          <p:spPr bwMode="auto">
            <a:xfrm>
              <a:off x="3333752" y="2679701"/>
              <a:ext cx="168275" cy="284163"/>
            </a:xfrm>
            <a:custGeom>
              <a:avLst/>
              <a:gdLst>
                <a:gd name="T0" fmla="*/ 0 w 91"/>
                <a:gd name="T1" fmla="*/ 2147483647 h 152"/>
                <a:gd name="T2" fmla="*/ 2147483647 w 91"/>
                <a:gd name="T3" fmla="*/ 0 h 152"/>
                <a:gd name="T4" fmla="*/ 2147483647 w 91"/>
                <a:gd name="T5" fmla="*/ 0 h 152"/>
                <a:gd name="T6" fmla="*/ 2147483647 w 91"/>
                <a:gd name="T7" fmla="*/ 2147483647 h 152"/>
                <a:gd name="T8" fmla="*/ 2147483647 w 91"/>
                <a:gd name="T9" fmla="*/ 2147483647 h 152"/>
                <a:gd name="T10" fmla="*/ 2147483647 w 91"/>
                <a:gd name="T11" fmla="*/ 2147483647 h 152"/>
                <a:gd name="T12" fmla="*/ 2147483647 w 91"/>
                <a:gd name="T13" fmla="*/ 2147483647 h 152"/>
                <a:gd name="T14" fmla="*/ 2147483647 w 91"/>
                <a:gd name="T15" fmla="*/ 2147483647 h 152"/>
                <a:gd name="T16" fmla="*/ 2147483647 w 91"/>
                <a:gd name="T17" fmla="*/ 2147483647 h 152"/>
                <a:gd name="T18" fmla="*/ 2147483647 w 91"/>
                <a:gd name="T19" fmla="*/ 2147483647 h 152"/>
                <a:gd name="T20" fmla="*/ 2147483647 w 91"/>
                <a:gd name="T21" fmla="*/ 2147483647 h 152"/>
                <a:gd name="T22" fmla="*/ 2147483647 w 91"/>
                <a:gd name="T23" fmla="*/ 2147483647 h 152"/>
                <a:gd name="T24" fmla="*/ 2147483647 w 91"/>
                <a:gd name="T25" fmla="*/ 2147483647 h 152"/>
                <a:gd name="T26" fmla="*/ 2147483647 w 91"/>
                <a:gd name="T27" fmla="*/ 2147483647 h 152"/>
                <a:gd name="T28" fmla="*/ 2147483647 w 91"/>
                <a:gd name="T29" fmla="*/ 2147483647 h 152"/>
                <a:gd name="T30" fmla="*/ 2147483647 w 91"/>
                <a:gd name="T31" fmla="*/ 2147483647 h 152"/>
                <a:gd name="T32" fmla="*/ 2147483647 w 91"/>
                <a:gd name="T33" fmla="*/ 2147483647 h 152"/>
                <a:gd name="T34" fmla="*/ 2147483647 w 91"/>
                <a:gd name="T35" fmla="*/ 2147483647 h 152"/>
                <a:gd name="T36" fmla="*/ 2147483647 w 91"/>
                <a:gd name="T37" fmla="*/ 2147483647 h 152"/>
                <a:gd name="T38" fmla="*/ 0 w 91"/>
                <a:gd name="T39" fmla="*/ 2147483647 h 15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1"/>
                <a:gd name="T61" fmla="*/ 0 h 152"/>
                <a:gd name="T62" fmla="*/ 91 w 91"/>
                <a:gd name="T63" fmla="*/ 152 h 15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1" h="152">
                  <a:moveTo>
                    <a:pt x="0" y="15"/>
                  </a:moveTo>
                  <a:lnTo>
                    <a:pt x="11" y="0"/>
                  </a:lnTo>
                  <a:lnTo>
                    <a:pt x="28" y="0"/>
                  </a:lnTo>
                  <a:lnTo>
                    <a:pt x="22" y="15"/>
                  </a:lnTo>
                  <a:lnTo>
                    <a:pt x="18" y="20"/>
                  </a:lnTo>
                  <a:lnTo>
                    <a:pt x="21" y="38"/>
                  </a:lnTo>
                  <a:lnTo>
                    <a:pt x="31" y="49"/>
                  </a:lnTo>
                  <a:lnTo>
                    <a:pt x="43" y="61"/>
                  </a:lnTo>
                  <a:lnTo>
                    <a:pt x="48" y="78"/>
                  </a:lnTo>
                  <a:lnTo>
                    <a:pt x="56" y="92"/>
                  </a:lnTo>
                  <a:lnTo>
                    <a:pt x="65" y="101"/>
                  </a:lnTo>
                  <a:lnTo>
                    <a:pt x="79" y="105"/>
                  </a:lnTo>
                  <a:lnTo>
                    <a:pt x="86" y="118"/>
                  </a:lnTo>
                  <a:lnTo>
                    <a:pt x="74" y="131"/>
                  </a:lnTo>
                  <a:lnTo>
                    <a:pt x="86" y="128"/>
                  </a:lnTo>
                  <a:lnTo>
                    <a:pt x="90" y="140"/>
                  </a:lnTo>
                  <a:lnTo>
                    <a:pt x="66" y="145"/>
                  </a:lnTo>
                  <a:lnTo>
                    <a:pt x="35" y="151"/>
                  </a:lnTo>
                  <a:lnTo>
                    <a:pt x="33" y="140"/>
                  </a:lnTo>
                  <a:lnTo>
                    <a:pt x="0" y="15"/>
                  </a:lnTo>
                </a:path>
              </a:pathLst>
            </a:custGeom>
            <a:solidFill>
              <a:srgbClr val="DDDDDD"/>
            </a:solidFill>
            <a:ln w="12700" cap="rnd">
              <a:solidFill>
                <a:srgbClr val="C0C0C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" name="Freeform 39"/>
            <p:cNvSpPr>
              <a:spLocks/>
            </p:cNvSpPr>
            <p:nvPr/>
          </p:nvSpPr>
          <p:spPr bwMode="auto">
            <a:xfrm>
              <a:off x="2286000" y="3787775"/>
              <a:ext cx="814387" cy="631825"/>
            </a:xfrm>
            <a:custGeom>
              <a:avLst/>
              <a:gdLst>
                <a:gd name="T0" fmla="*/ 0 w 442"/>
                <a:gd name="T1" fmla="*/ 2147483647 h 337"/>
                <a:gd name="T2" fmla="*/ 2147483647 w 442"/>
                <a:gd name="T3" fmla="*/ 2147483647 h 337"/>
                <a:gd name="T4" fmla="*/ 2147483647 w 442"/>
                <a:gd name="T5" fmla="*/ 2147483647 h 337"/>
                <a:gd name="T6" fmla="*/ 2147483647 w 442"/>
                <a:gd name="T7" fmla="*/ 0 h 337"/>
                <a:gd name="T8" fmla="*/ 2147483647 w 442"/>
                <a:gd name="T9" fmla="*/ 2147483647 h 337"/>
                <a:gd name="T10" fmla="*/ 2147483647 w 442"/>
                <a:gd name="T11" fmla="*/ 2147483647 h 337"/>
                <a:gd name="T12" fmla="*/ 2147483647 w 442"/>
                <a:gd name="T13" fmla="*/ 2147483647 h 337"/>
                <a:gd name="T14" fmla="*/ 2147483647 w 442"/>
                <a:gd name="T15" fmla="*/ 2147483647 h 337"/>
                <a:gd name="T16" fmla="*/ 2147483647 w 442"/>
                <a:gd name="T17" fmla="*/ 2147483647 h 337"/>
                <a:gd name="T18" fmla="*/ 2147483647 w 442"/>
                <a:gd name="T19" fmla="*/ 2147483647 h 337"/>
                <a:gd name="T20" fmla="*/ 2147483647 w 442"/>
                <a:gd name="T21" fmla="*/ 2147483647 h 337"/>
                <a:gd name="T22" fmla="*/ 2147483647 w 442"/>
                <a:gd name="T23" fmla="*/ 2147483647 h 337"/>
                <a:gd name="T24" fmla="*/ 2147483647 w 442"/>
                <a:gd name="T25" fmla="*/ 2147483647 h 337"/>
                <a:gd name="T26" fmla="*/ 2147483647 w 442"/>
                <a:gd name="T27" fmla="*/ 2147483647 h 337"/>
                <a:gd name="T28" fmla="*/ 2147483647 w 442"/>
                <a:gd name="T29" fmla="*/ 2147483647 h 337"/>
                <a:gd name="T30" fmla="*/ 2147483647 w 442"/>
                <a:gd name="T31" fmla="*/ 2147483647 h 337"/>
                <a:gd name="T32" fmla="*/ 2147483647 w 442"/>
                <a:gd name="T33" fmla="*/ 2147483647 h 337"/>
                <a:gd name="T34" fmla="*/ 2147483647 w 442"/>
                <a:gd name="T35" fmla="*/ 2147483647 h 337"/>
                <a:gd name="T36" fmla="*/ 2147483647 w 442"/>
                <a:gd name="T37" fmla="*/ 2147483647 h 337"/>
                <a:gd name="T38" fmla="*/ 2147483647 w 442"/>
                <a:gd name="T39" fmla="*/ 2147483647 h 337"/>
                <a:gd name="T40" fmla="*/ 2147483647 w 442"/>
                <a:gd name="T41" fmla="*/ 2147483647 h 337"/>
                <a:gd name="T42" fmla="*/ 2147483647 w 442"/>
                <a:gd name="T43" fmla="*/ 2147483647 h 337"/>
                <a:gd name="T44" fmla="*/ 2147483647 w 442"/>
                <a:gd name="T45" fmla="*/ 2147483647 h 337"/>
                <a:gd name="T46" fmla="*/ 2147483647 w 442"/>
                <a:gd name="T47" fmla="*/ 2147483647 h 337"/>
                <a:gd name="T48" fmla="*/ 2147483647 w 442"/>
                <a:gd name="T49" fmla="*/ 2147483647 h 337"/>
                <a:gd name="T50" fmla="*/ 2147483647 w 442"/>
                <a:gd name="T51" fmla="*/ 2147483647 h 337"/>
                <a:gd name="T52" fmla="*/ 2147483647 w 442"/>
                <a:gd name="T53" fmla="*/ 2147483647 h 337"/>
                <a:gd name="T54" fmla="*/ 0 w 442"/>
                <a:gd name="T55" fmla="*/ 2147483647 h 33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42"/>
                <a:gd name="T85" fmla="*/ 0 h 337"/>
                <a:gd name="T86" fmla="*/ 442 w 442"/>
                <a:gd name="T87" fmla="*/ 337 h 337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42" h="337">
                  <a:moveTo>
                    <a:pt x="0" y="79"/>
                  </a:moveTo>
                  <a:lnTo>
                    <a:pt x="17" y="44"/>
                  </a:lnTo>
                  <a:lnTo>
                    <a:pt x="81" y="12"/>
                  </a:lnTo>
                  <a:lnTo>
                    <a:pt x="199" y="0"/>
                  </a:lnTo>
                  <a:lnTo>
                    <a:pt x="248" y="29"/>
                  </a:lnTo>
                  <a:lnTo>
                    <a:pt x="325" y="19"/>
                  </a:lnTo>
                  <a:lnTo>
                    <a:pt x="441" y="103"/>
                  </a:lnTo>
                  <a:lnTo>
                    <a:pt x="408" y="141"/>
                  </a:lnTo>
                  <a:lnTo>
                    <a:pt x="390" y="167"/>
                  </a:lnTo>
                  <a:lnTo>
                    <a:pt x="392" y="195"/>
                  </a:lnTo>
                  <a:lnTo>
                    <a:pt x="362" y="219"/>
                  </a:lnTo>
                  <a:lnTo>
                    <a:pt x="337" y="257"/>
                  </a:lnTo>
                  <a:lnTo>
                    <a:pt x="304" y="277"/>
                  </a:lnTo>
                  <a:lnTo>
                    <a:pt x="289" y="280"/>
                  </a:lnTo>
                  <a:lnTo>
                    <a:pt x="283" y="304"/>
                  </a:lnTo>
                  <a:lnTo>
                    <a:pt x="263" y="291"/>
                  </a:lnTo>
                  <a:lnTo>
                    <a:pt x="281" y="314"/>
                  </a:lnTo>
                  <a:lnTo>
                    <a:pt x="264" y="336"/>
                  </a:lnTo>
                  <a:lnTo>
                    <a:pt x="249" y="333"/>
                  </a:lnTo>
                  <a:lnTo>
                    <a:pt x="238" y="319"/>
                  </a:lnTo>
                  <a:lnTo>
                    <a:pt x="219" y="285"/>
                  </a:lnTo>
                  <a:lnTo>
                    <a:pt x="209" y="282"/>
                  </a:lnTo>
                  <a:lnTo>
                    <a:pt x="187" y="237"/>
                  </a:lnTo>
                  <a:lnTo>
                    <a:pt x="157" y="218"/>
                  </a:lnTo>
                  <a:lnTo>
                    <a:pt x="136" y="188"/>
                  </a:lnTo>
                  <a:lnTo>
                    <a:pt x="83" y="150"/>
                  </a:lnTo>
                  <a:lnTo>
                    <a:pt x="56" y="115"/>
                  </a:lnTo>
                  <a:lnTo>
                    <a:pt x="0" y="79"/>
                  </a:lnTo>
                </a:path>
              </a:pathLst>
            </a:custGeom>
            <a:solidFill>
              <a:srgbClr val="EAEAEA"/>
            </a:solidFill>
            <a:ln w="12700" cap="rnd">
              <a:solidFill>
                <a:srgbClr val="C0C0C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" name="Line 40"/>
            <p:cNvSpPr>
              <a:spLocks noChangeAspect="1" noChangeShapeType="1"/>
            </p:cNvSpPr>
            <p:nvPr/>
          </p:nvSpPr>
          <p:spPr bwMode="auto">
            <a:xfrm flipH="1" flipV="1">
              <a:off x="2019302" y="4214815"/>
              <a:ext cx="103188" cy="73025"/>
            </a:xfrm>
            <a:prstGeom prst="line">
              <a:avLst/>
            </a:pr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" name="Freeform 41"/>
            <p:cNvSpPr>
              <a:spLocks noChangeAspect="1"/>
            </p:cNvSpPr>
            <p:nvPr/>
          </p:nvSpPr>
          <p:spPr bwMode="auto">
            <a:xfrm>
              <a:off x="2039939" y="2608263"/>
              <a:ext cx="203200" cy="195262"/>
            </a:xfrm>
            <a:custGeom>
              <a:avLst/>
              <a:gdLst>
                <a:gd name="T0" fmla="*/ 0 w 216"/>
                <a:gd name="T1" fmla="*/ 0 h 182"/>
                <a:gd name="T2" fmla="*/ 2147483647 w 216"/>
                <a:gd name="T3" fmla="*/ 2147483647 h 182"/>
                <a:gd name="T4" fmla="*/ 2147483647 w 216"/>
                <a:gd name="T5" fmla="*/ 2147483647 h 182"/>
                <a:gd name="T6" fmla="*/ 0 60000 65536"/>
                <a:gd name="T7" fmla="*/ 0 60000 65536"/>
                <a:gd name="T8" fmla="*/ 0 60000 65536"/>
                <a:gd name="T9" fmla="*/ 0 w 216"/>
                <a:gd name="T10" fmla="*/ 0 h 182"/>
                <a:gd name="T11" fmla="*/ 216 w 216"/>
                <a:gd name="T12" fmla="*/ 182 h 1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" h="182">
                  <a:moveTo>
                    <a:pt x="0" y="0"/>
                  </a:moveTo>
                  <a:lnTo>
                    <a:pt x="106" y="53"/>
                  </a:lnTo>
                  <a:lnTo>
                    <a:pt x="216" y="182"/>
                  </a:lnTo>
                </a:path>
              </a:pathLst>
            </a:cu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" name="Freeform 42"/>
            <p:cNvSpPr>
              <a:spLocks noChangeAspect="1"/>
            </p:cNvSpPr>
            <p:nvPr/>
          </p:nvSpPr>
          <p:spPr bwMode="auto">
            <a:xfrm>
              <a:off x="2403475" y="2025652"/>
              <a:ext cx="1079500" cy="492125"/>
            </a:xfrm>
            <a:custGeom>
              <a:avLst/>
              <a:gdLst>
                <a:gd name="T0" fmla="*/ 0 w 750"/>
                <a:gd name="T1" fmla="*/ 2147483647 h 331"/>
                <a:gd name="T2" fmla="*/ 2147483647 w 750"/>
                <a:gd name="T3" fmla="*/ 2147483647 h 331"/>
                <a:gd name="T4" fmla="*/ 2147483647 w 750"/>
                <a:gd name="T5" fmla="*/ 2147483647 h 331"/>
                <a:gd name="T6" fmla="*/ 2147483647 w 750"/>
                <a:gd name="T7" fmla="*/ 2147483647 h 331"/>
                <a:gd name="T8" fmla="*/ 2147483647 w 750"/>
                <a:gd name="T9" fmla="*/ 2147483647 h 331"/>
                <a:gd name="T10" fmla="*/ 2147483647 w 750"/>
                <a:gd name="T11" fmla="*/ 2147483647 h 331"/>
                <a:gd name="T12" fmla="*/ 2147483647 w 750"/>
                <a:gd name="T13" fmla="*/ 0 h 331"/>
                <a:gd name="T14" fmla="*/ 2147483647 w 750"/>
                <a:gd name="T15" fmla="*/ 2147483647 h 331"/>
                <a:gd name="T16" fmla="*/ 2147483647 w 750"/>
                <a:gd name="T17" fmla="*/ 2147483647 h 3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50"/>
                <a:gd name="T28" fmla="*/ 0 h 331"/>
                <a:gd name="T29" fmla="*/ 750 w 750"/>
                <a:gd name="T30" fmla="*/ 331 h 3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50" h="331">
                  <a:moveTo>
                    <a:pt x="0" y="331"/>
                  </a:moveTo>
                  <a:lnTo>
                    <a:pt x="128" y="251"/>
                  </a:lnTo>
                  <a:lnTo>
                    <a:pt x="235" y="167"/>
                  </a:lnTo>
                  <a:lnTo>
                    <a:pt x="246" y="122"/>
                  </a:lnTo>
                  <a:lnTo>
                    <a:pt x="239" y="75"/>
                  </a:lnTo>
                  <a:lnTo>
                    <a:pt x="423" y="39"/>
                  </a:lnTo>
                  <a:lnTo>
                    <a:pt x="593" y="0"/>
                  </a:lnTo>
                  <a:lnTo>
                    <a:pt x="750" y="15"/>
                  </a:lnTo>
                  <a:lnTo>
                    <a:pt x="712" y="120"/>
                  </a:lnTo>
                </a:path>
              </a:pathLst>
            </a:cu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Freeform 43"/>
            <p:cNvSpPr>
              <a:spLocks noChangeAspect="1"/>
            </p:cNvSpPr>
            <p:nvPr/>
          </p:nvSpPr>
          <p:spPr bwMode="auto">
            <a:xfrm>
              <a:off x="1216025" y="3703639"/>
              <a:ext cx="473075" cy="177800"/>
            </a:xfrm>
            <a:custGeom>
              <a:avLst/>
              <a:gdLst>
                <a:gd name="T0" fmla="*/ 0 w 431"/>
                <a:gd name="T1" fmla="*/ 2147483647 h 144"/>
                <a:gd name="T2" fmla="*/ 2147483647 w 431"/>
                <a:gd name="T3" fmla="*/ 2147483647 h 144"/>
                <a:gd name="T4" fmla="*/ 2147483647 w 431"/>
                <a:gd name="T5" fmla="*/ 0 h 144"/>
                <a:gd name="T6" fmla="*/ 0 60000 65536"/>
                <a:gd name="T7" fmla="*/ 0 60000 65536"/>
                <a:gd name="T8" fmla="*/ 0 60000 65536"/>
                <a:gd name="T9" fmla="*/ 0 w 431"/>
                <a:gd name="T10" fmla="*/ 0 h 144"/>
                <a:gd name="T11" fmla="*/ 431 w 431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" h="144">
                  <a:moveTo>
                    <a:pt x="0" y="144"/>
                  </a:moveTo>
                  <a:lnTo>
                    <a:pt x="168" y="62"/>
                  </a:lnTo>
                  <a:lnTo>
                    <a:pt x="431" y="0"/>
                  </a:lnTo>
                </a:path>
              </a:pathLst>
            </a:cu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Line 44"/>
            <p:cNvSpPr>
              <a:spLocks noChangeAspect="1" noChangeShapeType="1"/>
            </p:cNvSpPr>
            <p:nvPr/>
          </p:nvSpPr>
          <p:spPr bwMode="auto">
            <a:xfrm>
              <a:off x="2751137" y="3679825"/>
              <a:ext cx="69851" cy="101600"/>
            </a:xfrm>
            <a:prstGeom prst="line">
              <a:avLst/>
            </a:pr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Freeform 45"/>
            <p:cNvSpPr>
              <a:spLocks noChangeAspect="1"/>
            </p:cNvSpPr>
            <p:nvPr/>
          </p:nvSpPr>
          <p:spPr bwMode="auto">
            <a:xfrm>
              <a:off x="1092202" y="2505077"/>
              <a:ext cx="1290639" cy="728663"/>
            </a:xfrm>
            <a:custGeom>
              <a:avLst/>
              <a:gdLst>
                <a:gd name="T0" fmla="*/ 0 w 791"/>
                <a:gd name="T1" fmla="*/ 2147483647 h 459"/>
                <a:gd name="T2" fmla="*/ 2147483647 w 791"/>
                <a:gd name="T3" fmla="*/ 2147483647 h 459"/>
                <a:gd name="T4" fmla="*/ 2147483647 w 791"/>
                <a:gd name="T5" fmla="*/ 2147483647 h 459"/>
                <a:gd name="T6" fmla="*/ 2147483647 w 791"/>
                <a:gd name="T7" fmla="*/ 0 h 4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91"/>
                <a:gd name="T13" fmla="*/ 0 h 459"/>
                <a:gd name="T14" fmla="*/ 791 w 791"/>
                <a:gd name="T15" fmla="*/ 459 h 4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91" h="459">
                  <a:moveTo>
                    <a:pt x="0" y="459"/>
                  </a:moveTo>
                  <a:lnTo>
                    <a:pt x="413" y="311"/>
                  </a:lnTo>
                  <a:lnTo>
                    <a:pt x="695" y="191"/>
                  </a:lnTo>
                  <a:lnTo>
                    <a:pt x="791" y="0"/>
                  </a:lnTo>
                </a:path>
              </a:pathLst>
            </a:custGeom>
            <a:noFill/>
            <a:ln w="28575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" name="Freeform 47"/>
            <p:cNvSpPr>
              <a:spLocks noChangeAspect="1"/>
            </p:cNvSpPr>
            <p:nvPr/>
          </p:nvSpPr>
          <p:spPr bwMode="auto">
            <a:xfrm>
              <a:off x="3421063" y="2181227"/>
              <a:ext cx="87312" cy="288925"/>
            </a:xfrm>
            <a:custGeom>
              <a:avLst/>
              <a:gdLst>
                <a:gd name="T0" fmla="*/ 0 w 53"/>
                <a:gd name="T1" fmla="*/ 0 h 182"/>
                <a:gd name="T2" fmla="*/ 2147483647 w 53"/>
                <a:gd name="T3" fmla="*/ 2147483647 h 182"/>
                <a:gd name="T4" fmla="*/ 2147483647 w 53"/>
                <a:gd name="T5" fmla="*/ 2147483647 h 182"/>
                <a:gd name="T6" fmla="*/ 2147483647 w 53"/>
                <a:gd name="T7" fmla="*/ 2147483647 h 18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3"/>
                <a:gd name="T13" fmla="*/ 0 h 182"/>
                <a:gd name="T14" fmla="*/ 53 w 53"/>
                <a:gd name="T15" fmla="*/ 182 h 18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3" h="182">
                  <a:moveTo>
                    <a:pt x="0" y="0"/>
                  </a:moveTo>
                  <a:lnTo>
                    <a:pt x="12" y="39"/>
                  </a:lnTo>
                  <a:lnTo>
                    <a:pt x="53" y="121"/>
                  </a:lnTo>
                  <a:lnTo>
                    <a:pt x="48" y="182"/>
                  </a:lnTo>
                </a:path>
              </a:pathLst>
            </a:cu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" name="Freeform 48"/>
            <p:cNvSpPr>
              <a:spLocks noChangeAspect="1"/>
            </p:cNvSpPr>
            <p:nvPr/>
          </p:nvSpPr>
          <p:spPr bwMode="auto">
            <a:xfrm>
              <a:off x="2039937" y="2392364"/>
              <a:ext cx="69851" cy="257175"/>
            </a:xfrm>
            <a:custGeom>
              <a:avLst/>
              <a:gdLst>
                <a:gd name="T0" fmla="*/ 0 w 62"/>
                <a:gd name="T1" fmla="*/ 2147483647 h 206"/>
                <a:gd name="T2" fmla="*/ 2147483647 w 62"/>
                <a:gd name="T3" fmla="*/ 2147483647 h 206"/>
                <a:gd name="T4" fmla="*/ 2147483647 w 62"/>
                <a:gd name="T5" fmla="*/ 2147483647 h 206"/>
                <a:gd name="T6" fmla="*/ 2147483647 w 62"/>
                <a:gd name="T7" fmla="*/ 0 h 20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"/>
                <a:gd name="T13" fmla="*/ 0 h 206"/>
                <a:gd name="T14" fmla="*/ 62 w 62"/>
                <a:gd name="T15" fmla="*/ 206 h 20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" h="206">
                  <a:moveTo>
                    <a:pt x="0" y="206"/>
                  </a:moveTo>
                  <a:lnTo>
                    <a:pt x="10" y="100"/>
                  </a:lnTo>
                  <a:lnTo>
                    <a:pt x="10" y="38"/>
                  </a:lnTo>
                  <a:lnTo>
                    <a:pt x="62" y="0"/>
                  </a:lnTo>
                </a:path>
              </a:pathLst>
            </a:cu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Freeform 49"/>
            <p:cNvSpPr>
              <a:spLocks noChangeAspect="1"/>
            </p:cNvSpPr>
            <p:nvPr/>
          </p:nvSpPr>
          <p:spPr bwMode="auto">
            <a:xfrm>
              <a:off x="1327152" y="4767263"/>
              <a:ext cx="277813" cy="215900"/>
            </a:xfrm>
            <a:custGeom>
              <a:avLst/>
              <a:gdLst>
                <a:gd name="T0" fmla="*/ 0 w 254"/>
                <a:gd name="T1" fmla="*/ 2147483647 h 172"/>
                <a:gd name="T2" fmla="*/ 2147483647 w 254"/>
                <a:gd name="T3" fmla="*/ 2147483647 h 172"/>
                <a:gd name="T4" fmla="*/ 2147483647 w 254"/>
                <a:gd name="T5" fmla="*/ 2147483647 h 172"/>
                <a:gd name="T6" fmla="*/ 2147483647 w 254"/>
                <a:gd name="T7" fmla="*/ 0 h 1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4"/>
                <a:gd name="T13" fmla="*/ 0 h 172"/>
                <a:gd name="T14" fmla="*/ 254 w 254"/>
                <a:gd name="T15" fmla="*/ 172 h 1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4" h="172">
                  <a:moveTo>
                    <a:pt x="0" y="172"/>
                  </a:moveTo>
                  <a:lnTo>
                    <a:pt x="48" y="52"/>
                  </a:lnTo>
                  <a:lnTo>
                    <a:pt x="120" y="28"/>
                  </a:lnTo>
                  <a:lnTo>
                    <a:pt x="254" y="0"/>
                  </a:lnTo>
                </a:path>
              </a:pathLst>
            </a:cu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Freeform 50"/>
            <p:cNvSpPr>
              <a:spLocks noChangeAspect="1"/>
            </p:cNvSpPr>
            <p:nvPr/>
          </p:nvSpPr>
          <p:spPr bwMode="auto">
            <a:xfrm>
              <a:off x="1504951" y="3278190"/>
              <a:ext cx="184151" cy="431800"/>
            </a:xfrm>
            <a:custGeom>
              <a:avLst/>
              <a:gdLst>
                <a:gd name="T0" fmla="*/ 0 w 167"/>
                <a:gd name="T1" fmla="*/ 0 h 345"/>
                <a:gd name="T2" fmla="*/ 2147483647 w 167"/>
                <a:gd name="T3" fmla="*/ 2147483647 h 345"/>
                <a:gd name="T4" fmla="*/ 2147483647 w 167"/>
                <a:gd name="T5" fmla="*/ 2147483647 h 345"/>
                <a:gd name="T6" fmla="*/ 2147483647 w 167"/>
                <a:gd name="T7" fmla="*/ 2147483647 h 3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7"/>
                <a:gd name="T13" fmla="*/ 0 h 345"/>
                <a:gd name="T14" fmla="*/ 167 w 167"/>
                <a:gd name="T15" fmla="*/ 345 h 3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7" h="345">
                  <a:moveTo>
                    <a:pt x="0" y="0"/>
                  </a:moveTo>
                  <a:lnTo>
                    <a:pt x="28" y="120"/>
                  </a:lnTo>
                  <a:lnTo>
                    <a:pt x="76" y="230"/>
                  </a:lnTo>
                  <a:lnTo>
                    <a:pt x="167" y="345"/>
                  </a:lnTo>
                </a:path>
              </a:pathLst>
            </a:cu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" name="Freeform 51"/>
            <p:cNvSpPr>
              <a:spLocks noChangeAspect="1"/>
            </p:cNvSpPr>
            <p:nvPr/>
          </p:nvSpPr>
          <p:spPr bwMode="auto">
            <a:xfrm>
              <a:off x="1384301" y="2566989"/>
              <a:ext cx="131763" cy="728662"/>
            </a:xfrm>
            <a:custGeom>
              <a:avLst/>
              <a:gdLst>
                <a:gd name="T0" fmla="*/ 2147483647 w 119"/>
                <a:gd name="T1" fmla="*/ 2147483647 h 584"/>
                <a:gd name="T2" fmla="*/ 2147483647 w 119"/>
                <a:gd name="T3" fmla="*/ 2147483647 h 584"/>
                <a:gd name="T4" fmla="*/ 0 w 119"/>
                <a:gd name="T5" fmla="*/ 2147483647 h 584"/>
                <a:gd name="T6" fmla="*/ 0 w 119"/>
                <a:gd name="T7" fmla="*/ 2147483647 h 584"/>
                <a:gd name="T8" fmla="*/ 0 w 119"/>
                <a:gd name="T9" fmla="*/ 2147483647 h 584"/>
                <a:gd name="T10" fmla="*/ 2147483647 w 119"/>
                <a:gd name="T11" fmla="*/ 2147483647 h 584"/>
                <a:gd name="T12" fmla="*/ 2147483647 w 119"/>
                <a:gd name="T13" fmla="*/ 0 h 58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9"/>
                <a:gd name="T22" fmla="*/ 0 h 584"/>
                <a:gd name="T23" fmla="*/ 119 w 119"/>
                <a:gd name="T24" fmla="*/ 584 h 58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9" h="584">
                  <a:moveTo>
                    <a:pt x="119" y="584"/>
                  </a:moveTo>
                  <a:lnTo>
                    <a:pt x="86" y="517"/>
                  </a:lnTo>
                  <a:lnTo>
                    <a:pt x="0" y="210"/>
                  </a:lnTo>
                  <a:lnTo>
                    <a:pt x="0" y="191"/>
                  </a:lnTo>
                  <a:lnTo>
                    <a:pt x="0" y="153"/>
                  </a:lnTo>
                  <a:lnTo>
                    <a:pt x="9" y="86"/>
                  </a:lnTo>
                  <a:lnTo>
                    <a:pt x="19" y="0"/>
                  </a:lnTo>
                </a:path>
              </a:pathLst>
            </a:cu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53"/>
            <p:cNvSpPr>
              <a:spLocks noChangeAspect="1"/>
            </p:cNvSpPr>
            <p:nvPr/>
          </p:nvSpPr>
          <p:spPr bwMode="auto">
            <a:xfrm>
              <a:off x="2827341" y="2878139"/>
              <a:ext cx="536575" cy="896937"/>
            </a:xfrm>
            <a:custGeom>
              <a:avLst/>
              <a:gdLst>
                <a:gd name="T0" fmla="*/ 2147483647 w 329"/>
                <a:gd name="T1" fmla="*/ 0 h 565"/>
                <a:gd name="T2" fmla="*/ 2147483647 w 329"/>
                <a:gd name="T3" fmla="*/ 2147483647 h 565"/>
                <a:gd name="T4" fmla="*/ 2147483647 w 329"/>
                <a:gd name="T5" fmla="*/ 2147483647 h 565"/>
                <a:gd name="T6" fmla="*/ 2147483647 w 329"/>
                <a:gd name="T7" fmla="*/ 2147483647 h 565"/>
                <a:gd name="T8" fmla="*/ 2147483647 w 329"/>
                <a:gd name="T9" fmla="*/ 2147483647 h 565"/>
                <a:gd name="T10" fmla="*/ 2147483647 w 329"/>
                <a:gd name="T11" fmla="*/ 2147483647 h 565"/>
                <a:gd name="T12" fmla="*/ 2147483647 w 329"/>
                <a:gd name="T13" fmla="*/ 2147483647 h 565"/>
                <a:gd name="T14" fmla="*/ 0 w 329"/>
                <a:gd name="T15" fmla="*/ 2147483647 h 56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9"/>
                <a:gd name="T25" fmla="*/ 0 h 565"/>
                <a:gd name="T26" fmla="*/ 329 w 329"/>
                <a:gd name="T27" fmla="*/ 565 h 565"/>
                <a:gd name="connsiteX0" fmla="*/ 7234 w 10000"/>
                <a:gd name="connsiteY0" fmla="*/ 0 h 10000"/>
                <a:gd name="connsiteX1" fmla="*/ 6953 w 10000"/>
                <a:gd name="connsiteY1" fmla="*/ 1044 h 10000"/>
                <a:gd name="connsiteX2" fmla="*/ 5562 w 10000"/>
                <a:gd name="connsiteY2" fmla="*/ 1788 h 10000"/>
                <a:gd name="connsiteX3" fmla="*/ 5897 w 10000"/>
                <a:gd name="connsiteY3" fmla="*/ 4973 h 10000"/>
                <a:gd name="connsiteX4" fmla="*/ 10000 w 10000"/>
                <a:gd name="connsiteY4" fmla="*/ 4832 h 10000"/>
                <a:gd name="connsiteX5" fmla="*/ 5897 w 10000"/>
                <a:gd name="connsiteY5" fmla="*/ 5097 h 10000"/>
                <a:gd name="connsiteX6" fmla="*/ 4073 w 10000"/>
                <a:gd name="connsiteY6" fmla="*/ 10000 h 10000"/>
                <a:gd name="connsiteX7" fmla="*/ 0 w 10000"/>
                <a:gd name="connsiteY7" fmla="*/ 10000 h 10000"/>
                <a:gd name="connsiteX0" fmla="*/ 7234 w 10000"/>
                <a:gd name="connsiteY0" fmla="*/ 0 h 10000"/>
                <a:gd name="connsiteX1" fmla="*/ 6953 w 10000"/>
                <a:gd name="connsiteY1" fmla="*/ 195 h 10000"/>
                <a:gd name="connsiteX2" fmla="*/ 6953 w 10000"/>
                <a:gd name="connsiteY2" fmla="*/ 1044 h 10000"/>
                <a:gd name="connsiteX3" fmla="*/ 5562 w 10000"/>
                <a:gd name="connsiteY3" fmla="*/ 1788 h 10000"/>
                <a:gd name="connsiteX4" fmla="*/ 5897 w 10000"/>
                <a:gd name="connsiteY4" fmla="*/ 4973 h 10000"/>
                <a:gd name="connsiteX5" fmla="*/ 10000 w 10000"/>
                <a:gd name="connsiteY5" fmla="*/ 4832 h 10000"/>
                <a:gd name="connsiteX6" fmla="*/ 5897 w 10000"/>
                <a:gd name="connsiteY6" fmla="*/ 5097 h 10000"/>
                <a:gd name="connsiteX7" fmla="*/ 4073 w 10000"/>
                <a:gd name="connsiteY7" fmla="*/ 10000 h 10000"/>
                <a:gd name="connsiteX8" fmla="*/ 0 w 10000"/>
                <a:gd name="connsiteY8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00" h="10000">
                  <a:moveTo>
                    <a:pt x="7234" y="0"/>
                  </a:moveTo>
                  <a:cubicBezTo>
                    <a:pt x="7224" y="6"/>
                    <a:pt x="7000" y="21"/>
                    <a:pt x="6953" y="195"/>
                  </a:cubicBezTo>
                  <a:cubicBezTo>
                    <a:pt x="6906" y="369"/>
                    <a:pt x="7222" y="752"/>
                    <a:pt x="6953" y="1044"/>
                  </a:cubicBezTo>
                  <a:lnTo>
                    <a:pt x="5562" y="1788"/>
                  </a:lnTo>
                  <a:cubicBezTo>
                    <a:pt x="5674" y="2850"/>
                    <a:pt x="5785" y="3911"/>
                    <a:pt x="5897" y="4973"/>
                  </a:cubicBezTo>
                  <a:lnTo>
                    <a:pt x="10000" y="4832"/>
                  </a:lnTo>
                  <a:lnTo>
                    <a:pt x="5897" y="5097"/>
                  </a:lnTo>
                  <a:lnTo>
                    <a:pt x="4073" y="10000"/>
                  </a:lnTo>
                  <a:lnTo>
                    <a:pt x="0" y="10000"/>
                  </a:lnTo>
                </a:path>
              </a:pathLst>
            </a:custGeom>
            <a:noFill/>
            <a:ln w="25400">
              <a:solidFill>
                <a:srgbClr val="00306C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54"/>
            <p:cNvSpPr>
              <a:spLocks noChangeAspect="1"/>
            </p:cNvSpPr>
            <p:nvPr/>
          </p:nvSpPr>
          <p:spPr bwMode="auto">
            <a:xfrm>
              <a:off x="2894015" y="3775075"/>
              <a:ext cx="176212" cy="400050"/>
            </a:xfrm>
            <a:custGeom>
              <a:avLst/>
              <a:gdLst>
                <a:gd name="T0" fmla="*/ 0 w 108"/>
                <a:gd name="T1" fmla="*/ 2147483647 h 252"/>
                <a:gd name="T2" fmla="*/ 0 w 108"/>
                <a:gd name="T3" fmla="*/ 2147483647 h 252"/>
                <a:gd name="T4" fmla="*/ 2147483647 w 108"/>
                <a:gd name="T5" fmla="*/ 2147483647 h 252"/>
                <a:gd name="T6" fmla="*/ 2147483647 w 108"/>
                <a:gd name="T7" fmla="*/ 2147483647 h 252"/>
                <a:gd name="T8" fmla="*/ 2147483647 w 108"/>
                <a:gd name="T9" fmla="*/ 2147483647 h 252"/>
                <a:gd name="T10" fmla="*/ 2147483647 w 108"/>
                <a:gd name="T11" fmla="*/ 2147483647 h 252"/>
                <a:gd name="T12" fmla="*/ 2147483647 w 108"/>
                <a:gd name="T13" fmla="*/ 0 h 2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8"/>
                <a:gd name="T22" fmla="*/ 0 h 252"/>
                <a:gd name="T23" fmla="*/ 108 w 108"/>
                <a:gd name="T24" fmla="*/ 252 h 25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8" h="252">
                  <a:moveTo>
                    <a:pt x="0" y="252"/>
                  </a:moveTo>
                  <a:lnTo>
                    <a:pt x="0" y="203"/>
                  </a:lnTo>
                  <a:lnTo>
                    <a:pt x="10" y="132"/>
                  </a:lnTo>
                  <a:lnTo>
                    <a:pt x="41" y="97"/>
                  </a:lnTo>
                  <a:lnTo>
                    <a:pt x="86" y="53"/>
                  </a:lnTo>
                  <a:lnTo>
                    <a:pt x="108" y="15"/>
                  </a:lnTo>
                  <a:lnTo>
                    <a:pt x="108" y="0"/>
                  </a:lnTo>
                </a:path>
              </a:pathLst>
            </a:cu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55"/>
            <p:cNvSpPr>
              <a:spLocks noChangeAspect="1"/>
            </p:cNvSpPr>
            <p:nvPr/>
          </p:nvSpPr>
          <p:spPr bwMode="auto">
            <a:xfrm>
              <a:off x="2598741" y="4198938"/>
              <a:ext cx="301625" cy="1047750"/>
            </a:xfrm>
            <a:custGeom>
              <a:avLst/>
              <a:gdLst>
                <a:gd name="T0" fmla="*/ 0 w 210"/>
                <a:gd name="T1" fmla="*/ 2147483647 h 702"/>
                <a:gd name="T2" fmla="*/ 2147483647 w 210"/>
                <a:gd name="T3" fmla="*/ 2147483647 h 702"/>
                <a:gd name="T4" fmla="*/ 2147483647 w 210"/>
                <a:gd name="T5" fmla="*/ 2147483647 h 702"/>
                <a:gd name="T6" fmla="*/ 2147483647 w 210"/>
                <a:gd name="T7" fmla="*/ 2147483647 h 702"/>
                <a:gd name="T8" fmla="*/ 2147483647 w 210"/>
                <a:gd name="T9" fmla="*/ 2147483647 h 702"/>
                <a:gd name="T10" fmla="*/ 2147483647 w 210"/>
                <a:gd name="T11" fmla="*/ 2147483647 h 702"/>
                <a:gd name="T12" fmla="*/ 2147483647 w 210"/>
                <a:gd name="T13" fmla="*/ 0 h 70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0"/>
                <a:gd name="T22" fmla="*/ 0 h 702"/>
                <a:gd name="T23" fmla="*/ 210 w 210"/>
                <a:gd name="T24" fmla="*/ 702 h 70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0" h="702">
                  <a:moveTo>
                    <a:pt x="0" y="702"/>
                  </a:moveTo>
                  <a:lnTo>
                    <a:pt x="78" y="600"/>
                  </a:lnTo>
                  <a:lnTo>
                    <a:pt x="75" y="375"/>
                  </a:lnTo>
                  <a:lnTo>
                    <a:pt x="51" y="180"/>
                  </a:lnTo>
                  <a:lnTo>
                    <a:pt x="72" y="96"/>
                  </a:lnTo>
                  <a:lnTo>
                    <a:pt x="115" y="43"/>
                  </a:lnTo>
                  <a:lnTo>
                    <a:pt x="210" y="0"/>
                  </a:lnTo>
                </a:path>
              </a:pathLst>
            </a:cu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56"/>
            <p:cNvSpPr>
              <a:spLocks noChangeAspect="1"/>
            </p:cNvSpPr>
            <p:nvPr/>
          </p:nvSpPr>
          <p:spPr bwMode="auto">
            <a:xfrm>
              <a:off x="1665291" y="4657727"/>
              <a:ext cx="1004887" cy="149225"/>
            </a:xfrm>
            <a:custGeom>
              <a:avLst/>
              <a:gdLst>
                <a:gd name="T0" fmla="*/ 0 w 919"/>
                <a:gd name="T1" fmla="*/ 0 h 120"/>
                <a:gd name="T2" fmla="*/ 2147483647 w 919"/>
                <a:gd name="T3" fmla="*/ 2147483647 h 120"/>
                <a:gd name="T4" fmla="*/ 2147483647 w 919"/>
                <a:gd name="T5" fmla="*/ 2147483647 h 120"/>
                <a:gd name="T6" fmla="*/ 2147483647 w 919"/>
                <a:gd name="T7" fmla="*/ 2147483647 h 120"/>
                <a:gd name="T8" fmla="*/ 2147483647 w 919"/>
                <a:gd name="T9" fmla="*/ 2147483647 h 120"/>
                <a:gd name="T10" fmla="*/ 2147483647 w 919"/>
                <a:gd name="T11" fmla="*/ 2147483647 h 120"/>
                <a:gd name="T12" fmla="*/ 2147483647 w 919"/>
                <a:gd name="T13" fmla="*/ 2147483647 h 120"/>
                <a:gd name="T14" fmla="*/ 2147483647 w 919"/>
                <a:gd name="T15" fmla="*/ 2147483647 h 1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19"/>
                <a:gd name="T25" fmla="*/ 0 h 120"/>
                <a:gd name="T26" fmla="*/ 919 w 919"/>
                <a:gd name="T27" fmla="*/ 120 h 12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19" h="120">
                  <a:moveTo>
                    <a:pt x="0" y="0"/>
                  </a:moveTo>
                  <a:lnTo>
                    <a:pt x="62" y="111"/>
                  </a:lnTo>
                  <a:lnTo>
                    <a:pt x="249" y="82"/>
                  </a:lnTo>
                  <a:lnTo>
                    <a:pt x="345" y="91"/>
                  </a:lnTo>
                  <a:lnTo>
                    <a:pt x="445" y="96"/>
                  </a:lnTo>
                  <a:lnTo>
                    <a:pt x="656" y="120"/>
                  </a:lnTo>
                  <a:lnTo>
                    <a:pt x="814" y="111"/>
                  </a:lnTo>
                  <a:lnTo>
                    <a:pt x="919" y="87"/>
                  </a:lnTo>
                </a:path>
              </a:pathLst>
            </a:cu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57"/>
            <p:cNvSpPr>
              <a:spLocks noChangeAspect="1"/>
            </p:cNvSpPr>
            <p:nvPr/>
          </p:nvSpPr>
          <p:spPr bwMode="auto">
            <a:xfrm>
              <a:off x="2130427" y="3775077"/>
              <a:ext cx="684213" cy="334963"/>
            </a:xfrm>
            <a:custGeom>
              <a:avLst/>
              <a:gdLst>
                <a:gd name="T0" fmla="*/ 0 w 419"/>
                <a:gd name="T1" fmla="*/ 2147483647 h 211"/>
                <a:gd name="T2" fmla="*/ 2147483647 w 419"/>
                <a:gd name="T3" fmla="*/ 2147483647 h 211"/>
                <a:gd name="T4" fmla="*/ 2147483647 w 419"/>
                <a:gd name="T5" fmla="*/ 2147483647 h 211"/>
                <a:gd name="T6" fmla="*/ 2147483647 w 419"/>
                <a:gd name="T7" fmla="*/ 2147483647 h 211"/>
                <a:gd name="T8" fmla="*/ 2147483647 w 419"/>
                <a:gd name="T9" fmla="*/ 0 h 2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9"/>
                <a:gd name="T16" fmla="*/ 0 h 211"/>
                <a:gd name="T17" fmla="*/ 419 w 419"/>
                <a:gd name="T18" fmla="*/ 211 h 2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9" h="211">
                  <a:moveTo>
                    <a:pt x="0" y="211"/>
                  </a:moveTo>
                  <a:lnTo>
                    <a:pt x="183" y="98"/>
                  </a:lnTo>
                  <a:lnTo>
                    <a:pt x="285" y="53"/>
                  </a:lnTo>
                  <a:lnTo>
                    <a:pt x="359" y="23"/>
                  </a:lnTo>
                  <a:lnTo>
                    <a:pt x="419" y="0"/>
                  </a:lnTo>
                </a:path>
              </a:pathLst>
            </a:cu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Freeform 58"/>
            <p:cNvSpPr>
              <a:spLocks noChangeAspect="1"/>
            </p:cNvSpPr>
            <p:nvPr/>
          </p:nvSpPr>
          <p:spPr bwMode="auto">
            <a:xfrm>
              <a:off x="2057402" y="2590802"/>
              <a:ext cx="1143036" cy="380999"/>
            </a:xfrm>
            <a:custGeom>
              <a:avLst/>
              <a:gdLst>
                <a:gd name="T0" fmla="*/ 0 w 697"/>
                <a:gd name="T1" fmla="*/ 0 h 159"/>
                <a:gd name="T2" fmla="*/ 2147483647 w 697"/>
                <a:gd name="T3" fmla="*/ 0 h 159"/>
                <a:gd name="T4" fmla="*/ 2147483647 w 697"/>
                <a:gd name="T5" fmla="*/ 2147483647 h 159"/>
                <a:gd name="T6" fmla="*/ 2147483647 w 697"/>
                <a:gd name="T7" fmla="*/ 2147483647 h 159"/>
                <a:gd name="T8" fmla="*/ 2147483647 w 697"/>
                <a:gd name="T9" fmla="*/ 2147483647 h 159"/>
                <a:gd name="T10" fmla="*/ 2147483647 w 697"/>
                <a:gd name="T11" fmla="*/ 2147483647 h 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97"/>
                <a:gd name="T19" fmla="*/ 0 h 159"/>
                <a:gd name="T20" fmla="*/ 697 w 697"/>
                <a:gd name="T21" fmla="*/ 159 h 159"/>
                <a:gd name="connsiteX0" fmla="*/ 0 w 10056"/>
                <a:gd name="connsiteY0" fmla="*/ 0 h 15094"/>
                <a:gd name="connsiteX1" fmla="*/ 2999 w 10056"/>
                <a:gd name="connsiteY1" fmla="*/ 0 h 15094"/>
                <a:gd name="connsiteX2" fmla="*/ 5122 w 10056"/>
                <a:gd name="connsiteY2" fmla="*/ 3145 h 15094"/>
                <a:gd name="connsiteX3" fmla="*/ 6671 w 10056"/>
                <a:gd name="connsiteY3" fmla="*/ 6226 h 15094"/>
                <a:gd name="connsiteX4" fmla="*/ 8752 w 10056"/>
                <a:gd name="connsiteY4" fmla="*/ 7862 h 15094"/>
                <a:gd name="connsiteX5" fmla="*/ 10056 w 10056"/>
                <a:gd name="connsiteY5" fmla="*/ 15094 h 15094"/>
                <a:gd name="connsiteX0" fmla="*/ 0 w 10056"/>
                <a:gd name="connsiteY0" fmla="*/ 0 h 15094"/>
                <a:gd name="connsiteX1" fmla="*/ 2999 w 10056"/>
                <a:gd name="connsiteY1" fmla="*/ 0 h 15094"/>
                <a:gd name="connsiteX2" fmla="*/ 5122 w 10056"/>
                <a:gd name="connsiteY2" fmla="*/ 3145 h 15094"/>
                <a:gd name="connsiteX3" fmla="*/ 6671 w 10056"/>
                <a:gd name="connsiteY3" fmla="*/ 6226 h 15094"/>
                <a:gd name="connsiteX4" fmla="*/ 8752 w 10056"/>
                <a:gd name="connsiteY4" fmla="*/ 7862 h 15094"/>
                <a:gd name="connsiteX5" fmla="*/ 10056 w 10056"/>
                <a:gd name="connsiteY5" fmla="*/ 15094 h 15094"/>
                <a:gd name="connsiteX0" fmla="*/ 0 w 10056"/>
                <a:gd name="connsiteY0" fmla="*/ 0 h 15094"/>
                <a:gd name="connsiteX1" fmla="*/ 2999 w 10056"/>
                <a:gd name="connsiteY1" fmla="*/ 0 h 15094"/>
                <a:gd name="connsiteX2" fmla="*/ 5122 w 10056"/>
                <a:gd name="connsiteY2" fmla="*/ 3145 h 15094"/>
                <a:gd name="connsiteX3" fmla="*/ 6671 w 10056"/>
                <a:gd name="connsiteY3" fmla="*/ 6226 h 15094"/>
                <a:gd name="connsiteX4" fmla="*/ 8752 w 10056"/>
                <a:gd name="connsiteY4" fmla="*/ 7862 h 15094"/>
                <a:gd name="connsiteX5" fmla="*/ 10056 w 10056"/>
                <a:gd name="connsiteY5" fmla="*/ 15094 h 15094"/>
                <a:gd name="connsiteX0" fmla="*/ 0 w 10056"/>
                <a:gd name="connsiteY0" fmla="*/ 0 h 15094"/>
                <a:gd name="connsiteX1" fmla="*/ 2999 w 10056"/>
                <a:gd name="connsiteY1" fmla="*/ 0 h 15094"/>
                <a:gd name="connsiteX2" fmla="*/ 5122 w 10056"/>
                <a:gd name="connsiteY2" fmla="*/ 3145 h 15094"/>
                <a:gd name="connsiteX3" fmla="*/ 6671 w 10056"/>
                <a:gd name="connsiteY3" fmla="*/ 6226 h 15094"/>
                <a:gd name="connsiteX4" fmla="*/ 8752 w 10056"/>
                <a:gd name="connsiteY4" fmla="*/ 7862 h 15094"/>
                <a:gd name="connsiteX5" fmla="*/ 10056 w 10056"/>
                <a:gd name="connsiteY5" fmla="*/ 15094 h 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56" h="15094">
                  <a:moveTo>
                    <a:pt x="0" y="0"/>
                  </a:moveTo>
                  <a:lnTo>
                    <a:pt x="2999" y="0"/>
                  </a:lnTo>
                  <a:lnTo>
                    <a:pt x="5122" y="3145"/>
                  </a:lnTo>
                  <a:lnTo>
                    <a:pt x="6671" y="6226"/>
                  </a:lnTo>
                  <a:lnTo>
                    <a:pt x="8752" y="7862"/>
                  </a:lnTo>
                  <a:lnTo>
                    <a:pt x="10056" y="15094"/>
                  </a:lnTo>
                </a:path>
              </a:pathLst>
            </a:custGeom>
            <a:noFill/>
            <a:ln w="25400">
              <a:solidFill>
                <a:srgbClr val="00306C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59"/>
            <p:cNvSpPr>
              <a:spLocks noChangeAspect="1"/>
            </p:cNvSpPr>
            <p:nvPr/>
          </p:nvSpPr>
          <p:spPr bwMode="auto">
            <a:xfrm>
              <a:off x="1614489" y="4075113"/>
              <a:ext cx="512763" cy="685800"/>
            </a:xfrm>
            <a:custGeom>
              <a:avLst/>
              <a:gdLst>
                <a:gd name="T0" fmla="*/ 0 w 469"/>
                <a:gd name="T1" fmla="*/ 2147483647 h 551"/>
                <a:gd name="T2" fmla="*/ 2147483647 w 469"/>
                <a:gd name="T3" fmla="*/ 2147483647 h 551"/>
                <a:gd name="T4" fmla="*/ 2147483647 w 469"/>
                <a:gd name="T5" fmla="*/ 2147483647 h 551"/>
                <a:gd name="T6" fmla="*/ 2147483647 w 469"/>
                <a:gd name="T7" fmla="*/ 2147483647 h 551"/>
                <a:gd name="T8" fmla="*/ 2147483647 w 469"/>
                <a:gd name="T9" fmla="*/ 2147483647 h 551"/>
                <a:gd name="T10" fmla="*/ 2147483647 w 469"/>
                <a:gd name="T11" fmla="*/ 0 h 5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69"/>
                <a:gd name="T19" fmla="*/ 0 h 551"/>
                <a:gd name="T20" fmla="*/ 469 w 469"/>
                <a:gd name="T21" fmla="*/ 551 h 5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69" h="551">
                  <a:moveTo>
                    <a:pt x="0" y="551"/>
                  </a:moveTo>
                  <a:lnTo>
                    <a:pt x="19" y="464"/>
                  </a:lnTo>
                  <a:lnTo>
                    <a:pt x="96" y="464"/>
                  </a:lnTo>
                  <a:lnTo>
                    <a:pt x="234" y="234"/>
                  </a:lnTo>
                  <a:lnTo>
                    <a:pt x="397" y="100"/>
                  </a:lnTo>
                  <a:lnTo>
                    <a:pt x="469" y="0"/>
                  </a:lnTo>
                </a:path>
              </a:pathLst>
            </a:cu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60"/>
            <p:cNvSpPr>
              <a:spLocks noChangeAspect="1"/>
            </p:cNvSpPr>
            <p:nvPr/>
          </p:nvSpPr>
          <p:spPr bwMode="auto">
            <a:xfrm>
              <a:off x="2130426" y="4102102"/>
              <a:ext cx="952500" cy="1462088"/>
            </a:xfrm>
            <a:custGeom>
              <a:avLst/>
              <a:gdLst>
                <a:gd name="T0" fmla="*/ 0 w 661"/>
                <a:gd name="T1" fmla="*/ 0 h 980"/>
                <a:gd name="T2" fmla="*/ 0 w 661"/>
                <a:gd name="T3" fmla="*/ 2147483647 h 980"/>
                <a:gd name="T4" fmla="*/ 2147483647 w 661"/>
                <a:gd name="T5" fmla="*/ 2147483647 h 980"/>
                <a:gd name="T6" fmla="*/ 2147483647 w 661"/>
                <a:gd name="T7" fmla="*/ 2147483647 h 980"/>
                <a:gd name="T8" fmla="*/ 2147483647 w 661"/>
                <a:gd name="T9" fmla="*/ 2147483647 h 980"/>
                <a:gd name="T10" fmla="*/ 2147483647 w 661"/>
                <a:gd name="T11" fmla="*/ 2147483647 h 980"/>
                <a:gd name="T12" fmla="*/ 2147483647 w 661"/>
                <a:gd name="T13" fmla="*/ 2147483647 h 9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1"/>
                <a:gd name="T22" fmla="*/ 0 h 980"/>
                <a:gd name="T23" fmla="*/ 661 w 661"/>
                <a:gd name="T24" fmla="*/ 980 h 98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1" h="980">
                  <a:moveTo>
                    <a:pt x="0" y="0"/>
                  </a:moveTo>
                  <a:lnTo>
                    <a:pt x="0" y="124"/>
                  </a:lnTo>
                  <a:lnTo>
                    <a:pt x="98" y="225"/>
                  </a:lnTo>
                  <a:lnTo>
                    <a:pt x="247" y="302"/>
                  </a:lnTo>
                  <a:lnTo>
                    <a:pt x="353" y="346"/>
                  </a:lnTo>
                  <a:lnTo>
                    <a:pt x="661" y="884"/>
                  </a:lnTo>
                  <a:lnTo>
                    <a:pt x="655" y="980"/>
                  </a:lnTo>
                </a:path>
              </a:pathLst>
            </a:cu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" name="Freeform 61"/>
            <p:cNvSpPr>
              <a:spLocks noChangeAspect="1"/>
            </p:cNvSpPr>
            <p:nvPr/>
          </p:nvSpPr>
          <p:spPr bwMode="auto">
            <a:xfrm>
              <a:off x="1422400" y="2513014"/>
              <a:ext cx="623888" cy="74612"/>
            </a:xfrm>
            <a:custGeom>
              <a:avLst/>
              <a:gdLst>
                <a:gd name="T0" fmla="*/ 0 w 382"/>
                <a:gd name="T1" fmla="*/ 0 h 47"/>
                <a:gd name="T2" fmla="*/ 2147483647 w 382"/>
                <a:gd name="T3" fmla="*/ 2147483647 h 47"/>
                <a:gd name="T4" fmla="*/ 2147483647 w 382"/>
                <a:gd name="T5" fmla="*/ 2147483647 h 47"/>
                <a:gd name="T6" fmla="*/ 2147483647 w 382"/>
                <a:gd name="T7" fmla="*/ 2147483647 h 47"/>
                <a:gd name="T8" fmla="*/ 2147483647 w 382"/>
                <a:gd name="T9" fmla="*/ 2147483647 h 47"/>
                <a:gd name="T10" fmla="*/ 2147483647 w 382"/>
                <a:gd name="T11" fmla="*/ 2147483647 h 47"/>
                <a:gd name="T12" fmla="*/ 2147483647 w 382"/>
                <a:gd name="T13" fmla="*/ 2147483647 h 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2"/>
                <a:gd name="T22" fmla="*/ 0 h 47"/>
                <a:gd name="T23" fmla="*/ 382 w 382"/>
                <a:gd name="T24" fmla="*/ 47 h 4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2" h="47">
                  <a:moveTo>
                    <a:pt x="0" y="0"/>
                  </a:moveTo>
                  <a:lnTo>
                    <a:pt x="54" y="37"/>
                  </a:lnTo>
                  <a:lnTo>
                    <a:pt x="225" y="40"/>
                  </a:lnTo>
                  <a:lnTo>
                    <a:pt x="292" y="32"/>
                  </a:lnTo>
                  <a:lnTo>
                    <a:pt x="322" y="47"/>
                  </a:lnTo>
                  <a:lnTo>
                    <a:pt x="374" y="40"/>
                  </a:lnTo>
                  <a:lnTo>
                    <a:pt x="382" y="32"/>
                  </a:lnTo>
                </a:path>
              </a:pathLst>
            </a:custGeom>
            <a:noFill/>
            <a:ln w="28575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" name="Freeform 62"/>
            <p:cNvSpPr>
              <a:spLocks noChangeAspect="1"/>
            </p:cNvSpPr>
            <p:nvPr/>
          </p:nvSpPr>
          <p:spPr bwMode="auto">
            <a:xfrm>
              <a:off x="1692275" y="3709988"/>
              <a:ext cx="431800" cy="392112"/>
            </a:xfrm>
            <a:custGeom>
              <a:avLst/>
              <a:gdLst>
                <a:gd name="T0" fmla="*/ 0 w 393"/>
                <a:gd name="T1" fmla="*/ 0 h 316"/>
                <a:gd name="T2" fmla="*/ 2147483647 w 393"/>
                <a:gd name="T3" fmla="*/ 2147483647 h 316"/>
                <a:gd name="T4" fmla="*/ 2147483647 w 393"/>
                <a:gd name="T5" fmla="*/ 2147483647 h 316"/>
                <a:gd name="T6" fmla="*/ 2147483647 w 393"/>
                <a:gd name="T7" fmla="*/ 2147483647 h 316"/>
                <a:gd name="T8" fmla="*/ 2147483647 w 393"/>
                <a:gd name="T9" fmla="*/ 2147483647 h 316"/>
                <a:gd name="T10" fmla="*/ 2147483647 w 393"/>
                <a:gd name="T11" fmla="*/ 2147483647 h 316"/>
                <a:gd name="T12" fmla="*/ 2147483647 w 393"/>
                <a:gd name="T13" fmla="*/ 2147483647 h 316"/>
                <a:gd name="T14" fmla="*/ 2147483647 w 393"/>
                <a:gd name="T15" fmla="*/ 2147483647 h 316"/>
                <a:gd name="T16" fmla="*/ 2147483647 w 393"/>
                <a:gd name="T17" fmla="*/ 2147483647 h 316"/>
                <a:gd name="T18" fmla="*/ 2147483647 w 393"/>
                <a:gd name="T19" fmla="*/ 2147483647 h 3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93"/>
                <a:gd name="T31" fmla="*/ 0 h 316"/>
                <a:gd name="T32" fmla="*/ 393 w 393"/>
                <a:gd name="T33" fmla="*/ 316 h 31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93" h="316">
                  <a:moveTo>
                    <a:pt x="0" y="0"/>
                  </a:moveTo>
                  <a:lnTo>
                    <a:pt x="187" y="115"/>
                  </a:lnTo>
                  <a:lnTo>
                    <a:pt x="230" y="124"/>
                  </a:lnTo>
                  <a:lnTo>
                    <a:pt x="259" y="115"/>
                  </a:lnTo>
                  <a:lnTo>
                    <a:pt x="292" y="115"/>
                  </a:lnTo>
                  <a:lnTo>
                    <a:pt x="311" y="115"/>
                  </a:lnTo>
                  <a:lnTo>
                    <a:pt x="326" y="139"/>
                  </a:lnTo>
                  <a:lnTo>
                    <a:pt x="326" y="167"/>
                  </a:lnTo>
                  <a:lnTo>
                    <a:pt x="331" y="215"/>
                  </a:lnTo>
                  <a:lnTo>
                    <a:pt x="393" y="316"/>
                  </a:lnTo>
                </a:path>
              </a:pathLst>
            </a:cu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Freeform 63"/>
            <p:cNvSpPr>
              <a:spLocks noChangeAspect="1"/>
            </p:cNvSpPr>
            <p:nvPr/>
          </p:nvSpPr>
          <p:spPr bwMode="auto">
            <a:xfrm>
              <a:off x="3352805" y="2517776"/>
              <a:ext cx="129379" cy="225437"/>
            </a:xfrm>
            <a:custGeom>
              <a:avLst/>
              <a:gdLst>
                <a:gd name="T0" fmla="*/ 2147483647 w 249"/>
                <a:gd name="T1" fmla="*/ 0 h 273"/>
                <a:gd name="T2" fmla="*/ 2147483647 w 249"/>
                <a:gd name="T3" fmla="*/ 2147483647 h 273"/>
                <a:gd name="T4" fmla="*/ 2147483647 w 249"/>
                <a:gd name="T5" fmla="*/ 2147483647 h 273"/>
                <a:gd name="T6" fmla="*/ 0 w 249"/>
                <a:gd name="T7" fmla="*/ 2147483647 h 27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9"/>
                <a:gd name="T13" fmla="*/ 0 h 273"/>
                <a:gd name="T14" fmla="*/ 249 w 249"/>
                <a:gd name="T15" fmla="*/ 273 h 273"/>
                <a:gd name="connsiteX0" fmla="*/ 4766 w 4766"/>
                <a:gd name="connsiteY0" fmla="*/ 0 h 6605"/>
                <a:gd name="connsiteX1" fmla="*/ 3039 w 4766"/>
                <a:gd name="connsiteY1" fmla="*/ 3883 h 6605"/>
                <a:gd name="connsiteX2" fmla="*/ 348 w 4766"/>
                <a:gd name="connsiteY2" fmla="*/ 5458 h 6605"/>
                <a:gd name="connsiteX3" fmla="*/ 0 w 4766"/>
                <a:gd name="connsiteY3" fmla="*/ 6605 h 6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6" h="6605">
                  <a:moveTo>
                    <a:pt x="4766" y="0"/>
                  </a:moveTo>
                  <a:lnTo>
                    <a:pt x="3039" y="3883"/>
                  </a:lnTo>
                  <a:lnTo>
                    <a:pt x="348" y="5458"/>
                  </a:lnTo>
                  <a:lnTo>
                    <a:pt x="0" y="6605"/>
                  </a:lnTo>
                </a:path>
              </a:pathLst>
            </a:custGeom>
            <a:noFill/>
            <a:ln w="25400">
              <a:solidFill>
                <a:srgbClr val="00306C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" name="Oval 65"/>
            <p:cNvSpPr>
              <a:spLocks noChangeArrowheads="1"/>
            </p:cNvSpPr>
            <p:nvPr/>
          </p:nvSpPr>
          <p:spPr bwMode="auto">
            <a:xfrm>
              <a:off x="2668590" y="5087166"/>
              <a:ext cx="82551" cy="84137"/>
            </a:xfrm>
            <a:prstGeom prst="ellipse">
              <a:avLst/>
            </a:prstGeom>
            <a:solidFill>
              <a:schemeClr val="bg1"/>
            </a:solidFill>
            <a:ln w="6350" algn="ctr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Oval 67"/>
            <p:cNvSpPr>
              <a:spLocks noChangeArrowheads="1"/>
            </p:cNvSpPr>
            <p:nvPr/>
          </p:nvSpPr>
          <p:spPr bwMode="auto">
            <a:xfrm>
              <a:off x="1173164" y="3856040"/>
              <a:ext cx="80963" cy="8413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Oval 68"/>
            <p:cNvSpPr>
              <a:spLocks noChangeArrowheads="1"/>
            </p:cNvSpPr>
            <p:nvPr/>
          </p:nvSpPr>
          <p:spPr bwMode="auto">
            <a:xfrm>
              <a:off x="1025525" y="3203575"/>
              <a:ext cx="80963" cy="8413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Oval 69"/>
            <p:cNvSpPr>
              <a:spLocks noChangeArrowheads="1"/>
            </p:cNvSpPr>
            <p:nvPr/>
          </p:nvSpPr>
          <p:spPr bwMode="auto">
            <a:xfrm>
              <a:off x="1709741" y="2962275"/>
              <a:ext cx="79375" cy="8413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Oval 70"/>
            <p:cNvSpPr>
              <a:spLocks noChangeArrowheads="1"/>
            </p:cNvSpPr>
            <p:nvPr/>
          </p:nvSpPr>
          <p:spPr bwMode="auto">
            <a:xfrm>
              <a:off x="1471613" y="3276600"/>
              <a:ext cx="80963" cy="8413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Oval 71"/>
            <p:cNvSpPr>
              <a:spLocks noChangeArrowheads="1"/>
            </p:cNvSpPr>
            <p:nvPr/>
          </p:nvSpPr>
          <p:spPr bwMode="auto">
            <a:xfrm>
              <a:off x="1384302" y="2484439"/>
              <a:ext cx="82551" cy="82550"/>
            </a:xfrm>
            <a:prstGeom prst="ellipse">
              <a:avLst/>
            </a:prstGeom>
            <a:solidFill>
              <a:schemeClr val="bg1"/>
            </a:solidFill>
            <a:ln w="6350" algn="ctr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Oval 72"/>
            <p:cNvSpPr>
              <a:spLocks noChangeArrowheads="1"/>
            </p:cNvSpPr>
            <p:nvPr/>
          </p:nvSpPr>
          <p:spPr bwMode="auto">
            <a:xfrm>
              <a:off x="2071689" y="2359027"/>
              <a:ext cx="80963" cy="8255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Oval 74"/>
            <p:cNvSpPr>
              <a:spLocks noChangeArrowheads="1"/>
            </p:cNvSpPr>
            <p:nvPr/>
          </p:nvSpPr>
          <p:spPr bwMode="auto">
            <a:xfrm>
              <a:off x="2362203" y="2470150"/>
              <a:ext cx="79375" cy="8413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Oval 75"/>
            <p:cNvSpPr>
              <a:spLocks noChangeArrowheads="1"/>
            </p:cNvSpPr>
            <p:nvPr/>
          </p:nvSpPr>
          <p:spPr bwMode="auto">
            <a:xfrm>
              <a:off x="2713041" y="2108200"/>
              <a:ext cx="79375" cy="8413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Oval 76"/>
            <p:cNvSpPr>
              <a:spLocks noChangeArrowheads="1"/>
            </p:cNvSpPr>
            <p:nvPr/>
          </p:nvSpPr>
          <p:spPr bwMode="auto">
            <a:xfrm>
              <a:off x="3009901" y="2036765"/>
              <a:ext cx="80963" cy="8413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Oval 78"/>
            <p:cNvSpPr>
              <a:spLocks noChangeArrowheads="1"/>
            </p:cNvSpPr>
            <p:nvPr/>
          </p:nvSpPr>
          <p:spPr bwMode="auto">
            <a:xfrm>
              <a:off x="3343277" y="3257550"/>
              <a:ext cx="80963" cy="8413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Oval 79"/>
            <p:cNvSpPr>
              <a:spLocks noChangeArrowheads="1"/>
            </p:cNvSpPr>
            <p:nvPr/>
          </p:nvSpPr>
          <p:spPr bwMode="auto">
            <a:xfrm>
              <a:off x="3321051" y="2649540"/>
              <a:ext cx="82551" cy="84137"/>
            </a:xfrm>
            <a:prstGeom prst="ellipse">
              <a:avLst/>
            </a:prstGeom>
            <a:solidFill>
              <a:schemeClr val="bg1"/>
            </a:solidFill>
            <a:ln w="6350" algn="ctr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Oval 80"/>
            <p:cNvSpPr>
              <a:spLocks noChangeArrowheads="1"/>
            </p:cNvSpPr>
            <p:nvPr/>
          </p:nvSpPr>
          <p:spPr bwMode="auto">
            <a:xfrm>
              <a:off x="3448053" y="2443165"/>
              <a:ext cx="79375" cy="84137"/>
            </a:xfrm>
            <a:prstGeom prst="ellipse">
              <a:avLst/>
            </a:prstGeom>
            <a:solidFill>
              <a:schemeClr val="bg1"/>
            </a:solidFill>
            <a:ln w="6350" algn="ctr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Oval 81"/>
            <p:cNvSpPr>
              <a:spLocks noChangeArrowheads="1"/>
            </p:cNvSpPr>
            <p:nvPr/>
          </p:nvSpPr>
          <p:spPr bwMode="auto">
            <a:xfrm>
              <a:off x="2860678" y="4148139"/>
              <a:ext cx="79375" cy="8255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Oval 82"/>
            <p:cNvSpPr>
              <a:spLocks noChangeArrowheads="1"/>
            </p:cNvSpPr>
            <p:nvPr/>
          </p:nvSpPr>
          <p:spPr bwMode="auto">
            <a:xfrm>
              <a:off x="2635253" y="4419600"/>
              <a:ext cx="79375" cy="8413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Oval 83"/>
            <p:cNvSpPr>
              <a:spLocks noChangeArrowheads="1"/>
            </p:cNvSpPr>
            <p:nvPr/>
          </p:nvSpPr>
          <p:spPr bwMode="auto">
            <a:xfrm>
              <a:off x="2716212" y="3621090"/>
              <a:ext cx="80963" cy="84137"/>
            </a:xfrm>
            <a:prstGeom prst="ellipse">
              <a:avLst/>
            </a:prstGeom>
            <a:solidFill>
              <a:schemeClr val="bg1"/>
            </a:solidFill>
            <a:ln w="6350" algn="ctr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Oval 84"/>
            <p:cNvSpPr>
              <a:spLocks noChangeArrowheads="1"/>
            </p:cNvSpPr>
            <p:nvPr/>
          </p:nvSpPr>
          <p:spPr bwMode="auto">
            <a:xfrm>
              <a:off x="1296989" y="4914900"/>
              <a:ext cx="80963" cy="8413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Oval 85"/>
            <p:cNvSpPr>
              <a:spLocks noChangeArrowheads="1"/>
            </p:cNvSpPr>
            <p:nvPr/>
          </p:nvSpPr>
          <p:spPr bwMode="auto">
            <a:xfrm>
              <a:off x="1562101" y="4721225"/>
              <a:ext cx="80963" cy="8413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Oval 87"/>
            <p:cNvSpPr>
              <a:spLocks noChangeArrowheads="1"/>
            </p:cNvSpPr>
            <p:nvPr/>
          </p:nvSpPr>
          <p:spPr bwMode="auto">
            <a:xfrm>
              <a:off x="2665415" y="4718050"/>
              <a:ext cx="82551" cy="8413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0" name="Freeform 88"/>
            <p:cNvSpPr>
              <a:spLocks noChangeAspect="1"/>
            </p:cNvSpPr>
            <p:nvPr/>
          </p:nvSpPr>
          <p:spPr bwMode="auto">
            <a:xfrm>
              <a:off x="3486151" y="2044702"/>
              <a:ext cx="412751" cy="34925"/>
            </a:xfrm>
            <a:custGeom>
              <a:avLst/>
              <a:gdLst>
                <a:gd name="T0" fmla="*/ 0 w 287"/>
                <a:gd name="T1" fmla="*/ 2147483647 h 24"/>
                <a:gd name="T2" fmla="*/ 2147483647 w 287"/>
                <a:gd name="T3" fmla="*/ 0 h 24"/>
                <a:gd name="T4" fmla="*/ 2147483647 w 287"/>
                <a:gd name="T5" fmla="*/ 2147483647 h 24"/>
                <a:gd name="T6" fmla="*/ 0 60000 65536"/>
                <a:gd name="T7" fmla="*/ 0 60000 65536"/>
                <a:gd name="T8" fmla="*/ 0 60000 65536"/>
                <a:gd name="T9" fmla="*/ 0 w 287"/>
                <a:gd name="T10" fmla="*/ 0 h 24"/>
                <a:gd name="T11" fmla="*/ 287 w 287"/>
                <a:gd name="T12" fmla="*/ 24 h 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7" h="24">
                  <a:moveTo>
                    <a:pt x="0" y="1"/>
                  </a:moveTo>
                  <a:lnTo>
                    <a:pt x="151" y="0"/>
                  </a:lnTo>
                  <a:lnTo>
                    <a:pt x="287" y="24"/>
                  </a:lnTo>
                </a:path>
              </a:pathLst>
            </a:custGeom>
            <a:solidFill>
              <a:srgbClr val="00306C"/>
            </a:solidFill>
            <a:ln w="25400">
              <a:solidFill>
                <a:srgbClr val="00306C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1" name="Oval 89"/>
            <p:cNvSpPr>
              <a:spLocks noChangeArrowheads="1"/>
            </p:cNvSpPr>
            <p:nvPr/>
          </p:nvSpPr>
          <p:spPr bwMode="auto">
            <a:xfrm>
              <a:off x="3840164" y="2041525"/>
              <a:ext cx="80963" cy="8255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06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2" name="Oval 90"/>
            <p:cNvSpPr>
              <a:spLocks noChangeArrowheads="1"/>
            </p:cNvSpPr>
            <p:nvPr/>
          </p:nvSpPr>
          <p:spPr bwMode="auto">
            <a:xfrm>
              <a:off x="2849883" y="2703514"/>
              <a:ext cx="79375" cy="8255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3" name="Freeform 91"/>
            <p:cNvSpPr>
              <a:spLocks/>
            </p:cNvSpPr>
            <p:nvPr/>
          </p:nvSpPr>
          <p:spPr bwMode="auto">
            <a:xfrm>
              <a:off x="3048001" y="3765550"/>
              <a:ext cx="207963" cy="71438"/>
            </a:xfrm>
            <a:custGeom>
              <a:avLst/>
              <a:gdLst>
                <a:gd name="T0" fmla="*/ 0 w 144"/>
                <a:gd name="T1" fmla="*/ 0 h 48"/>
                <a:gd name="T2" fmla="*/ 2147483647 w 144"/>
                <a:gd name="T3" fmla="*/ 0 h 48"/>
                <a:gd name="T4" fmla="*/ 2147483647 w 144"/>
                <a:gd name="T5" fmla="*/ 2147483647 h 48"/>
                <a:gd name="T6" fmla="*/ 0 60000 65536"/>
                <a:gd name="T7" fmla="*/ 0 60000 65536"/>
                <a:gd name="T8" fmla="*/ 0 60000 65536"/>
                <a:gd name="T9" fmla="*/ 0 w 144"/>
                <a:gd name="T10" fmla="*/ 0 h 48"/>
                <a:gd name="T11" fmla="*/ 144 w 144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48">
                  <a:moveTo>
                    <a:pt x="0" y="0"/>
                  </a:moveTo>
                  <a:lnTo>
                    <a:pt x="96" y="0"/>
                  </a:lnTo>
                  <a:lnTo>
                    <a:pt x="144" y="48"/>
                  </a:lnTo>
                </a:path>
              </a:pathLst>
            </a:custGeom>
            <a:noFill/>
            <a:ln w="25400">
              <a:solidFill>
                <a:srgbClr val="00306C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4" name="Oval 92"/>
            <p:cNvSpPr>
              <a:spLocks noChangeArrowheads="1"/>
            </p:cNvSpPr>
            <p:nvPr/>
          </p:nvSpPr>
          <p:spPr bwMode="auto">
            <a:xfrm>
              <a:off x="3205164" y="3806827"/>
              <a:ext cx="80963" cy="8255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5" name="Freeform 93"/>
            <p:cNvSpPr>
              <a:spLocks/>
            </p:cNvSpPr>
            <p:nvPr/>
          </p:nvSpPr>
          <p:spPr bwMode="auto">
            <a:xfrm>
              <a:off x="1635127" y="4146188"/>
              <a:ext cx="376236" cy="68625"/>
            </a:xfrm>
            <a:custGeom>
              <a:avLst/>
              <a:gdLst>
                <a:gd name="T0" fmla="*/ 0 w 467"/>
                <a:gd name="T1" fmla="*/ 2147483647 h 194"/>
                <a:gd name="T2" fmla="*/ 2147483647 w 467"/>
                <a:gd name="T3" fmla="*/ 2147483647 h 194"/>
                <a:gd name="T4" fmla="*/ 2147483647 w 467"/>
                <a:gd name="T5" fmla="*/ 2147483647 h 194"/>
                <a:gd name="T6" fmla="*/ 2147483647 w 467"/>
                <a:gd name="T7" fmla="*/ 2147483647 h 194"/>
                <a:gd name="T8" fmla="*/ 2147483647 w 467"/>
                <a:gd name="T9" fmla="*/ 2147483647 h 194"/>
                <a:gd name="T10" fmla="*/ 2147483647 w 467"/>
                <a:gd name="T11" fmla="*/ 2147483647 h 19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67"/>
                <a:gd name="T19" fmla="*/ 0 h 194"/>
                <a:gd name="T20" fmla="*/ 467 w 467"/>
                <a:gd name="T21" fmla="*/ 194 h 19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67" h="194">
                  <a:moveTo>
                    <a:pt x="0" y="8"/>
                  </a:moveTo>
                  <a:cubicBezTo>
                    <a:pt x="32" y="4"/>
                    <a:pt x="64" y="0"/>
                    <a:pt x="85" y="8"/>
                  </a:cubicBezTo>
                  <a:cubicBezTo>
                    <a:pt x="106" y="15"/>
                    <a:pt x="106" y="38"/>
                    <a:pt x="127" y="53"/>
                  </a:cubicBezTo>
                  <a:cubicBezTo>
                    <a:pt x="149" y="68"/>
                    <a:pt x="177" y="77"/>
                    <a:pt x="212" y="98"/>
                  </a:cubicBezTo>
                  <a:cubicBezTo>
                    <a:pt x="247" y="119"/>
                    <a:pt x="296" y="164"/>
                    <a:pt x="338" y="179"/>
                  </a:cubicBezTo>
                  <a:cubicBezTo>
                    <a:pt x="380" y="194"/>
                    <a:pt x="440" y="186"/>
                    <a:pt x="467" y="188"/>
                  </a:cubicBezTo>
                </a:path>
              </a:pathLst>
            </a:cu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6" name="Freeform 94"/>
            <p:cNvSpPr>
              <a:spLocks/>
            </p:cNvSpPr>
            <p:nvPr/>
          </p:nvSpPr>
          <p:spPr bwMode="auto">
            <a:xfrm rot="367221">
              <a:off x="1658939" y="2950959"/>
              <a:ext cx="381000" cy="1189242"/>
            </a:xfrm>
            <a:custGeom>
              <a:avLst/>
              <a:gdLst>
                <a:gd name="T0" fmla="*/ 2147483647 w 216"/>
                <a:gd name="T1" fmla="*/ 0 h 706"/>
                <a:gd name="T2" fmla="*/ 2147483647 w 216"/>
                <a:gd name="T3" fmla="*/ 2147483647 h 706"/>
                <a:gd name="T4" fmla="*/ 2147483647 w 216"/>
                <a:gd name="T5" fmla="*/ 2147483647 h 706"/>
                <a:gd name="T6" fmla="*/ 2147483647 w 216"/>
                <a:gd name="T7" fmla="*/ 2147483647 h 706"/>
                <a:gd name="T8" fmla="*/ 2147483647 w 216"/>
                <a:gd name="T9" fmla="*/ 2147483647 h 7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6"/>
                <a:gd name="T16" fmla="*/ 0 h 706"/>
                <a:gd name="T17" fmla="*/ 216 w 216"/>
                <a:gd name="T18" fmla="*/ 706 h 7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" h="706">
                  <a:moveTo>
                    <a:pt x="216" y="0"/>
                  </a:moveTo>
                  <a:cubicBezTo>
                    <a:pt x="204" y="31"/>
                    <a:pt x="170" y="137"/>
                    <a:pt x="141" y="190"/>
                  </a:cubicBezTo>
                  <a:cubicBezTo>
                    <a:pt x="112" y="243"/>
                    <a:pt x="66" y="245"/>
                    <a:pt x="43" y="317"/>
                  </a:cubicBezTo>
                  <a:cubicBezTo>
                    <a:pt x="20" y="389"/>
                    <a:pt x="10" y="560"/>
                    <a:pt x="5" y="625"/>
                  </a:cubicBezTo>
                  <a:cubicBezTo>
                    <a:pt x="0" y="690"/>
                    <a:pt x="11" y="689"/>
                    <a:pt x="13" y="706"/>
                  </a:cubicBezTo>
                </a:path>
              </a:pathLst>
            </a:custGeom>
            <a:noFill/>
            <a:ln w="25400">
              <a:solidFill>
                <a:srgbClr val="00467F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7" name="Oval 95"/>
            <p:cNvSpPr>
              <a:spLocks noChangeArrowheads="1"/>
            </p:cNvSpPr>
            <p:nvPr/>
          </p:nvSpPr>
          <p:spPr bwMode="auto">
            <a:xfrm>
              <a:off x="1660527" y="3665540"/>
              <a:ext cx="79375" cy="8413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8" name="Oval 96"/>
            <p:cNvSpPr>
              <a:spLocks noChangeArrowheads="1"/>
            </p:cNvSpPr>
            <p:nvPr/>
          </p:nvSpPr>
          <p:spPr bwMode="auto">
            <a:xfrm>
              <a:off x="1597027" y="4106862"/>
              <a:ext cx="79375" cy="8413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9" name="Freeform 104"/>
            <p:cNvSpPr>
              <a:spLocks/>
            </p:cNvSpPr>
            <p:nvPr/>
          </p:nvSpPr>
          <p:spPr bwMode="auto">
            <a:xfrm>
              <a:off x="3133727" y="1625602"/>
              <a:ext cx="77788" cy="423863"/>
            </a:xfrm>
            <a:custGeom>
              <a:avLst/>
              <a:gdLst>
                <a:gd name="T0" fmla="*/ 0 w 49"/>
                <a:gd name="T1" fmla="*/ 2147483647 h 267"/>
                <a:gd name="T2" fmla="*/ 2147483647 w 49"/>
                <a:gd name="T3" fmla="*/ 2147483647 h 267"/>
                <a:gd name="T4" fmla="*/ 2147483647 w 49"/>
                <a:gd name="T5" fmla="*/ 0 h 267"/>
                <a:gd name="T6" fmla="*/ 0 60000 65536"/>
                <a:gd name="T7" fmla="*/ 0 60000 65536"/>
                <a:gd name="T8" fmla="*/ 0 60000 65536"/>
                <a:gd name="T9" fmla="*/ 0 w 49"/>
                <a:gd name="T10" fmla="*/ 0 h 267"/>
                <a:gd name="T11" fmla="*/ 49 w 49"/>
                <a:gd name="T12" fmla="*/ 267 h 2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9" h="267">
                  <a:moveTo>
                    <a:pt x="0" y="267"/>
                  </a:moveTo>
                  <a:cubicBezTo>
                    <a:pt x="8" y="180"/>
                    <a:pt x="16" y="93"/>
                    <a:pt x="24" y="49"/>
                  </a:cubicBezTo>
                  <a:cubicBezTo>
                    <a:pt x="32" y="5"/>
                    <a:pt x="49" y="8"/>
                    <a:pt x="49" y="0"/>
                  </a:cubicBezTo>
                </a:path>
              </a:pathLst>
            </a:cu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" name="Oval 107"/>
            <p:cNvSpPr>
              <a:spLocks noChangeArrowheads="1"/>
            </p:cNvSpPr>
            <p:nvPr/>
          </p:nvSpPr>
          <p:spPr bwMode="auto">
            <a:xfrm>
              <a:off x="3636964" y="2008189"/>
              <a:ext cx="80963" cy="8255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06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3048001" y="5562602"/>
              <a:ext cx="80963" cy="8413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2538413" y="5244326"/>
              <a:ext cx="80963" cy="8413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3" name="Rectangle 99"/>
            <p:cNvSpPr>
              <a:spLocks noChangeAspect="1" noChangeArrowheads="1"/>
            </p:cNvSpPr>
            <p:nvPr/>
          </p:nvSpPr>
          <p:spPr bwMode="auto">
            <a:xfrm>
              <a:off x="344491" y="2412200"/>
              <a:ext cx="1290637" cy="241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3662" tIns="49212" rIns="93662" bIns="49212">
              <a:spAutoFit/>
            </a:bodyPr>
            <a:lstStyle/>
            <a:p>
              <a:pPr algn="ctr" defTabSz="96996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>
                  <a:solidFill>
                    <a:srgbClr val="000000"/>
                  </a:solidFill>
                  <a:ea typeface="MS PGothic"/>
                  <a:cs typeface="MS PGothic"/>
                </a:rPr>
                <a:t>Bedford Park</a:t>
              </a:r>
            </a:p>
          </p:txBody>
        </p:sp>
        <p:sp>
          <p:nvSpPr>
            <p:cNvPr id="64" name="Rectangle 99"/>
            <p:cNvSpPr>
              <a:spLocks noChangeAspect="1" noChangeArrowheads="1"/>
            </p:cNvSpPr>
            <p:nvPr/>
          </p:nvSpPr>
          <p:spPr bwMode="auto">
            <a:xfrm>
              <a:off x="518160" y="3779522"/>
              <a:ext cx="863600" cy="241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3662" tIns="49212" rIns="93662" bIns="49212">
              <a:spAutoFit/>
            </a:bodyPr>
            <a:lstStyle/>
            <a:p>
              <a:pPr algn="ctr" defTabSz="96996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>
                  <a:solidFill>
                    <a:srgbClr val="000000"/>
                  </a:solidFill>
                  <a:ea typeface="MS PGothic"/>
                  <a:cs typeface="MS PGothic"/>
                </a:rPr>
                <a:t>Memphis</a:t>
              </a:r>
            </a:p>
          </p:txBody>
        </p:sp>
        <p:sp>
          <p:nvSpPr>
            <p:cNvPr id="65" name="Freeform 91"/>
            <p:cNvSpPr>
              <a:spLocks/>
            </p:cNvSpPr>
            <p:nvPr/>
          </p:nvSpPr>
          <p:spPr bwMode="auto">
            <a:xfrm>
              <a:off x="2820987" y="3773804"/>
              <a:ext cx="0" cy="0"/>
            </a:xfrm>
            <a:custGeom>
              <a:avLst/>
              <a:gdLst>
                <a:gd name="T0" fmla="*/ 0 w 144"/>
                <a:gd name="T1" fmla="*/ 0 h 48"/>
                <a:gd name="T2" fmla="*/ 2147483647 w 144"/>
                <a:gd name="T3" fmla="*/ 0 h 48"/>
                <a:gd name="T4" fmla="*/ 2147483647 w 144"/>
                <a:gd name="T5" fmla="*/ 2147483647 h 48"/>
                <a:gd name="T6" fmla="*/ 0 60000 65536"/>
                <a:gd name="T7" fmla="*/ 0 60000 65536"/>
                <a:gd name="T8" fmla="*/ 0 60000 65536"/>
                <a:gd name="T9" fmla="*/ 0 w 144"/>
                <a:gd name="T10" fmla="*/ 0 h 48"/>
                <a:gd name="T11" fmla="*/ 144 w 144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48">
                  <a:moveTo>
                    <a:pt x="0" y="0"/>
                  </a:moveTo>
                  <a:lnTo>
                    <a:pt x="96" y="0"/>
                  </a:lnTo>
                  <a:lnTo>
                    <a:pt x="144" y="48"/>
                  </a:lnTo>
                </a:path>
              </a:pathLst>
            </a:cu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cxnSp>
          <p:nvCxnSpPr>
            <p:cNvPr id="66" name="Straight Connector 65"/>
            <p:cNvCxnSpPr>
              <a:stCxn id="25" idx="0"/>
            </p:cNvCxnSpPr>
            <p:nvPr/>
          </p:nvCxnSpPr>
          <p:spPr>
            <a:xfrm>
              <a:off x="2057402" y="2590802"/>
              <a:ext cx="308404" cy="1586"/>
            </a:xfrm>
            <a:prstGeom prst="line">
              <a:avLst/>
            </a:prstGeom>
            <a:ln>
              <a:solidFill>
                <a:srgbClr val="00306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endCxn id="53" idx="0"/>
            </p:cNvCxnSpPr>
            <p:nvPr/>
          </p:nvCxnSpPr>
          <p:spPr>
            <a:xfrm flipV="1">
              <a:off x="2759076" y="3765552"/>
              <a:ext cx="288925" cy="15875"/>
            </a:xfrm>
            <a:prstGeom prst="line">
              <a:avLst/>
            </a:prstGeom>
            <a:ln>
              <a:solidFill>
                <a:srgbClr val="00306C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89" idx="7"/>
            </p:cNvCxnSpPr>
            <p:nvPr/>
          </p:nvCxnSpPr>
          <p:spPr>
            <a:xfrm flipV="1">
              <a:off x="3269505" y="2798064"/>
              <a:ext cx="14819" cy="20669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69" name="Oval 76"/>
            <p:cNvSpPr>
              <a:spLocks noChangeArrowheads="1"/>
            </p:cNvSpPr>
            <p:nvPr/>
          </p:nvSpPr>
          <p:spPr bwMode="auto">
            <a:xfrm flipV="1">
              <a:off x="3141664" y="1581490"/>
              <a:ext cx="96837" cy="9491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0" name="Rectangle 99"/>
            <p:cNvSpPr>
              <a:spLocks noChangeAspect="1" noChangeArrowheads="1"/>
            </p:cNvSpPr>
            <p:nvPr/>
          </p:nvSpPr>
          <p:spPr bwMode="auto">
            <a:xfrm>
              <a:off x="442913" y="4839494"/>
              <a:ext cx="952503" cy="241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3662" tIns="49212" rIns="93662" bIns="49212">
              <a:spAutoFit/>
            </a:bodyPr>
            <a:lstStyle/>
            <a:p>
              <a:pPr algn="ctr" defTabSz="96996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>
                  <a:solidFill>
                    <a:srgbClr val="000000"/>
                  </a:solidFill>
                  <a:ea typeface="MS PGothic"/>
                  <a:cs typeface="MS PGothic"/>
                </a:rPr>
                <a:t>New Orleans</a:t>
              </a:r>
            </a:p>
          </p:txBody>
        </p:sp>
        <p:sp>
          <p:nvSpPr>
            <p:cNvPr id="71" name="Rectangle 99"/>
            <p:cNvSpPr>
              <a:spLocks noChangeAspect="1" noChangeArrowheads="1"/>
            </p:cNvSpPr>
            <p:nvPr/>
          </p:nvSpPr>
          <p:spPr bwMode="auto">
            <a:xfrm>
              <a:off x="2651125" y="4637090"/>
              <a:ext cx="954088" cy="241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3662" tIns="49212" rIns="93662" bIns="49212">
              <a:spAutoFit/>
            </a:bodyPr>
            <a:lstStyle/>
            <a:p>
              <a:pPr algn="ctr" defTabSz="96996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>
                  <a:solidFill>
                    <a:srgbClr val="000000"/>
                  </a:solidFill>
                  <a:ea typeface="MS PGothic"/>
                  <a:cs typeface="MS PGothic"/>
                </a:rPr>
                <a:t>Jacksonville</a:t>
              </a:r>
            </a:p>
          </p:txBody>
        </p:sp>
        <p:sp>
          <p:nvSpPr>
            <p:cNvPr id="72" name="Rectangle 99"/>
            <p:cNvSpPr>
              <a:spLocks noChangeAspect="1" noChangeArrowheads="1"/>
            </p:cNvSpPr>
            <p:nvPr/>
          </p:nvSpPr>
          <p:spPr bwMode="auto">
            <a:xfrm>
              <a:off x="3190080" y="3757934"/>
              <a:ext cx="863600" cy="241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3662" tIns="49212" rIns="93662" bIns="49212">
              <a:spAutoFit/>
            </a:bodyPr>
            <a:lstStyle/>
            <a:p>
              <a:pPr algn="ctr" defTabSz="96996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>
                  <a:solidFill>
                    <a:srgbClr val="000000"/>
                  </a:solidFill>
                  <a:ea typeface="MS PGothic"/>
                  <a:cs typeface="MS PGothic"/>
                </a:rPr>
                <a:t>Wilmington</a:t>
              </a:r>
            </a:p>
          </p:txBody>
        </p:sp>
        <p:sp>
          <p:nvSpPr>
            <p:cNvPr id="73" name="Rectangle 99"/>
            <p:cNvSpPr>
              <a:spLocks noChangeAspect="1" noChangeArrowheads="1"/>
            </p:cNvSpPr>
            <p:nvPr/>
          </p:nvSpPr>
          <p:spPr bwMode="auto">
            <a:xfrm>
              <a:off x="3341171" y="3182855"/>
              <a:ext cx="863600" cy="241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3662" tIns="49212" rIns="93662" bIns="49212">
              <a:spAutoFit/>
            </a:bodyPr>
            <a:lstStyle/>
            <a:p>
              <a:pPr algn="ctr" defTabSz="96996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>
                  <a:solidFill>
                    <a:srgbClr val="000000"/>
                  </a:solidFill>
                  <a:ea typeface="MS PGothic"/>
                  <a:cs typeface="MS PGothic"/>
                </a:rPr>
                <a:t>Portsmouth</a:t>
              </a:r>
            </a:p>
          </p:txBody>
        </p:sp>
        <p:sp>
          <p:nvSpPr>
            <p:cNvPr id="74" name="Rectangle 99"/>
            <p:cNvSpPr>
              <a:spLocks noChangeAspect="1" noChangeArrowheads="1"/>
            </p:cNvSpPr>
            <p:nvPr/>
          </p:nvSpPr>
          <p:spPr bwMode="auto">
            <a:xfrm>
              <a:off x="3621877" y="2817994"/>
              <a:ext cx="1020377" cy="288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3662" tIns="49212" rIns="93662" bIns="49212">
              <a:spAutoFit/>
            </a:bodyPr>
            <a:lstStyle/>
            <a:p>
              <a:pPr algn="ctr" defTabSz="96996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rgbClr val="FF0000"/>
                  </a:solidFill>
                  <a:ea typeface="MS PGothic"/>
                  <a:cs typeface="MS PGothic"/>
                </a:rPr>
                <a:t>Baltimore</a:t>
              </a:r>
            </a:p>
          </p:txBody>
        </p:sp>
        <p:sp>
          <p:nvSpPr>
            <p:cNvPr id="75" name="Rectangle 99"/>
            <p:cNvSpPr>
              <a:spLocks noChangeAspect="1" noChangeArrowheads="1"/>
            </p:cNvSpPr>
            <p:nvPr/>
          </p:nvSpPr>
          <p:spPr bwMode="auto">
            <a:xfrm>
              <a:off x="3403600" y="2590800"/>
              <a:ext cx="1016003" cy="241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3662" tIns="49212" rIns="93662" bIns="49212">
              <a:spAutoFit/>
            </a:bodyPr>
            <a:lstStyle/>
            <a:p>
              <a:pPr algn="ctr" defTabSz="96996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>
                  <a:solidFill>
                    <a:srgbClr val="000000"/>
                  </a:solidFill>
                  <a:ea typeface="MS PGothic"/>
                  <a:cs typeface="MS PGothic"/>
                </a:rPr>
                <a:t>Philadelphia</a:t>
              </a:r>
            </a:p>
          </p:txBody>
        </p:sp>
        <p:sp>
          <p:nvSpPr>
            <p:cNvPr id="76" name="Text Box 103"/>
            <p:cNvSpPr txBox="1">
              <a:spLocks noChangeArrowheads="1"/>
            </p:cNvSpPr>
            <p:nvPr/>
          </p:nvSpPr>
          <p:spPr bwMode="auto">
            <a:xfrm>
              <a:off x="1419414" y="2386116"/>
              <a:ext cx="819151" cy="234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900" b="1" dirty="0">
                  <a:solidFill>
                    <a:srgbClr val="000000"/>
                  </a:solidFill>
                </a:rPr>
                <a:t>NWOH</a:t>
              </a:r>
            </a:p>
          </p:txBody>
        </p:sp>
        <p:sp>
          <p:nvSpPr>
            <p:cNvPr id="77" name="Rectangle 99"/>
            <p:cNvSpPr>
              <a:spLocks noChangeAspect="1" noChangeArrowheads="1"/>
            </p:cNvSpPr>
            <p:nvPr/>
          </p:nvSpPr>
          <p:spPr bwMode="auto">
            <a:xfrm>
              <a:off x="213360" y="3169922"/>
              <a:ext cx="954088" cy="241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3662" tIns="49212" rIns="93662" bIns="49212">
              <a:spAutoFit/>
            </a:bodyPr>
            <a:lstStyle/>
            <a:p>
              <a:pPr algn="ctr" defTabSz="96996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>
                  <a:solidFill>
                    <a:srgbClr val="000000"/>
                  </a:solidFill>
                  <a:ea typeface="MS PGothic"/>
                  <a:cs typeface="MS PGothic"/>
                </a:rPr>
                <a:t>East St Louis</a:t>
              </a:r>
            </a:p>
          </p:txBody>
        </p:sp>
        <p:sp>
          <p:nvSpPr>
            <p:cNvPr id="78" name="Rectangle 99"/>
            <p:cNvSpPr>
              <a:spLocks noChangeAspect="1" noChangeArrowheads="1"/>
            </p:cNvSpPr>
            <p:nvPr/>
          </p:nvSpPr>
          <p:spPr bwMode="auto">
            <a:xfrm>
              <a:off x="3505202" y="2392365"/>
              <a:ext cx="914401" cy="241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3662" tIns="49212" rIns="93662" bIns="49212">
              <a:spAutoFit/>
            </a:bodyPr>
            <a:lstStyle/>
            <a:p>
              <a:pPr defTabSz="96996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>
                  <a:solidFill>
                    <a:srgbClr val="000000"/>
                  </a:solidFill>
                  <a:ea typeface="MS PGothic"/>
                  <a:cs typeface="MS PGothic"/>
                </a:rPr>
                <a:t>NY/NJ</a:t>
              </a:r>
            </a:p>
          </p:txBody>
        </p:sp>
        <p:sp>
          <p:nvSpPr>
            <p:cNvPr id="79" name="Oval 90"/>
            <p:cNvSpPr>
              <a:spLocks noChangeArrowheads="1"/>
            </p:cNvSpPr>
            <p:nvPr/>
          </p:nvSpPr>
          <p:spPr bwMode="auto">
            <a:xfrm>
              <a:off x="2587627" y="2660650"/>
              <a:ext cx="79375" cy="8255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0" name="Oval 73"/>
            <p:cNvSpPr>
              <a:spLocks noChangeArrowheads="1"/>
            </p:cNvSpPr>
            <p:nvPr/>
          </p:nvSpPr>
          <p:spPr bwMode="auto">
            <a:xfrm>
              <a:off x="2286002" y="2667001"/>
              <a:ext cx="79375" cy="82550"/>
            </a:xfrm>
            <a:prstGeom prst="ellipse">
              <a:avLst/>
            </a:prstGeom>
            <a:solidFill>
              <a:schemeClr val="bg1"/>
            </a:solidFill>
            <a:ln w="6350" algn="ctr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1" name="Oval 73"/>
            <p:cNvSpPr>
              <a:spLocks noChangeArrowheads="1"/>
            </p:cNvSpPr>
            <p:nvPr/>
          </p:nvSpPr>
          <p:spPr bwMode="auto">
            <a:xfrm>
              <a:off x="1905003" y="3194050"/>
              <a:ext cx="79375" cy="82550"/>
            </a:xfrm>
            <a:prstGeom prst="ellipse">
              <a:avLst/>
            </a:prstGeom>
            <a:solidFill>
              <a:schemeClr val="bg1"/>
            </a:solidFill>
            <a:ln w="6350" algn="ctr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2081213" y="4062415"/>
              <a:ext cx="80963" cy="8413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3" name="Freeform 43"/>
            <p:cNvSpPr>
              <a:spLocks noChangeAspect="1"/>
            </p:cNvSpPr>
            <p:nvPr/>
          </p:nvSpPr>
          <p:spPr bwMode="auto">
            <a:xfrm rot="17579345" flipV="1">
              <a:off x="2031253" y="2877556"/>
              <a:ext cx="258376" cy="97109"/>
            </a:xfrm>
            <a:custGeom>
              <a:avLst/>
              <a:gdLst>
                <a:gd name="T0" fmla="*/ 0 w 431"/>
                <a:gd name="T1" fmla="*/ 2147483647 h 144"/>
                <a:gd name="T2" fmla="*/ 2147483647 w 431"/>
                <a:gd name="T3" fmla="*/ 2147483647 h 144"/>
                <a:gd name="T4" fmla="*/ 2147483647 w 431"/>
                <a:gd name="T5" fmla="*/ 0 h 144"/>
                <a:gd name="T6" fmla="*/ 0 60000 65536"/>
                <a:gd name="T7" fmla="*/ 0 60000 65536"/>
                <a:gd name="T8" fmla="*/ 0 60000 65536"/>
                <a:gd name="T9" fmla="*/ 0 w 431"/>
                <a:gd name="T10" fmla="*/ 0 h 144"/>
                <a:gd name="T11" fmla="*/ 431 w 431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" h="144">
                  <a:moveTo>
                    <a:pt x="0" y="144"/>
                  </a:moveTo>
                  <a:lnTo>
                    <a:pt x="168" y="62"/>
                  </a:lnTo>
                  <a:lnTo>
                    <a:pt x="431" y="0"/>
                  </a:lnTo>
                </a:path>
              </a:pathLst>
            </a:custGeom>
            <a:noFill/>
            <a:ln w="25400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4" name="Oval 73"/>
            <p:cNvSpPr>
              <a:spLocks noChangeArrowheads="1"/>
            </p:cNvSpPr>
            <p:nvPr/>
          </p:nvSpPr>
          <p:spPr bwMode="auto">
            <a:xfrm>
              <a:off x="1981203" y="2584450"/>
              <a:ext cx="79375" cy="82550"/>
            </a:xfrm>
            <a:prstGeom prst="ellipse">
              <a:avLst/>
            </a:prstGeom>
            <a:solidFill>
              <a:schemeClr val="bg1"/>
            </a:solidFill>
            <a:ln w="6350" algn="ctr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5" name="Oval 73"/>
            <p:cNvSpPr>
              <a:spLocks noChangeArrowheads="1"/>
            </p:cNvSpPr>
            <p:nvPr/>
          </p:nvSpPr>
          <p:spPr bwMode="auto">
            <a:xfrm>
              <a:off x="2193927" y="2757490"/>
              <a:ext cx="79375" cy="82550"/>
            </a:xfrm>
            <a:prstGeom prst="ellipse">
              <a:avLst/>
            </a:prstGeom>
            <a:solidFill>
              <a:schemeClr val="bg1"/>
            </a:solidFill>
            <a:ln w="6350" algn="ctr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6" name="Oval 97"/>
            <p:cNvSpPr>
              <a:spLocks noChangeArrowheads="1"/>
            </p:cNvSpPr>
            <p:nvPr/>
          </p:nvSpPr>
          <p:spPr bwMode="auto">
            <a:xfrm>
              <a:off x="2052637" y="2963865"/>
              <a:ext cx="80963" cy="8413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cxnSp>
          <p:nvCxnSpPr>
            <p:cNvPr id="87" name="Straight Connector 86"/>
            <p:cNvCxnSpPr>
              <a:endCxn id="42" idx="3"/>
            </p:cNvCxnSpPr>
            <p:nvPr/>
          </p:nvCxnSpPr>
          <p:spPr>
            <a:xfrm flipV="1">
              <a:off x="3224785" y="2721353"/>
              <a:ext cx="108355" cy="116715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-1140000" flipV="1">
              <a:off x="3179064" y="2826638"/>
              <a:ext cx="76200" cy="104012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89" name="Oval 77"/>
            <p:cNvSpPr>
              <a:spLocks noChangeArrowheads="1"/>
            </p:cNvSpPr>
            <p:nvPr/>
          </p:nvSpPr>
          <p:spPr bwMode="auto">
            <a:xfrm>
              <a:off x="3200401" y="2798064"/>
              <a:ext cx="80963" cy="8413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49" name="Oval 148"/>
          <p:cNvSpPr/>
          <p:nvPr/>
        </p:nvSpPr>
        <p:spPr>
          <a:xfrm>
            <a:off x="3329442" y="3099687"/>
            <a:ext cx="699587" cy="69224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0" name="Picture 2">
            <a:extLst>
              <a:ext uri="{FF2B5EF4-FFF2-40B4-BE49-F238E27FC236}">
                <a16:creationId xmlns:a16="http://schemas.microsoft.com/office/drawing/2014/main" id="{5044412B-4EC6-6EF8-7E30-400A768E9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1756" b="1756"/>
          <a:stretch/>
        </p:blipFill>
        <p:spPr bwMode="auto">
          <a:xfrm>
            <a:off x="5901778" y="2266786"/>
            <a:ext cx="5642154" cy="36071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11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B1E0-E5EE-5649-A137-D79EC528A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432" y="393192"/>
            <a:ext cx="7287768" cy="344059"/>
          </a:xfrm>
        </p:spPr>
        <p:txBody>
          <a:bodyPr anchor="ctr">
            <a:noAutofit/>
          </a:bodyPr>
          <a:lstStyle/>
          <a:p>
            <a:r>
              <a:rPr lang="en-US" sz="2200" dirty="0"/>
              <a:t>Port of Baltimore</a:t>
            </a:r>
          </a:p>
        </p:txBody>
      </p:sp>
      <p:pic>
        <p:nvPicPr>
          <p:cNvPr id="3" name="Content Placeholder 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349" b="6709"/>
          <a:stretch/>
        </p:blipFill>
        <p:spPr>
          <a:xfrm>
            <a:off x="838200" y="2109401"/>
            <a:ext cx="5162550" cy="3783785"/>
          </a:xfrm>
          <a:prstGeom prst="rect">
            <a:avLst/>
          </a:prstGeom>
          <a:noFill/>
        </p:spPr>
      </p:pic>
      <p:pic>
        <p:nvPicPr>
          <p:cNvPr id="5" name="object 3">
            <a:extLst>
              <a:ext uri="{FF2B5EF4-FFF2-40B4-BE49-F238E27FC236}">
                <a16:creationId xmlns:a16="http://schemas.microsoft.com/office/drawing/2014/main" id="{240EF751-51A3-9BD6-5F7B-1758E58634B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74137" y="1825625"/>
            <a:ext cx="4796776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8841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B1E0-E5EE-5649-A137-D79EC528A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432" y="393192"/>
            <a:ext cx="8557768" cy="344059"/>
          </a:xfrm>
        </p:spPr>
        <p:txBody>
          <a:bodyPr>
            <a:normAutofit fontScale="90000"/>
          </a:bodyPr>
          <a:lstStyle/>
          <a:p>
            <a:r>
              <a:rPr lang="en-US" dirty="0"/>
              <a:t>Howard Street Tunnel (HST) clearance Program</a:t>
            </a:r>
          </a:p>
        </p:txBody>
      </p:sp>
      <p:sp>
        <p:nvSpPr>
          <p:cNvPr id="3" name="Rectangle 2"/>
          <p:cNvSpPr/>
          <p:nvPr/>
        </p:nvSpPr>
        <p:spPr>
          <a:xfrm>
            <a:off x="740156" y="1463040"/>
            <a:ext cx="10434320" cy="2572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107" indent="-342900">
              <a:lnSpc>
                <a:spcPts val="2462"/>
              </a:lnSpc>
              <a:buSzPct val="125000"/>
              <a:buFont typeface="Arial" panose="020B0604020202020204" pitchFamily="34" charset="0"/>
              <a:buChar char="•"/>
              <a:tabLst>
                <a:tab pos="344039" algn="l"/>
              </a:tabLst>
            </a:pP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Program consists</a:t>
            </a:r>
            <a:r>
              <a:rPr lang="en-US" sz="2400" spc="-26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of</a:t>
            </a:r>
            <a:r>
              <a:rPr lang="en-US" sz="2400" spc="-53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vertical</a:t>
            </a:r>
            <a:r>
              <a:rPr lang="en-US" sz="2400" spc="-22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clearance </a:t>
            </a:r>
            <a:r>
              <a:rPr lang="en-US" sz="2400" spc="-9" dirty="0">
                <a:solidFill>
                  <a:srgbClr val="16365D"/>
                </a:solidFill>
                <a:latin typeface="Calibri"/>
                <a:cs typeface="Calibri"/>
              </a:rPr>
              <a:t>improvements</a:t>
            </a:r>
            <a:r>
              <a:rPr lang="en-US" sz="2400" spc="-13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at</a:t>
            </a:r>
            <a:r>
              <a:rPr lang="en-US" sz="2400" spc="-35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21</a:t>
            </a:r>
            <a:r>
              <a:rPr lang="en-US" sz="2400" spc="-53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spc="-9" dirty="0">
                <a:solidFill>
                  <a:srgbClr val="16365D"/>
                </a:solidFill>
                <a:latin typeface="Calibri"/>
                <a:cs typeface="Calibri"/>
              </a:rPr>
              <a:t>locations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between</a:t>
            </a:r>
            <a:r>
              <a:rPr lang="en-US" sz="2400" spc="-31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Baltimore</a:t>
            </a:r>
            <a:r>
              <a:rPr lang="en-US" sz="2400" spc="-49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and</a:t>
            </a:r>
            <a:r>
              <a:rPr lang="en-US" sz="2400" spc="-49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spc="-9" dirty="0">
                <a:solidFill>
                  <a:srgbClr val="16365D"/>
                </a:solidFill>
                <a:latin typeface="Calibri"/>
                <a:cs typeface="Calibri"/>
              </a:rPr>
              <a:t>Philadelphia.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	</a:t>
            </a:r>
          </a:p>
          <a:p>
            <a:pPr marL="354107" indent="-342900">
              <a:lnSpc>
                <a:spcPts val="2462"/>
              </a:lnSpc>
              <a:buSzPct val="125000"/>
              <a:buFont typeface="Arial" panose="020B0604020202020204" pitchFamily="34" charset="0"/>
              <a:buChar char="•"/>
              <a:tabLst>
                <a:tab pos="344039" algn="l"/>
              </a:tabLst>
            </a:pP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Once</a:t>
            </a:r>
            <a:r>
              <a:rPr lang="en-US" sz="2400" spc="-35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complete,</a:t>
            </a:r>
            <a:r>
              <a:rPr lang="en-US" sz="2400" spc="-18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CSX</a:t>
            </a:r>
            <a:r>
              <a:rPr lang="en-US" sz="2400" spc="-71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spc="-9" dirty="0">
                <a:solidFill>
                  <a:srgbClr val="16365D"/>
                </a:solidFill>
                <a:latin typeface="Calibri"/>
                <a:cs typeface="Calibri"/>
              </a:rPr>
              <a:t>double-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stack</a:t>
            </a:r>
            <a:r>
              <a:rPr lang="en-US" sz="2400" spc="-26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spc="-9" dirty="0">
                <a:solidFill>
                  <a:srgbClr val="16365D"/>
                </a:solidFill>
                <a:latin typeface="Calibri"/>
                <a:cs typeface="Calibri"/>
              </a:rPr>
              <a:t>trains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will</a:t>
            </a:r>
            <a:r>
              <a:rPr lang="en-US" sz="2400" spc="-44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be</a:t>
            </a:r>
            <a:r>
              <a:rPr lang="en-US" sz="2400" spc="-35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able</a:t>
            </a:r>
            <a:r>
              <a:rPr lang="en-US" sz="2400" spc="-35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to</a:t>
            </a:r>
            <a:r>
              <a:rPr lang="en-US" sz="2400" spc="-40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travel</a:t>
            </a:r>
            <a:r>
              <a:rPr lang="en-US" sz="2400" spc="-40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to/from</a:t>
            </a:r>
            <a:r>
              <a:rPr lang="en-US" sz="2400" spc="-35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the</a:t>
            </a:r>
            <a:r>
              <a:rPr lang="en-US" sz="2400" spc="-40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Port</a:t>
            </a:r>
            <a:r>
              <a:rPr lang="en-US" sz="2400" spc="-49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of</a:t>
            </a:r>
            <a:r>
              <a:rPr lang="en-US" sz="2400" spc="-49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spc="-9" dirty="0">
                <a:solidFill>
                  <a:srgbClr val="16365D"/>
                </a:solidFill>
                <a:latin typeface="Calibri"/>
                <a:cs typeface="Calibri"/>
              </a:rPr>
              <a:t>Baltimore</a:t>
            </a:r>
            <a:endParaRPr lang="en-US" sz="2400" dirty="0">
              <a:latin typeface="Calibri"/>
              <a:cs typeface="Calibri"/>
            </a:endParaRPr>
          </a:p>
          <a:p>
            <a:pPr marL="285750" indent="-285750">
              <a:spcBef>
                <a:spcPts val="331"/>
              </a:spcBef>
              <a:buSzPct val="125714"/>
              <a:buFont typeface="Arial" panose="020B0604020202020204" pitchFamily="34" charset="0"/>
              <a:buChar char="•"/>
              <a:tabLst>
                <a:tab pos="730102" algn="l"/>
              </a:tabLst>
            </a:pP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 The</a:t>
            </a:r>
            <a:r>
              <a:rPr lang="en-US" sz="2400" spc="-35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project</a:t>
            </a:r>
            <a:r>
              <a:rPr lang="en-US" sz="2400" spc="-9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has</a:t>
            </a:r>
            <a:r>
              <a:rPr lang="en-US" sz="2400" spc="-18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been</a:t>
            </a:r>
            <a:r>
              <a:rPr lang="en-US" sz="2400" spc="-18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grouped</a:t>
            </a:r>
            <a:r>
              <a:rPr lang="en-US" sz="2400" spc="-22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into</a:t>
            </a:r>
            <a:r>
              <a:rPr lang="en-US" sz="2400" spc="-40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ten</a:t>
            </a:r>
            <a:r>
              <a:rPr lang="en-US" sz="2400" spc="-22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(10)</a:t>
            </a:r>
            <a:r>
              <a:rPr lang="en-US" sz="2400" spc="-31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packages</a:t>
            </a:r>
            <a:r>
              <a:rPr lang="en-US" sz="2400" spc="-31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for</a:t>
            </a:r>
            <a:r>
              <a:rPr lang="en-US" sz="2400" spc="-26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design</a:t>
            </a:r>
            <a:r>
              <a:rPr lang="en-US" sz="2400" spc="-40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and</a:t>
            </a:r>
            <a:r>
              <a:rPr lang="en-US" sz="2400" spc="-18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spc="-9" dirty="0">
                <a:solidFill>
                  <a:srgbClr val="16365D"/>
                </a:solidFill>
                <a:latin typeface="Calibri"/>
                <a:cs typeface="Calibri"/>
              </a:rPr>
              <a:t>construction</a:t>
            </a:r>
            <a:endParaRPr lang="en-US" sz="2400" dirty="0">
              <a:latin typeface="Calibri"/>
              <a:cs typeface="Calibri"/>
            </a:endParaRPr>
          </a:p>
          <a:p>
            <a:pPr marL="285750" indent="-285750">
              <a:spcBef>
                <a:spcPts val="383"/>
              </a:spcBef>
              <a:buSzPct val="125714"/>
              <a:buFont typeface="Arial" panose="020B0604020202020204" pitchFamily="34" charset="0"/>
              <a:buChar char="•"/>
              <a:tabLst>
                <a:tab pos="730102" algn="l"/>
              </a:tabLst>
            </a:pP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 Five</a:t>
            </a:r>
            <a:r>
              <a:rPr lang="en-US" sz="2400" spc="-44" dirty="0">
                <a:solidFill>
                  <a:srgbClr val="16365D"/>
                </a:solidFill>
                <a:latin typeface="Calibri"/>
                <a:cs typeface="Calibri"/>
              </a:rPr>
              <a:t> (5)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packages</a:t>
            </a:r>
            <a:r>
              <a:rPr lang="en-US" sz="2400" spc="-35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in</a:t>
            </a:r>
            <a:r>
              <a:rPr lang="en-US" sz="2400" spc="-40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Maryland,</a:t>
            </a:r>
            <a:r>
              <a:rPr lang="en-US" sz="2400" spc="-40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one (1)</a:t>
            </a:r>
            <a:r>
              <a:rPr lang="en-US" sz="2400" spc="-31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package</a:t>
            </a:r>
            <a:r>
              <a:rPr lang="en-US" sz="2400" spc="-44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in</a:t>
            </a:r>
            <a:r>
              <a:rPr lang="en-US" sz="2400" spc="-35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Delaware</a:t>
            </a:r>
            <a:r>
              <a:rPr lang="en-US" sz="2400" spc="-18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and</a:t>
            </a:r>
            <a:r>
              <a:rPr lang="en-US" sz="2400" spc="-22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four</a:t>
            </a:r>
            <a:r>
              <a:rPr lang="en-US" sz="2400" spc="-31" dirty="0">
                <a:solidFill>
                  <a:srgbClr val="16365D"/>
                </a:solidFill>
                <a:latin typeface="Calibri"/>
                <a:cs typeface="Calibri"/>
              </a:rPr>
              <a:t> (4)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packages</a:t>
            </a:r>
            <a:r>
              <a:rPr lang="en-US" sz="2400" spc="-22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in</a:t>
            </a:r>
            <a:r>
              <a:rPr lang="en-US" sz="2400" spc="-40" dirty="0">
                <a:solidFill>
                  <a:srgbClr val="16365D"/>
                </a:solidFill>
                <a:latin typeface="Calibri"/>
                <a:cs typeface="Calibri"/>
              </a:rPr>
              <a:t> </a:t>
            </a:r>
            <a:r>
              <a:rPr lang="en-US" sz="2400" spc="-9" dirty="0">
                <a:solidFill>
                  <a:srgbClr val="16365D"/>
                </a:solidFill>
                <a:latin typeface="Calibri"/>
                <a:cs typeface="Calibri"/>
              </a:rPr>
              <a:t>Pennsylvania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0276" y="4074160"/>
            <a:ext cx="8514080" cy="2623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603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345EE-DDEB-B7E7-9E89-4A2F99C31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432" y="393192"/>
            <a:ext cx="8861044" cy="344059"/>
          </a:xfrm>
        </p:spPr>
        <p:txBody>
          <a:bodyPr>
            <a:normAutofit fontScale="90000"/>
          </a:bodyPr>
          <a:lstStyle/>
          <a:p>
            <a:r>
              <a:rPr lang="en-US" dirty="0"/>
              <a:t>Howard street tunnel background and timeline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B6E175-CA42-BBC1-6360-4C902DA69DD7}"/>
              </a:ext>
            </a:extLst>
          </p:cNvPr>
          <p:cNvSpPr/>
          <p:nvPr/>
        </p:nvSpPr>
        <p:spPr>
          <a:xfrm>
            <a:off x="324230" y="1929765"/>
            <a:ext cx="5984495" cy="4261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107" indent="-342900">
              <a:lnSpc>
                <a:spcPts val="2462"/>
              </a:lnSpc>
              <a:buSzPct val="125000"/>
              <a:buFont typeface="Arial" panose="020B0604020202020204" pitchFamily="34" charset="0"/>
              <a:buChar char="•"/>
              <a:tabLst>
                <a:tab pos="344039" algn="l"/>
              </a:tabLst>
            </a:pP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2016 - Partnered with the State of Maryland to develop Preliminary Engineering Plans</a:t>
            </a:r>
          </a:p>
          <a:p>
            <a:pPr marL="354107" indent="-342900">
              <a:lnSpc>
                <a:spcPts val="2462"/>
              </a:lnSpc>
              <a:buSzPct val="125000"/>
              <a:buFont typeface="Arial" panose="020B0604020202020204" pitchFamily="34" charset="0"/>
              <a:buChar char="•"/>
              <a:tabLst>
                <a:tab pos="344039" algn="l"/>
              </a:tabLst>
            </a:pP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2019 - Awarded a Federal INFRA Grant </a:t>
            </a:r>
          </a:p>
          <a:p>
            <a:pPr marL="354107" indent="-342900">
              <a:lnSpc>
                <a:spcPts val="2462"/>
              </a:lnSpc>
              <a:buSzPct val="125000"/>
              <a:buFont typeface="Arial" panose="020B0604020202020204" pitchFamily="34" charset="0"/>
              <a:buChar char="•"/>
              <a:tabLst>
                <a:tab pos="344039" algn="l"/>
              </a:tabLst>
            </a:pP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June 2021 - Received NEPA FONSI</a:t>
            </a:r>
          </a:p>
          <a:p>
            <a:pPr marL="354107" indent="-342900">
              <a:lnSpc>
                <a:spcPts val="2462"/>
              </a:lnSpc>
              <a:buSzPct val="125000"/>
              <a:buFont typeface="Arial" panose="020B0604020202020204" pitchFamily="34" charset="0"/>
              <a:buChar char="•"/>
              <a:tabLst>
                <a:tab pos="344039" algn="l"/>
              </a:tabLst>
            </a:pP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November 2021 – Grant Award Agreement Executed	</a:t>
            </a:r>
          </a:p>
          <a:p>
            <a:pPr marL="354107" indent="-342900">
              <a:lnSpc>
                <a:spcPts val="2462"/>
              </a:lnSpc>
              <a:buSzPct val="125000"/>
              <a:buFont typeface="Arial" panose="020B0604020202020204" pitchFamily="34" charset="0"/>
              <a:buChar char="•"/>
              <a:tabLst>
                <a:tab pos="344039" algn="l"/>
              </a:tabLst>
            </a:pP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April 2022 - Started Construction </a:t>
            </a:r>
          </a:p>
          <a:p>
            <a:pPr marL="354107" indent="-342900">
              <a:lnSpc>
                <a:spcPts val="2462"/>
              </a:lnSpc>
              <a:buSzPct val="125000"/>
              <a:buFont typeface="Arial" panose="020B0604020202020204" pitchFamily="34" charset="0"/>
              <a:buChar char="•"/>
              <a:tabLst>
                <a:tab pos="344039" algn="l"/>
              </a:tabLst>
            </a:pP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October 2024 – Cleared Philadelphia Sub</a:t>
            </a:r>
          </a:p>
          <a:p>
            <a:pPr marL="354107" indent="-342900">
              <a:lnSpc>
                <a:spcPts val="2462"/>
              </a:lnSpc>
              <a:buSzPct val="125000"/>
              <a:buFont typeface="Arial" panose="020B0604020202020204" pitchFamily="34" charset="0"/>
              <a:buChar char="•"/>
              <a:tabLst>
                <a:tab pos="344039" algn="l"/>
              </a:tabLst>
            </a:pP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February 2025 – Closed HST to Train Traffic</a:t>
            </a:r>
          </a:p>
          <a:p>
            <a:pPr marL="354107" indent="-342900">
              <a:lnSpc>
                <a:spcPts val="2462"/>
              </a:lnSpc>
              <a:buSzPct val="125000"/>
              <a:buFont typeface="Arial" panose="020B0604020202020204" pitchFamily="34" charset="0"/>
              <a:buChar char="•"/>
              <a:tabLst>
                <a:tab pos="344039" algn="l"/>
              </a:tabLst>
            </a:pP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End of 2025 – Will Clear HST &amp; Reopen</a:t>
            </a:r>
          </a:p>
          <a:p>
            <a:pPr marL="354107" indent="-342900">
              <a:lnSpc>
                <a:spcPts val="2462"/>
              </a:lnSpc>
              <a:buSzPct val="125000"/>
              <a:buFont typeface="Arial" panose="020B0604020202020204" pitchFamily="34" charset="0"/>
              <a:buChar char="•"/>
              <a:tabLst>
                <a:tab pos="344039" algn="l"/>
              </a:tabLst>
            </a:pP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2</a:t>
            </a:r>
            <a:r>
              <a:rPr lang="en-US" sz="2400" baseline="30000" dirty="0">
                <a:solidFill>
                  <a:srgbClr val="16365D"/>
                </a:solidFill>
                <a:latin typeface="Calibri"/>
                <a:cs typeface="Calibri"/>
              </a:rPr>
              <a:t>nd</a:t>
            </a:r>
            <a:r>
              <a:rPr lang="en-US" sz="2400" dirty="0">
                <a:solidFill>
                  <a:srgbClr val="16365D"/>
                </a:solidFill>
                <a:latin typeface="Calibri"/>
                <a:cs typeface="Calibri"/>
              </a:rPr>
              <a:t> Q 2026 – Will Clear Baltimore Terminal Sub</a:t>
            </a:r>
          </a:p>
        </p:txBody>
      </p:sp>
      <p:pic>
        <p:nvPicPr>
          <p:cNvPr id="1026" name="Picture 2" descr="Howard Street Tunnel Expansion Project, USA">
            <a:extLst>
              <a:ext uri="{FF2B5EF4-FFF2-40B4-BE49-F238E27FC236}">
                <a16:creationId xmlns:a16="http://schemas.microsoft.com/office/drawing/2014/main" id="{E6F9DCA7-88F3-DC9B-0350-DEAC86399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725" y="2219325"/>
            <a:ext cx="56896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78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B1E0-E5EE-5649-A137-D79EC528A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Baltimore Projects</a:t>
            </a:r>
          </a:p>
        </p:txBody>
      </p:sp>
      <p:pic>
        <p:nvPicPr>
          <p:cNvPr id="3" name="Content Placeholder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4880" y="1708923"/>
            <a:ext cx="4340628" cy="4340628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36880" y="1780043"/>
            <a:ext cx="6858000" cy="4516325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dirty="0"/>
              <a:t>Howard Street Tunnel</a:t>
            </a:r>
          </a:p>
          <a:p>
            <a:pPr marL="1200150" lvl="1" indent="-457200"/>
            <a:r>
              <a:rPr lang="en-US" dirty="0">
                <a:solidFill>
                  <a:schemeClr val="accent6"/>
                </a:solidFill>
              </a:rPr>
              <a:t>Howard St., Mt. Royal Station, and MTA Bridge</a:t>
            </a:r>
            <a:endParaRPr lang="en-US" b="1" dirty="0"/>
          </a:p>
          <a:p>
            <a:pPr marL="457200" indent="-457200"/>
            <a:r>
              <a:rPr lang="en-US" dirty="0"/>
              <a:t>Overhead highway bridge (OHB): North Avenue Bridge Modification </a:t>
            </a:r>
          </a:p>
          <a:p>
            <a:pPr marL="0" indent="0">
              <a:buNone/>
            </a:pPr>
            <a:endParaRPr lang="en-US" dirty="0"/>
          </a:p>
          <a:p>
            <a:pPr marL="457200" indent="-457200"/>
            <a:r>
              <a:rPr lang="en-US" dirty="0"/>
              <a:t>OHB: Guilford Avenue Bridge Reconstruction</a:t>
            </a:r>
          </a:p>
          <a:p>
            <a:pPr marL="342900" indent="-342900"/>
            <a:endParaRPr lang="en-US" dirty="0"/>
          </a:p>
          <a:p>
            <a:pPr marL="457200" indent="-457200"/>
            <a:r>
              <a:rPr lang="en-US" dirty="0"/>
              <a:t>OHB: Harford Road Bridge Reconstruction</a:t>
            </a:r>
          </a:p>
          <a:p>
            <a:pPr marL="342900" indent="-342900"/>
            <a:endParaRPr lang="en-US" dirty="0"/>
          </a:p>
          <a:p>
            <a:pPr marL="457200" indent="-457200"/>
            <a:r>
              <a:rPr lang="en-US" dirty="0"/>
              <a:t>Baltimore Track </a:t>
            </a:r>
            <a:r>
              <a:rPr lang="en-US" dirty="0" err="1"/>
              <a:t>Lowerings</a:t>
            </a:r>
            <a:endParaRPr lang="en-US" dirty="0"/>
          </a:p>
          <a:p>
            <a:pPr marL="1200150" lvl="1" indent="-457200"/>
            <a:r>
              <a:rPr lang="en-US" dirty="0"/>
              <a:t>Sisson St., Huntington Ave., Charles St., St. Paul/Calvert St., and </a:t>
            </a:r>
            <a:r>
              <a:rPr lang="en-US" dirty="0" err="1"/>
              <a:t>Greenmount</a:t>
            </a:r>
            <a:r>
              <a:rPr lang="en-US" dirty="0"/>
              <a:t> Ave.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33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B1E0-E5EE-5649-A137-D79EC528A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Howard Street Tunnel </a:t>
            </a:r>
          </a:p>
        </p:txBody>
      </p:sp>
      <p:sp>
        <p:nvSpPr>
          <p:cNvPr id="3" name="Content Placeholder 10"/>
          <p:cNvSpPr txBox="1">
            <a:spLocks/>
          </p:cNvSpPr>
          <p:nvPr/>
        </p:nvSpPr>
        <p:spPr>
          <a:xfrm>
            <a:off x="231701" y="1571625"/>
            <a:ext cx="7287769" cy="469066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Originally constructed between 1890 – 1895 – extended in the 1980’s</a:t>
            </a:r>
          </a:p>
          <a:p>
            <a:pPr marL="342900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Three distinct tunnel sections</a:t>
            </a:r>
          </a:p>
          <a:p>
            <a:pPr lvl="1"/>
            <a:r>
              <a:rPr lang="en-US" dirty="0">
                <a:solidFill>
                  <a:srgbClr val="161F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Mined section </a:t>
            </a:r>
          </a:p>
          <a:p>
            <a:pPr lvl="1"/>
            <a:r>
              <a:rPr lang="en-US" dirty="0">
                <a:solidFill>
                  <a:srgbClr val="161F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 and cover section</a:t>
            </a:r>
          </a:p>
          <a:p>
            <a:pPr lvl="1"/>
            <a:r>
              <a:rPr lang="en-US" dirty="0">
                <a:solidFill>
                  <a:srgbClr val="161F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Concrete box section</a:t>
            </a:r>
          </a:p>
          <a:p>
            <a:pPr marL="342900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Total length: 8,700’</a:t>
            </a:r>
          </a:p>
          <a:p>
            <a:pPr marL="342900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Runs generally under Howard Street from Camden Station to Mt. Royal Station</a:t>
            </a:r>
          </a:p>
          <a:p>
            <a:pPr marL="342900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Single Track tunnel – 19’6” Clearance</a:t>
            </a:r>
          </a:p>
          <a:p>
            <a:pPr marL="342900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Cover varies from 40ft.+ to &lt;5ft</a:t>
            </a:r>
          </a:p>
          <a:p>
            <a:endParaRPr lang="en-US" dirty="0">
              <a:solidFill>
                <a:srgbClr val="161F28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16B023-6B98-5185-FA0E-9D3461E175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368" y="1242469"/>
            <a:ext cx="4834044" cy="553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6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861F0-1B16-1F8D-5C9B-D23B38027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Historic Howard street tunnel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5F636C-CD55-A54F-46AC-B6AFE57806D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454775"/>
            <a:ext cx="3470275" cy="112713"/>
          </a:xfrm>
        </p:spPr>
        <p:txBody>
          <a:bodyPr/>
          <a:lstStyle/>
          <a:p>
            <a:r>
              <a:rPr lang="en-US"/>
              <a:t>Go to header/footer to change text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51EA4-3CB9-7E17-3CD0-6B79D98417D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601325" y="6454775"/>
            <a:ext cx="1590675" cy="112713"/>
          </a:xfrm>
        </p:spPr>
        <p:txBody>
          <a:bodyPr/>
          <a:lstStyle/>
          <a:p>
            <a:fld id="{EF8DBD5B-30F9-4F9C-AE39-E065C1AC514D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39F28E-AC1D-80C7-7D8E-218112EA1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69" y="1151608"/>
            <a:ext cx="3267126" cy="28289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8E90CA-CEF2-6033-9A8D-DA715B9FE7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07"/>
          <a:stretch/>
        </p:blipFill>
        <p:spPr>
          <a:xfrm>
            <a:off x="4719783" y="1243908"/>
            <a:ext cx="6687126" cy="54732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4415F8-4017-1458-1FB7-EA6FEF0C07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79" y="3972742"/>
            <a:ext cx="3555906" cy="274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89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EE547-397A-84F5-F5C2-5AE7ADA2E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432" y="393192"/>
            <a:ext cx="8853332" cy="344059"/>
          </a:xfrm>
        </p:spPr>
        <p:txBody>
          <a:bodyPr>
            <a:normAutofit fontScale="90000"/>
          </a:bodyPr>
          <a:lstStyle/>
          <a:p>
            <a:r>
              <a:rPr lang="en-US" dirty="0"/>
              <a:t>Howard street tunnel project progression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62EBB92C-0E83-2F4A-F0F3-7EF801AC9AF0}"/>
              </a:ext>
            </a:extLst>
          </p:cNvPr>
          <p:cNvSpPr txBox="1">
            <a:spLocks/>
          </p:cNvSpPr>
          <p:nvPr/>
        </p:nvSpPr>
        <p:spPr>
          <a:xfrm>
            <a:off x="638100" y="1590098"/>
            <a:ext cx="6134175" cy="469066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Progressive Design-Build</a:t>
            </a:r>
          </a:p>
          <a:p>
            <a:pPr marL="342900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Skanska-Fay JV (SFJV)</a:t>
            </a:r>
          </a:p>
          <a:p>
            <a:pPr marL="342900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Designer – Hatch with WRA</a:t>
            </a:r>
          </a:p>
          <a:p>
            <a:pPr marL="342900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Phase 2 NTP – January 2024</a:t>
            </a:r>
          </a:p>
          <a:p>
            <a:pPr marL="342900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Field Construction started March 2024</a:t>
            </a:r>
          </a:p>
          <a:p>
            <a:pPr marL="342900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Changed to a Full Closure w/ Reroute option mid-2024</a:t>
            </a:r>
          </a:p>
          <a:p>
            <a:pPr marL="342900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Tunnel turned over to SFJV on February 10, 2025</a:t>
            </a:r>
          </a:p>
          <a:p>
            <a:pPr marL="342900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Working 7 days/week – 24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/day </a:t>
            </a:r>
          </a:p>
          <a:p>
            <a:pPr marL="342900" indent="-342900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161F28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F9FE31-8E55-80B5-28AF-A27BA5386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8862" y="2164935"/>
            <a:ext cx="4395038" cy="327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807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B1E0-E5EE-5649-A137-D79EC528A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HST Clearance method – Replace Invert</a:t>
            </a:r>
          </a:p>
        </p:txBody>
      </p:sp>
      <p:sp>
        <p:nvSpPr>
          <p:cNvPr id="3" name="object 8"/>
          <p:cNvSpPr/>
          <p:nvPr/>
        </p:nvSpPr>
        <p:spPr>
          <a:xfrm>
            <a:off x="400243" y="1998658"/>
            <a:ext cx="5441758" cy="382366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82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991328-E5BD-9FE2-7514-D34BC8E5C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801" y="1950721"/>
            <a:ext cx="5951002" cy="464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99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03E12D-BC9A-9816-F892-0ACC30D9D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Precast invert slabs (PCIS)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3C5405-21B6-ADFD-15A3-4C73C9F47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59" y="1371486"/>
            <a:ext cx="5987060" cy="41150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3D6F9A-EF67-99C9-978E-0DD1EE167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139" y="1371486"/>
            <a:ext cx="5571411" cy="411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66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B1388BB-0A26-8A08-8C07-E9FD17D89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288" y="4791555"/>
            <a:ext cx="7479935" cy="160204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FE7DED-04FC-38F3-D582-019874F78ABB}"/>
              </a:ext>
            </a:extLst>
          </p:cNvPr>
          <p:cNvSpPr/>
          <p:nvPr/>
        </p:nvSpPr>
        <p:spPr>
          <a:xfrm>
            <a:off x="33543" y="6025372"/>
            <a:ext cx="2186624" cy="24081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5D39AF-6C8C-4033-31B9-BCFF62889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Logistics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BF337-6FAC-AAAA-4270-B3B1D4260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l" defTabSz="9144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Segment gantry placed on temporary track directly on top on new invert</a:t>
            </a:r>
          </a:p>
          <a:p>
            <a:pPr marL="342900" marR="0" lvl="0" indent="-342900" algn="l" defTabSz="9144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Shuttlewagon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brings flat car with supplies to gantry and transloads materials</a:t>
            </a:r>
          </a:p>
          <a:p>
            <a:pPr marL="342900" marR="0" lvl="0" indent="-342900" algn="l" defTabSz="9144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</a:rPr>
              <a:t>Excavated material loaded into crawler carriers on West side</a:t>
            </a:r>
          </a:p>
          <a:p>
            <a:pPr marL="342900" marR="0" lvl="0" indent="-342900" algn="l" defTabSz="9144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Gantry sets P</a:t>
            </a: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CIS Units</a:t>
            </a:r>
          </a:p>
          <a:p>
            <a:pPr marL="342900" marR="0" lvl="0" indent="-342900" algn="l" defTabSz="9144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Concret</a:t>
            </a: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Closure Pour ties the PCIS Units into the Existing Tunnel Footing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5B141C-7569-E913-ED8B-0C7E5CFF0D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056" b="40252"/>
          <a:stretch/>
        </p:blipFill>
        <p:spPr>
          <a:xfrm rot="10800000" flipV="1">
            <a:off x="7496952" y="5935513"/>
            <a:ext cx="3443159" cy="1797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4C4EF0-34C5-16C5-5D3C-E8C5FC14CE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889" t="24652" r="18928" b="17223"/>
          <a:stretch/>
        </p:blipFill>
        <p:spPr>
          <a:xfrm>
            <a:off x="11058311" y="5500949"/>
            <a:ext cx="1027780" cy="6429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81F1B8-A434-2FEB-ED0B-C761D401F3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146" y="5492206"/>
            <a:ext cx="924007" cy="571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0A480D-2087-044D-A459-037C1A21C1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4572" y="5402980"/>
            <a:ext cx="1174070" cy="66041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421EFC3-560B-E083-0E8F-0DBD115D20F6}"/>
              </a:ext>
            </a:extLst>
          </p:cNvPr>
          <p:cNvSpPr/>
          <p:nvPr/>
        </p:nvSpPr>
        <p:spPr>
          <a:xfrm>
            <a:off x="33542" y="4791555"/>
            <a:ext cx="12124914" cy="24689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06C1CC-BFA6-E7CA-03DA-F3C3F2F3A435}"/>
              </a:ext>
            </a:extLst>
          </p:cNvPr>
          <p:cNvSpPr/>
          <p:nvPr/>
        </p:nvSpPr>
        <p:spPr>
          <a:xfrm>
            <a:off x="9417104" y="4801772"/>
            <a:ext cx="2741352" cy="23668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1259B1-F41B-21AA-51D1-43DFB1EF0447}"/>
              </a:ext>
            </a:extLst>
          </p:cNvPr>
          <p:cNvSpPr/>
          <p:nvPr/>
        </p:nvSpPr>
        <p:spPr>
          <a:xfrm>
            <a:off x="9688223" y="6176964"/>
            <a:ext cx="2508468" cy="8922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111E98-18C4-68FB-2727-E723FC5A5C06}"/>
              </a:ext>
            </a:extLst>
          </p:cNvPr>
          <p:cNvSpPr/>
          <p:nvPr/>
        </p:nvSpPr>
        <p:spPr>
          <a:xfrm>
            <a:off x="9520748" y="6126115"/>
            <a:ext cx="2701418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4B3FB1-9EB9-E6C0-227C-D2AF36C0760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462" r="18885" b="5370"/>
          <a:stretch/>
        </p:blipFill>
        <p:spPr>
          <a:xfrm>
            <a:off x="-2268" y="5462151"/>
            <a:ext cx="857214" cy="54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898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60DAA-BDB2-54CC-6660-EF38DF7DA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200" dirty="0"/>
              <a:t>Howard ST. Tunnel - Gantry</a:t>
            </a:r>
          </a:p>
        </p:txBody>
      </p:sp>
      <p:pic>
        <p:nvPicPr>
          <p:cNvPr id="5" name="Content Placeholder 4" descr="A group of people standing on a metal structure&#10;&#10;AI-generated content may be incorrect.">
            <a:extLst>
              <a:ext uri="{FF2B5EF4-FFF2-40B4-BE49-F238E27FC236}">
                <a16:creationId xmlns:a16="http://schemas.microsoft.com/office/drawing/2014/main" id="{7CFCA97C-ABA2-FFDB-4683-335E06D793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433" y="1313561"/>
            <a:ext cx="7814303" cy="5212080"/>
          </a:xfrm>
        </p:spPr>
      </p:pic>
    </p:spTree>
    <p:extLst>
      <p:ext uri="{BB962C8B-B14F-4D97-AF65-F5344CB8AC3E}">
        <p14:creationId xmlns:p14="http://schemas.microsoft.com/office/powerpoint/2010/main" val="2711224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86D16C-78CC-6716-DB74-FF9D8373B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431" y="393192"/>
            <a:ext cx="8483877" cy="344059"/>
          </a:xfrm>
        </p:spPr>
        <p:txBody>
          <a:bodyPr>
            <a:normAutofit fontScale="90000"/>
          </a:bodyPr>
          <a:lstStyle/>
          <a:p>
            <a:r>
              <a:rPr lang="en-US" dirty="0"/>
              <a:t>Typical Section at invert replacement with PCIS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0F3149-0498-9E08-9E80-96E9B4CB9D4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601325" y="6454775"/>
            <a:ext cx="1590675" cy="112713"/>
          </a:xfrm>
        </p:spPr>
        <p:txBody>
          <a:bodyPr/>
          <a:lstStyle/>
          <a:p>
            <a:fld id="{EF8DBD5B-30F9-4F9C-AE39-E065C1AC514D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30AC47-1A10-7EA0-5084-2D8E9F777BCD}"/>
              </a:ext>
            </a:extLst>
          </p:cNvPr>
          <p:cNvSpPr txBox="1"/>
          <p:nvPr/>
        </p:nvSpPr>
        <p:spPr>
          <a:xfrm>
            <a:off x="496099" y="1895633"/>
            <a:ext cx="1817332" cy="39395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n-US" sz="1600" spc="40" dirty="0">
                <a:solidFill>
                  <a:schemeClr val="tx2"/>
                </a:solidFill>
              </a:rPr>
              <a:t>Dewatering system is installed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1600" spc="40" dirty="0">
                <a:solidFill>
                  <a:schemeClr val="tx2"/>
                </a:solidFill>
              </a:rPr>
              <a:t>Existing invert removed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1600" spc="40" dirty="0">
                <a:solidFill>
                  <a:schemeClr val="tx2"/>
                </a:solidFill>
              </a:rPr>
              <a:t>Precast invert slab installed on leveling pads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1600" spc="40" dirty="0">
                <a:solidFill>
                  <a:schemeClr val="tx2"/>
                </a:solidFill>
              </a:rPr>
              <a:t>Contact grout under segments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1600" spc="40" dirty="0">
                <a:solidFill>
                  <a:schemeClr val="tx2"/>
                </a:solidFill>
              </a:rPr>
              <a:t>Form &amp; pour invert “wing” extensions</a:t>
            </a:r>
          </a:p>
          <a:p>
            <a:pPr algn="l"/>
            <a:endParaRPr lang="en-US" sz="1600" spc="40" dirty="0">
              <a:solidFill>
                <a:schemeClr val="tx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0B53B8-0B16-6823-A37F-753AA7436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118" y="2139637"/>
            <a:ext cx="4855882" cy="34515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CBE43A-180B-2E53-66F0-86FA8B202B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360" y="1651630"/>
            <a:ext cx="4739047" cy="418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01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0E918-D821-1835-A213-72EF73108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HST Pictures – PCIS Cycle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9BD4F1-3761-8BBD-7986-4C70C88CE1A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37300"/>
            <a:ext cx="812800" cy="228600"/>
          </a:xfrm>
        </p:spPr>
        <p:txBody>
          <a:bodyPr/>
          <a:lstStyle/>
          <a:p>
            <a:fld id="{54290A22-2C6F-4208-90EA-749DF2D3A266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0" name="Content Placeholder 9" descr="A construction site with a machine in the ground&#10;&#10;AI-generated content may be incorrect.">
            <a:extLst>
              <a:ext uri="{FF2B5EF4-FFF2-40B4-BE49-F238E27FC236}">
                <a16:creationId xmlns:a16="http://schemas.microsoft.com/office/drawing/2014/main" id="{E657DCC8-8345-9063-5AE5-177B6CFF0FA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475" y="1319213"/>
            <a:ext cx="5851525" cy="4389437"/>
          </a:xfrm>
        </p:spPr>
      </p:pic>
      <p:pic>
        <p:nvPicPr>
          <p:cNvPr id="12" name="Picture 11" descr="Construction workers in a tunnel&#10;&#10;AI-generated content may be incorrect.">
            <a:extLst>
              <a:ext uri="{FF2B5EF4-FFF2-40B4-BE49-F238E27FC236}">
                <a16:creationId xmlns:a16="http://schemas.microsoft.com/office/drawing/2014/main" id="{2669AF07-A6C4-5511-1096-BF582C85C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42" y="1282697"/>
            <a:ext cx="585216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787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2D61D-74AD-EFBB-E8E5-FF172E206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Hst</a:t>
            </a:r>
            <a:r>
              <a:rPr lang="en-US" dirty="0"/>
              <a:t> pictures – PCIS Cycle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E73D90-0FDA-F2DB-0E22-6CE8C0E3D8B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37300"/>
            <a:ext cx="812800" cy="228600"/>
          </a:xfrm>
        </p:spPr>
        <p:txBody>
          <a:bodyPr/>
          <a:lstStyle/>
          <a:p>
            <a:fld id="{54290A22-2C6F-4208-90EA-749DF2D3A266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1" name="Content Placeholder 10" descr="A group of construction workers in a tunnel&#10;&#10;AI-generated content may be incorrect.">
            <a:extLst>
              <a:ext uri="{FF2B5EF4-FFF2-40B4-BE49-F238E27FC236}">
                <a16:creationId xmlns:a16="http://schemas.microsoft.com/office/drawing/2014/main" id="{E9584174-4CCE-A6EE-CAF3-892A68FE70B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2863"/>
            <a:ext cx="5851525" cy="4389437"/>
          </a:xfrm>
        </p:spPr>
      </p:pic>
      <p:pic>
        <p:nvPicPr>
          <p:cNvPr id="13" name="Picture 12" descr="A group of men working on a construction site&#10;&#10;AI-generated content may be incorrect.">
            <a:extLst>
              <a:ext uri="{FF2B5EF4-FFF2-40B4-BE49-F238E27FC236}">
                <a16:creationId xmlns:a16="http://schemas.microsoft.com/office/drawing/2014/main" id="{9312B840-2F4D-C3C0-CFF3-84F51D5362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12683"/>
            <a:ext cx="585216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058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5040F-1286-F357-E552-546CD5D45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HST Pictures – PCIS Cycle</a:t>
            </a:r>
          </a:p>
        </p:txBody>
      </p:sp>
      <p:pic>
        <p:nvPicPr>
          <p:cNvPr id="7" name="Content Placeholder 6" descr="A group of construction workers at a construction site&#10;&#10;AI-generated content may be incorrect.">
            <a:extLst>
              <a:ext uri="{FF2B5EF4-FFF2-40B4-BE49-F238E27FC236}">
                <a16:creationId xmlns:a16="http://schemas.microsoft.com/office/drawing/2014/main" id="{F7A09180-0600-0FF5-BF56-820A1A2B3AD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6038"/>
            <a:ext cx="5851525" cy="438943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8BF9CC-FD81-1AFF-7547-BB7045788EE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37300"/>
            <a:ext cx="812800" cy="228600"/>
          </a:xfrm>
        </p:spPr>
        <p:txBody>
          <a:bodyPr/>
          <a:lstStyle/>
          <a:p>
            <a:fld id="{54290A22-2C6F-4208-90EA-749DF2D3A266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9" name="Picture 8" descr="A group of construction workers working on a construction site&#10;&#10;AI-generated content may be incorrect.">
            <a:extLst>
              <a:ext uri="{FF2B5EF4-FFF2-40B4-BE49-F238E27FC236}">
                <a16:creationId xmlns:a16="http://schemas.microsoft.com/office/drawing/2014/main" id="{3A8F2CF8-978F-C562-962A-DAE1F5B39B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371600"/>
            <a:ext cx="585216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80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7EB36-DE7C-7FB7-3247-4B06666FB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HST Pictures – PCIS Cycle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09DEB-BF48-D602-82D9-4D3BE0FE80E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37300"/>
            <a:ext cx="812800" cy="228600"/>
          </a:xfrm>
        </p:spPr>
        <p:txBody>
          <a:bodyPr/>
          <a:lstStyle/>
          <a:p>
            <a:fld id="{54290A22-2C6F-4208-90EA-749DF2D3A266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0" name="Content Placeholder 9" descr="A group of construction workers working on a concrete slab&#10;&#10;AI-generated content may be incorrect.">
            <a:extLst>
              <a:ext uri="{FF2B5EF4-FFF2-40B4-BE49-F238E27FC236}">
                <a16:creationId xmlns:a16="http://schemas.microsoft.com/office/drawing/2014/main" id="{25B1A780-3290-F82A-BA07-C4B7BDA6036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475" y="1235075"/>
            <a:ext cx="5851525" cy="4387850"/>
          </a:xfrm>
        </p:spPr>
      </p:pic>
      <p:pic>
        <p:nvPicPr>
          <p:cNvPr id="6" name="Picture 5" descr="A group of men in safety vests and helmets working in a tunnel&#10;&#10;AI-generated content may be incorrect.">
            <a:extLst>
              <a:ext uri="{FF2B5EF4-FFF2-40B4-BE49-F238E27FC236}">
                <a16:creationId xmlns:a16="http://schemas.microsoft.com/office/drawing/2014/main" id="{8ED78200-5D41-8973-AB67-C1D905470C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34440"/>
            <a:ext cx="585216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688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35E3D-96F3-356A-BCF8-E61B90970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HST Pictures – PCIS Cycle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42D5C1-D6F4-9775-C1EF-E8E326B1AE4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37300"/>
            <a:ext cx="812800" cy="228600"/>
          </a:xfrm>
        </p:spPr>
        <p:txBody>
          <a:bodyPr/>
          <a:lstStyle/>
          <a:p>
            <a:fld id="{54290A22-2C6F-4208-90EA-749DF2D3A266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1" name="Content Placeholder 10" descr="A construction site with metal bars&#10;&#10;AI-generated content may be incorrect.">
            <a:extLst>
              <a:ext uri="{FF2B5EF4-FFF2-40B4-BE49-F238E27FC236}">
                <a16:creationId xmlns:a16="http://schemas.microsoft.com/office/drawing/2014/main" id="{310326D8-826D-9626-08A9-0B89C6F27E0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5413"/>
            <a:ext cx="5851525" cy="4389437"/>
          </a:xfrm>
        </p:spPr>
      </p:pic>
      <p:pic>
        <p:nvPicPr>
          <p:cNvPr id="13" name="Picture 12" descr="A group of construction workers in a tunnel&#10;&#10;AI-generated content may be incorrect.">
            <a:extLst>
              <a:ext uri="{FF2B5EF4-FFF2-40B4-BE49-F238E27FC236}">
                <a16:creationId xmlns:a16="http://schemas.microsoft.com/office/drawing/2014/main" id="{392F3F3D-7157-67E9-1165-761482D9C1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442" y="1395597"/>
            <a:ext cx="585216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605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1030E-E7B0-3FD8-766B-F011CA1AC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HST pictures – PCIS Cycle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117E78-6041-C95F-A623-684678719FE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37300"/>
            <a:ext cx="812800" cy="228600"/>
          </a:xfrm>
        </p:spPr>
        <p:txBody>
          <a:bodyPr/>
          <a:lstStyle/>
          <a:p>
            <a:fld id="{54290A22-2C6F-4208-90EA-749DF2D3A266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9" name="Content Placeholder 8" descr="A group of men in safety vests and helmets working on a construction site&#10;&#10;AI-generated content may be incorrect.">
            <a:extLst>
              <a:ext uri="{FF2B5EF4-FFF2-40B4-BE49-F238E27FC236}">
                <a16:creationId xmlns:a16="http://schemas.microsoft.com/office/drawing/2014/main" id="{8AF2767C-644D-79DA-9B83-E39C1B11528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738"/>
            <a:ext cx="5851525" cy="4389437"/>
          </a:xfrm>
        </p:spPr>
      </p:pic>
      <p:pic>
        <p:nvPicPr>
          <p:cNvPr id="11" name="Picture 10" descr="A group of men in safety vests and helmets&#10;&#10;AI-generated content may be incorrect.">
            <a:extLst>
              <a:ext uri="{FF2B5EF4-FFF2-40B4-BE49-F238E27FC236}">
                <a16:creationId xmlns:a16="http://schemas.microsoft.com/office/drawing/2014/main" id="{8F946F17-D9A5-D189-BFA6-F47209B318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01673"/>
            <a:ext cx="585216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954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B95A87E-FFB7-EA6F-2D5D-9D81DC914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432" y="393192"/>
            <a:ext cx="7287768" cy="344059"/>
          </a:xfrm>
        </p:spPr>
        <p:txBody>
          <a:bodyPr>
            <a:noAutofit/>
          </a:bodyPr>
          <a:lstStyle/>
          <a:p>
            <a:r>
              <a:rPr lang="en-US" sz="2200" dirty="0"/>
              <a:t>Howard Street Tunnel</a:t>
            </a:r>
          </a:p>
        </p:txBody>
      </p:sp>
      <p:pic>
        <p:nvPicPr>
          <p:cNvPr id="4" name="Picture 3" descr="A group of people standing in a tunnel&#10;&#10;AI-generated content may be incorrect.">
            <a:extLst>
              <a:ext uri="{FF2B5EF4-FFF2-40B4-BE49-F238E27FC236}">
                <a16:creationId xmlns:a16="http://schemas.microsoft.com/office/drawing/2014/main" id="{9FFFC337-6D56-BB68-92E3-D063B9DBA6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89" b="11019"/>
          <a:stretch/>
        </p:blipFill>
        <p:spPr>
          <a:xfrm>
            <a:off x="240105" y="1357453"/>
            <a:ext cx="11711790" cy="4846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77365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B1E0-E5EE-5649-A137-D79EC528A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North Avenue bridge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71394" y="1264501"/>
            <a:ext cx="11358046" cy="24438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31775" indent="-231775" algn="l" defTabSz="914400" rtl="0" eaLnBrk="1" latinLnBrk="0" hangingPunct="1">
              <a:spcBef>
                <a:spcPct val="20000"/>
              </a:spcBef>
              <a:buClr>
                <a:srgbClr val="00467F"/>
              </a:buClr>
              <a:buSzPct val="120000"/>
              <a:buFont typeface="Wingdings" panose="05000000000000000000" pitchFamily="2" charset="2"/>
              <a:buChar char="§"/>
              <a:defRPr sz="2400" kern="1200" cap="none" baseline="0">
                <a:solidFill>
                  <a:srgbClr val="161F28"/>
                </a:solidFill>
                <a:latin typeface="+mn-lt"/>
                <a:ea typeface="+mn-ea"/>
                <a:cs typeface="+mn-cs"/>
              </a:defRPr>
            </a:lvl1pPr>
            <a:lvl2pPr marL="454025" indent="-22225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Wingdings" charset="2"/>
              <a:buChar char="§"/>
              <a:defRPr sz="22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31775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/>
              <a:buChar char="•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Tri-level Structures</a:t>
            </a:r>
          </a:p>
          <a:p>
            <a:pPr marL="565150" lvl="1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161F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 Avenue</a:t>
            </a:r>
          </a:p>
          <a:p>
            <a:pPr marL="565150" lvl="1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161F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CSX </a:t>
            </a:r>
          </a:p>
          <a:p>
            <a:pPr marL="565150" lvl="1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161F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Amtrak B&amp;P Tunnel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Replace a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portion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of the North Avenue arch bridge with a signal span, shallow girder bridge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836C4A0F-D834-0485-2641-723080C180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97"/>
          <a:stretch/>
        </p:blipFill>
        <p:spPr>
          <a:xfrm>
            <a:off x="1816476" y="3708400"/>
            <a:ext cx="8559049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01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0DEF632D-BA05-4A82-DFFC-CFBA60602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432" y="393192"/>
            <a:ext cx="7287768" cy="344059"/>
          </a:xfrm>
        </p:spPr>
        <p:txBody>
          <a:bodyPr>
            <a:noAutofit/>
          </a:bodyPr>
          <a:lstStyle/>
          <a:p>
            <a:r>
              <a:rPr lang="en-US" sz="2200" dirty="0"/>
              <a:t>North Avenue</a:t>
            </a:r>
          </a:p>
        </p:txBody>
      </p:sp>
      <p:pic>
        <p:nvPicPr>
          <p:cNvPr id="4" name="Picture 3" descr="A construction site with a crane and a bridge&#10;&#10;AI-generated content may be incorrect.">
            <a:extLst>
              <a:ext uri="{FF2B5EF4-FFF2-40B4-BE49-F238E27FC236}">
                <a16:creationId xmlns:a16="http://schemas.microsoft.com/office/drawing/2014/main" id="{01183D84-6831-14B7-2D7A-EE7F7CFE60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0" b="33316"/>
          <a:stretch/>
        </p:blipFill>
        <p:spPr>
          <a:xfrm>
            <a:off x="838289" y="1825625"/>
            <a:ext cx="10515421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0307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B1E0-E5EE-5649-A137-D79EC528A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North Avenue Bridge rendering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487" y="1447800"/>
            <a:ext cx="6626713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42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B1E0-E5EE-5649-A137-D79EC528A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Guilford Avenue Bridge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1A60ACD3-DC3A-6DFC-E005-7718FF8E5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608" y="2077383"/>
            <a:ext cx="5636870" cy="3708559"/>
          </a:xfrm>
          <a:prstGeom prst="rect">
            <a:avLst/>
          </a:prstGeom>
          <a:ln>
            <a:solidFill>
              <a:srgbClr val="E8870C"/>
            </a:solidFill>
          </a:ln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1D6340B1-9423-E85E-BE91-8A59EBEB8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132" y="2077383"/>
            <a:ext cx="5578997" cy="3679623"/>
          </a:xfrm>
          <a:prstGeom prst="rect">
            <a:avLst/>
          </a:prstGeom>
          <a:ln>
            <a:solidFill>
              <a:srgbClr val="E8870C"/>
            </a:solidFill>
          </a:ln>
        </p:spPr>
      </p:pic>
    </p:spTree>
    <p:extLst>
      <p:ext uri="{BB962C8B-B14F-4D97-AF65-F5344CB8AC3E}">
        <p14:creationId xmlns:p14="http://schemas.microsoft.com/office/powerpoint/2010/main" val="10676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nstruction site with a crane and buildings&#10;&#10;AI-generated content may be incorrect.">
            <a:extLst>
              <a:ext uri="{FF2B5EF4-FFF2-40B4-BE49-F238E27FC236}">
                <a16:creationId xmlns:a16="http://schemas.microsoft.com/office/drawing/2014/main" id="{3DFBB690-C121-0BFA-25BE-ACADF2A0B9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5" r="14456" b="2"/>
          <a:stretch/>
        </p:blipFill>
        <p:spPr>
          <a:xfrm>
            <a:off x="2453628" y="1218169"/>
            <a:ext cx="7007376" cy="5544582"/>
          </a:xfrm>
          <a:prstGeom prst="rect">
            <a:avLst/>
          </a:prstGeom>
          <a:noFill/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C9C1AC6-5344-4C93-E2F3-C20657014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432" y="393192"/>
            <a:ext cx="7287768" cy="344059"/>
          </a:xfrm>
        </p:spPr>
        <p:txBody>
          <a:bodyPr anchor="t">
            <a:noAutofit/>
          </a:bodyPr>
          <a:lstStyle/>
          <a:p>
            <a:r>
              <a:rPr lang="en-US" sz="2200" dirty="0"/>
              <a:t>Guilford avenue Bridge</a:t>
            </a:r>
          </a:p>
        </p:txBody>
      </p:sp>
    </p:spTree>
    <p:extLst>
      <p:ext uri="{BB962C8B-B14F-4D97-AF65-F5344CB8AC3E}">
        <p14:creationId xmlns:p14="http://schemas.microsoft.com/office/powerpoint/2010/main" val="4215636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B1E0-E5EE-5649-A137-D79EC528A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Harford road Bridge</a:t>
            </a:r>
          </a:p>
        </p:txBody>
      </p:sp>
      <p:pic>
        <p:nvPicPr>
          <p:cNvPr id="3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875" y="1910080"/>
            <a:ext cx="5384800" cy="4038600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599347" y="1481721"/>
            <a:ext cx="5858528" cy="43433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Replace existing arch with single span, shallow girder bridge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Required due to existing water main conflict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 clearance for double stack and track profile adjustment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Phased maintenance of traffic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3670" r="2731"/>
          <a:stretch/>
        </p:blipFill>
        <p:spPr bwMode="auto">
          <a:xfrm>
            <a:off x="1584733" y="4792241"/>
            <a:ext cx="3887756" cy="206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902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ACFCD6C-D137-8568-92E0-295C51571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432" y="393192"/>
            <a:ext cx="7287768" cy="344059"/>
          </a:xfrm>
        </p:spPr>
        <p:txBody>
          <a:bodyPr anchor="t">
            <a:noAutofit/>
          </a:bodyPr>
          <a:lstStyle/>
          <a:p>
            <a:r>
              <a:rPr lang="en-US" sz="2200" dirty="0"/>
              <a:t>Harford Road Bridge</a:t>
            </a:r>
          </a:p>
        </p:txBody>
      </p:sp>
      <p:pic>
        <p:nvPicPr>
          <p:cNvPr id="3" name="Picture 2" descr="An aerial view of a tunnel&#10;&#10;AI-generated content may be incorrect.">
            <a:extLst>
              <a:ext uri="{FF2B5EF4-FFF2-40B4-BE49-F238E27FC236}">
                <a16:creationId xmlns:a16="http://schemas.microsoft.com/office/drawing/2014/main" id="{214DEE64-B866-6386-CC9D-443A13903C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372394"/>
            <a:ext cx="70104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58628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nstruction site with a tunnel&#10;&#10;AI-generated content may be incorrect.">
            <a:extLst>
              <a:ext uri="{FF2B5EF4-FFF2-40B4-BE49-F238E27FC236}">
                <a16:creationId xmlns:a16="http://schemas.microsoft.com/office/drawing/2014/main" id="{348F98FC-9862-1D2E-1C26-3F3466BF48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4"/>
          <a:stretch/>
        </p:blipFill>
        <p:spPr>
          <a:xfrm>
            <a:off x="320789" y="3688101"/>
            <a:ext cx="3614954" cy="2860330"/>
          </a:xfrm>
          <a:prstGeom prst="rect">
            <a:avLst/>
          </a:prstGeom>
          <a:noFill/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1C974A6-DF05-0CB9-D2D6-D8894BEBC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432" y="393192"/>
            <a:ext cx="7287768" cy="344059"/>
          </a:xfrm>
        </p:spPr>
        <p:txBody>
          <a:bodyPr anchor="t">
            <a:noAutofit/>
          </a:bodyPr>
          <a:lstStyle/>
          <a:p>
            <a:r>
              <a:rPr lang="en-US" sz="2200" dirty="0"/>
              <a:t>Baltimore Track Lowering</a:t>
            </a:r>
          </a:p>
        </p:txBody>
      </p:sp>
      <p:pic>
        <p:nvPicPr>
          <p:cNvPr id="2" name="Picture 3" descr="P:\60527230 CSX Bayview South Clearance Project\500-Deliverables\509-North &amp; Track Lowering Files\Track Lowering Files\Photos\Huntington Ave\IMG_20170124_113517.jpg">
            <a:extLst>
              <a:ext uri="{FF2B5EF4-FFF2-40B4-BE49-F238E27FC236}">
                <a16:creationId xmlns:a16="http://schemas.microsoft.com/office/drawing/2014/main" id="{49D5EDD1-ABFC-6311-05DB-67D8D2502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0333" y="1412229"/>
            <a:ext cx="1309870" cy="174649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091FC8-F79A-2E53-0775-70BF5708E3D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1700" y="1329921"/>
            <a:ext cx="2438400" cy="1828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Picture 6" descr="P:\60527230 CSX Bayview South Clearance Project\500-Deliverables\509-North &amp; Track Lowering Files\Track Lowering Files\Photos\St Paul  - Calvert St Tunnel\IMG_4299.JPG">
            <a:extLst>
              <a:ext uri="{FF2B5EF4-FFF2-40B4-BE49-F238E27FC236}">
                <a16:creationId xmlns:a16="http://schemas.microsoft.com/office/drawing/2014/main" id="{94F6BCB1-D56F-3FD3-9BBA-C9E9FDAAA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2652" y="1329921"/>
            <a:ext cx="2438400" cy="18288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AA21DD-99BE-BC0B-9D0D-5B5CCC983B2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0243"/>
          <a:stretch/>
        </p:blipFill>
        <p:spPr>
          <a:xfrm>
            <a:off x="6884544" y="1341100"/>
            <a:ext cx="2716656" cy="1828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Picture 10" descr="P:\60527230 CSX Bayview South Clearance Project\500-Deliverables\509-North &amp; Track Lowering Files\Track Lowering Files\Photos\Greenmount Ave\DSCN3686.JPG">
            <a:extLst>
              <a:ext uri="{FF2B5EF4-FFF2-40B4-BE49-F238E27FC236}">
                <a16:creationId xmlns:a16="http://schemas.microsoft.com/office/drawing/2014/main" id="{47731C94-AFA3-4FC8-7F7E-3F39A0EFC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84692" y="1341100"/>
            <a:ext cx="2438123" cy="18288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Content Placeholder 4" descr="A construction vehicle in a tunnel&#10;&#10;AI-generated content may be incorrect.">
            <a:extLst>
              <a:ext uri="{FF2B5EF4-FFF2-40B4-BE49-F238E27FC236}">
                <a16:creationId xmlns:a16="http://schemas.microsoft.com/office/drawing/2014/main" id="{7471A27C-1808-97F2-F3CD-26639A9B3E1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3519" y="3647834"/>
            <a:ext cx="2837692" cy="2837692"/>
          </a:xfrm>
          <a:prstGeom prst="rect">
            <a:avLst/>
          </a:prstGeom>
          <a:noFill/>
        </p:spPr>
      </p:pic>
      <p:pic>
        <p:nvPicPr>
          <p:cNvPr id="13" name="Picture 12" descr="A train tracks and cars in a parking lot&#10;&#10;AI-generated content may be incorrect.">
            <a:extLst>
              <a:ext uri="{FF2B5EF4-FFF2-40B4-BE49-F238E27FC236}">
                <a16:creationId xmlns:a16="http://schemas.microsoft.com/office/drawing/2014/main" id="{6034D169-FF07-9896-3BB7-BBDC73C022A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055" y="3647834"/>
            <a:ext cx="3921152" cy="2940864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65F28E4-0E8D-BE6F-480F-60127E94BA98}"/>
              </a:ext>
            </a:extLst>
          </p:cNvPr>
          <p:cNvSpPr txBox="1"/>
          <p:nvPr/>
        </p:nvSpPr>
        <p:spPr>
          <a:xfrm>
            <a:off x="147200" y="3189194"/>
            <a:ext cx="1714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161F28"/>
                </a:solidFill>
              </a:rPr>
              <a:t>Huntington Avenue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0F1B96-269E-4B44-3341-7E1BD43EFA6B}"/>
              </a:ext>
            </a:extLst>
          </p:cNvPr>
          <p:cNvSpPr txBox="1"/>
          <p:nvPr/>
        </p:nvSpPr>
        <p:spPr>
          <a:xfrm>
            <a:off x="2169874" y="3165185"/>
            <a:ext cx="176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61F28"/>
                </a:solidFill>
              </a:rPr>
              <a:t>Charles Street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AE86EF-82B9-3C54-BE0F-D79DB5D2B869}"/>
              </a:ext>
            </a:extLst>
          </p:cNvPr>
          <p:cNvSpPr txBox="1"/>
          <p:nvPr/>
        </p:nvSpPr>
        <p:spPr>
          <a:xfrm>
            <a:off x="4300100" y="3185869"/>
            <a:ext cx="2768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61F28"/>
                </a:solidFill>
              </a:rPr>
              <a:t>St. Paul / Calvert Street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927A56-6779-718E-CDB8-D02D05632367}"/>
              </a:ext>
            </a:extLst>
          </p:cNvPr>
          <p:cNvSpPr txBox="1"/>
          <p:nvPr/>
        </p:nvSpPr>
        <p:spPr>
          <a:xfrm>
            <a:off x="7401198" y="3185869"/>
            <a:ext cx="1824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61F28"/>
                </a:solidFill>
              </a:rPr>
              <a:t>Barclay Street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9A2BBE-E23A-0F56-7A9B-4994FC995E9B}"/>
              </a:ext>
            </a:extLst>
          </p:cNvPr>
          <p:cNvSpPr txBox="1"/>
          <p:nvPr/>
        </p:nvSpPr>
        <p:spPr>
          <a:xfrm>
            <a:off x="9749853" y="3158416"/>
            <a:ext cx="2492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61F28"/>
                </a:solidFill>
              </a:rPr>
              <a:t>Greenmount Avenue</a:t>
            </a:r>
          </a:p>
        </p:txBody>
      </p:sp>
    </p:spTree>
    <p:extLst>
      <p:ext uri="{BB962C8B-B14F-4D97-AF65-F5344CB8AC3E}">
        <p14:creationId xmlns:p14="http://schemas.microsoft.com/office/powerpoint/2010/main" val="523512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6FF086B-1038-F4AA-4CFC-BB8D23A06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200" dirty="0"/>
              <a:t>Conclusion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55ED066-4073-BCFC-CC35-18B103291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97" y="1862571"/>
            <a:ext cx="11389729" cy="4351338"/>
          </a:xfrm>
        </p:spPr>
        <p:txBody>
          <a:bodyPr>
            <a:normAutofit/>
          </a:bodyPr>
          <a:lstStyle/>
          <a:p>
            <a:r>
              <a:rPr lang="en-US" dirty="0"/>
              <a:t>The HST Program continues to progress safely and on schedule</a:t>
            </a:r>
          </a:p>
          <a:p>
            <a:r>
              <a:rPr lang="en-US" dirty="0"/>
              <a:t>Currently operating double stack service to the Port via the northern route (Philadelphia Sub)</a:t>
            </a:r>
          </a:p>
          <a:p>
            <a:r>
              <a:rPr lang="en-US" dirty="0"/>
              <a:t>Train traffic will reopen through the Howard Street Tunnel in late 2025</a:t>
            </a:r>
          </a:p>
          <a:p>
            <a:r>
              <a:rPr lang="en-US" dirty="0"/>
              <a:t>Double stack service through Baltimore City will commence once North Avenue &amp; Harford Road are demolished – expected 2</a:t>
            </a:r>
            <a:r>
              <a:rPr lang="en-US" baseline="30000" dirty="0"/>
              <a:t>nd</a:t>
            </a:r>
            <a:r>
              <a:rPr lang="en-US" dirty="0"/>
              <a:t> Q 2026</a:t>
            </a:r>
          </a:p>
          <a:p>
            <a:r>
              <a:rPr lang="en-US" dirty="0"/>
              <a:t>Program to be complete by end of 2026.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1938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8583258B-7813-62A3-306F-68B5B03767B4}"/>
              </a:ext>
            </a:extLst>
          </p:cNvPr>
          <p:cNvSpPr txBox="1">
            <a:spLocks/>
          </p:cNvSpPr>
          <p:nvPr/>
        </p:nvSpPr>
        <p:spPr>
          <a:xfrm>
            <a:off x="6096000" y="5761699"/>
            <a:ext cx="5185776" cy="8683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b="1" i="1"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  <p:graphicFrame>
        <p:nvGraphicFramePr>
          <p:cNvPr id="3" name="TextBox 3">
            <a:extLst>
              <a:ext uri="{FF2B5EF4-FFF2-40B4-BE49-F238E27FC236}">
                <a16:creationId xmlns:a16="http://schemas.microsoft.com/office/drawing/2014/main" id="{6909662C-098E-4136-B193-C7161354434F}"/>
              </a:ext>
            </a:extLst>
          </p:cNvPr>
          <p:cNvGraphicFramePr/>
          <p:nvPr/>
        </p:nvGraphicFramePr>
        <p:xfrm>
          <a:off x="544151" y="1306945"/>
          <a:ext cx="11103697" cy="4116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F989B28D-E8A4-2160-DF92-2ECB9A3F3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Stay connected</a:t>
            </a:r>
          </a:p>
        </p:txBody>
      </p:sp>
    </p:spTree>
    <p:extLst>
      <p:ext uri="{BB962C8B-B14F-4D97-AF65-F5344CB8AC3E}">
        <p14:creationId xmlns:p14="http://schemas.microsoft.com/office/powerpoint/2010/main" val="1718537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78D27-A748-0005-D46E-2F97FE408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Boone tunnel</a:t>
            </a:r>
          </a:p>
        </p:txBody>
      </p:sp>
      <p:pic>
        <p:nvPicPr>
          <p:cNvPr id="3" name="Content Placeholder 7">
            <a:extLst>
              <a:ext uri="{FF2B5EF4-FFF2-40B4-BE49-F238E27FC236}">
                <a16:creationId xmlns:a16="http://schemas.microsoft.com/office/drawing/2014/main" id="{C314B75F-DB0E-A872-0A8A-36DF42320F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39" y="1797711"/>
            <a:ext cx="5364480" cy="40233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F675C9-8FAA-1BF3-5E3D-12F8B9B4BE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5" t="13611" r="3845" b="4658"/>
          <a:stretch/>
        </p:blipFill>
        <p:spPr>
          <a:xfrm>
            <a:off x="6096000" y="1797711"/>
            <a:ext cx="5889813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326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1825E-BABF-CCA3-383A-891FBEA31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Clifton Ave.</a:t>
            </a:r>
          </a:p>
        </p:txBody>
      </p:sp>
      <p:pic>
        <p:nvPicPr>
          <p:cNvPr id="3" name="Content Placeholder 5" descr="DSC01097.JPG">
            <a:extLst>
              <a:ext uri="{FF2B5EF4-FFF2-40B4-BE49-F238E27FC236}">
                <a16:creationId xmlns:a16="http://schemas.microsoft.com/office/drawing/2014/main" id="{15FF96FD-E047-5224-ACD1-86229065059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034" y="1725120"/>
            <a:ext cx="5661966" cy="4246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B4C9CC-EB2E-FDAB-896F-17541C2B69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20000" r="26666" b="34445"/>
          <a:stretch/>
        </p:blipFill>
        <p:spPr>
          <a:xfrm>
            <a:off x="6544069" y="1725120"/>
            <a:ext cx="5379708" cy="424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897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B286B-02C4-29A7-FA54-BFDAA4E2D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Chichester </a:t>
            </a:r>
            <a:r>
              <a:rPr lang="en-US" dirty="0" err="1"/>
              <a:t>aVenue</a:t>
            </a:r>
            <a:endParaRPr lang="en-US" dirty="0"/>
          </a:p>
        </p:txBody>
      </p:sp>
      <p:pic>
        <p:nvPicPr>
          <p:cNvPr id="3" name="Content Placeholder 5" descr="Sept12 031">
            <a:extLst>
              <a:ext uri="{FF2B5EF4-FFF2-40B4-BE49-F238E27FC236}">
                <a16:creationId xmlns:a16="http://schemas.microsoft.com/office/drawing/2014/main" id="{00760ED1-0938-F1AB-A6AE-7A51B21A3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79" y="1600020"/>
            <a:ext cx="5999081" cy="448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E053B4-0AEF-2A80-B8EF-FA23F0A9E7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r="17777" b="-1852"/>
          <a:stretch/>
        </p:blipFill>
        <p:spPr>
          <a:xfrm rot="5400000">
            <a:off x="7074094" y="1277486"/>
            <a:ext cx="4668429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801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64FE3-77AD-93AB-2B4D-3736CF6F2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dirty="0" err="1"/>
              <a:t>st.</a:t>
            </a:r>
            <a:r>
              <a:rPr lang="en-US" dirty="0"/>
              <a:t> And Lancaster </a:t>
            </a:r>
            <a:r>
              <a:rPr lang="en-US" dirty="0" err="1"/>
              <a:t>ave.</a:t>
            </a:r>
            <a:endParaRPr lang="en-US" dirty="0"/>
          </a:p>
        </p:txBody>
      </p:sp>
      <p:pic>
        <p:nvPicPr>
          <p:cNvPr id="3" name="Picture 3" descr="N:\_GCWD Files\Derek Mihaly\Others\Philadelphia Line Clearance Improvement Project\6.0- REPORTS\6.11- Progress Photos\BAK 26.20 - 4th Street - Lancaster Ave\20150402_181628.jpg">
            <a:extLst>
              <a:ext uri="{FF2B5EF4-FFF2-40B4-BE49-F238E27FC236}">
                <a16:creationId xmlns:a16="http://schemas.microsoft.com/office/drawing/2014/main" id="{E775E374-53B8-D5E7-4E6E-6E221A8F7A69}"/>
              </a:ext>
            </a:extLst>
          </p:cNvPr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202" y="1736525"/>
            <a:ext cx="5588114" cy="423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1DF998-F8FF-FB39-84CB-FE28B956D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436" y="1726387"/>
            <a:ext cx="5433472" cy="424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017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ACB65-CECD-B3CB-E7CF-006BFEA65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58</a:t>
            </a:r>
            <a:r>
              <a:rPr lang="en-US" baseline="30000" dirty="0"/>
              <a:t>th</a:t>
            </a:r>
            <a:r>
              <a:rPr lang="en-US" dirty="0"/>
              <a:t> – 68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dirty="0" err="1"/>
              <a:t>STreet</a:t>
            </a:r>
            <a:endParaRPr lang="en-US" dirty="0"/>
          </a:p>
        </p:txBody>
      </p:sp>
      <p:pic>
        <p:nvPicPr>
          <p:cNvPr id="5" name="Picture 4" descr="DSC01034.JPG">
            <a:extLst>
              <a:ext uri="{FF2B5EF4-FFF2-40B4-BE49-F238E27FC236}">
                <a16:creationId xmlns:a16="http://schemas.microsoft.com/office/drawing/2014/main" id="{F660E3F1-49F2-1119-0C03-45D46F39AA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765" y="1858269"/>
            <a:ext cx="5361876" cy="4023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 train tracks next to a wall&#10;&#10;AI-generated content may be incorrect.">
            <a:extLst>
              <a:ext uri="{FF2B5EF4-FFF2-40B4-BE49-F238E27FC236}">
                <a16:creationId xmlns:a16="http://schemas.microsoft.com/office/drawing/2014/main" id="{378C1AD1-7450-F2AB-5010-8A163855AF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259" y="1819635"/>
            <a:ext cx="5364479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152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B1E0-E5EE-5649-A137-D79EC528A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Project Status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26626" y="1481721"/>
            <a:ext cx="5469349" cy="43433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Design Complete on all projects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 of 10 Projects complete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Remaining 5 Projects under construction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Clearance achieved from Baltimore to Philly in October 2024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HST to be complete in 2025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Overhead Highway Bridges to be complete shortly thereafter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construction site with a machine&#10;&#10;AI-generated content may be incorrect.">
            <a:extLst>
              <a:ext uri="{FF2B5EF4-FFF2-40B4-BE49-F238E27FC236}">
                <a16:creationId xmlns:a16="http://schemas.microsoft.com/office/drawing/2014/main" id="{CEE502DE-74F3-5573-74EC-C8E496EEE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5" r="21875"/>
          <a:stretch/>
        </p:blipFill>
        <p:spPr>
          <a:xfrm>
            <a:off x="6096000" y="1692337"/>
            <a:ext cx="5905500" cy="4190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11710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heme/theme1.xml><?xml version="1.0" encoding="utf-8"?>
<a:theme xmlns:a="http://schemas.openxmlformats.org/drawingml/2006/main" name="2_Office Theme">
  <a:themeElements>
    <a:clrScheme name="CSX Updated Brand Colors">
      <a:dk1>
        <a:srgbClr val="515151"/>
      </a:dk1>
      <a:lt1>
        <a:srgbClr val="FFFFFF"/>
      </a:lt1>
      <a:dk2>
        <a:srgbClr val="003461"/>
      </a:dk2>
      <a:lt2>
        <a:srgbClr val="E7E6E6"/>
      </a:lt2>
      <a:accent1>
        <a:srgbClr val="798685"/>
      </a:accent1>
      <a:accent2>
        <a:srgbClr val="003461"/>
      </a:accent2>
      <a:accent3>
        <a:srgbClr val="F9A01B"/>
      </a:accent3>
      <a:accent4>
        <a:srgbClr val="798685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3275</TotalTime>
  <Words>806</Words>
  <Application>Microsoft Office PowerPoint</Application>
  <PresentationFormat>Widescreen</PresentationFormat>
  <Paragraphs>143</Paragraphs>
  <Slides>37</Slides>
  <Notes>2</Notes>
  <HiddenSlides>7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MS PGothic</vt:lpstr>
      <vt:lpstr>Arial</vt:lpstr>
      <vt:lpstr>Calibri</vt:lpstr>
      <vt:lpstr>Symbol</vt:lpstr>
      <vt:lpstr>Wingdings</vt:lpstr>
      <vt:lpstr>2_Office Theme</vt:lpstr>
      <vt:lpstr>Custom Design</vt:lpstr>
      <vt:lpstr>Howard Street Tunnel Clearance Program</vt:lpstr>
      <vt:lpstr>CSX Core Intermodal Network</vt:lpstr>
      <vt:lpstr>Port of Baltimore</vt:lpstr>
      <vt:lpstr>Howard Street Tunnel (HST) clearance Program</vt:lpstr>
      <vt:lpstr>Howard street tunnel background and timeline</vt:lpstr>
      <vt:lpstr>Baltimore Projects</vt:lpstr>
      <vt:lpstr>Howard Street Tunnel </vt:lpstr>
      <vt:lpstr>Historic Howard street tunnel</vt:lpstr>
      <vt:lpstr>Howard street tunnel project progression</vt:lpstr>
      <vt:lpstr>HST Clearance method – Replace Invert</vt:lpstr>
      <vt:lpstr>Precast invert slabs (PCIS)</vt:lpstr>
      <vt:lpstr>Logistics Plan</vt:lpstr>
      <vt:lpstr>Howard ST. Tunnel - Gantry</vt:lpstr>
      <vt:lpstr>Typical Section at invert replacement with PCIS</vt:lpstr>
      <vt:lpstr>HST Pictures – PCIS Cycle</vt:lpstr>
      <vt:lpstr>Hst pictures – PCIS Cycle</vt:lpstr>
      <vt:lpstr>HST Pictures – PCIS Cycle</vt:lpstr>
      <vt:lpstr>HST Pictures – PCIS Cycle</vt:lpstr>
      <vt:lpstr>HST Pictures – PCIS Cycle</vt:lpstr>
      <vt:lpstr>HST pictures – PCIS Cycle</vt:lpstr>
      <vt:lpstr>Howard Street Tunnel</vt:lpstr>
      <vt:lpstr>North Avenue bridge</vt:lpstr>
      <vt:lpstr>North Avenue</vt:lpstr>
      <vt:lpstr>North Avenue Bridge rendering</vt:lpstr>
      <vt:lpstr>Guilford Avenue Bridge</vt:lpstr>
      <vt:lpstr>Guilford avenue Bridge</vt:lpstr>
      <vt:lpstr>Harford road Bridge</vt:lpstr>
      <vt:lpstr>Harford Road Bridge</vt:lpstr>
      <vt:lpstr>Baltimore Track Lowering</vt:lpstr>
      <vt:lpstr>Conclusion</vt:lpstr>
      <vt:lpstr>Stay connected</vt:lpstr>
      <vt:lpstr>Boone tunnel</vt:lpstr>
      <vt:lpstr>Clifton Ave.</vt:lpstr>
      <vt:lpstr>Chichester aVenue</vt:lpstr>
      <vt:lpstr>4th st. And Lancaster ave.</vt:lpstr>
      <vt:lpstr>58th – 68th STreet</vt:lpstr>
      <vt:lpstr>Project Status</vt:lpstr>
    </vt:vector>
  </TitlesOfParts>
  <Company>CSX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Knapp, Brandon</dc:creator>
  <cp:lastModifiedBy>Knapp, Brandon</cp:lastModifiedBy>
  <cp:revision>37</cp:revision>
  <cp:lastPrinted>2025-04-22T16:58:16Z</cp:lastPrinted>
  <dcterms:created xsi:type="dcterms:W3CDTF">2024-05-14T13:33:45Z</dcterms:created>
  <dcterms:modified xsi:type="dcterms:W3CDTF">2025-05-02T19:46:34Z</dcterms:modified>
</cp:coreProperties>
</file>