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heme/themeOverride1.xml" ContentType="application/vnd.openxmlformats-officedocument.themeOverride+xml"/>
  <Override PartName="/ppt/notesSlides/notesSlide54.xml" ContentType="application/vnd.openxmlformats-officedocument.presentationml.notesSlide+xml"/>
  <Override PartName="/ppt/theme/themeOverride2.xml" ContentType="application/vnd.openxmlformats-officedocument.themeOverride+xml"/>
  <Override PartName="/ppt/notesSlides/notesSlide55.xml" ContentType="application/vnd.openxmlformats-officedocument.presentationml.notesSlide+xml"/>
  <Override PartName="/ppt/theme/themeOverride3.xml" ContentType="application/vnd.openxmlformats-officedocument.themeOverr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3" r:id="rId2"/>
    <p:sldMasterId id="2147483685" r:id="rId3"/>
    <p:sldMasterId id="2147483697" r:id="rId4"/>
  </p:sldMasterIdLst>
  <p:notesMasterIdLst>
    <p:notesMasterId r:id="rId84"/>
  </p:notesMasterIdLst>
  <p:sldIdLst>
    <p:sldId id="258" r:id="rId5"/>
    <p:sldId id="2142533110" r:id="rId6"/>
    <p:sldId id="2142533111" r:id="rId7"/>
    <p:sldId id="2142533112" r:id="rId8"/>
    <p:sldId id="269" r:id="rId9"/>
    <p:sldId id="435" r:id="rId10"/>
    <p:sldId id="469" r:id="rId11"/>
    <p:sldId id="361" r:id="rId12"/>
    <p:sldId id="364" r:id="rId13"/>
    <p:sldId id="416" r:id="rId14"/>
    <p:sldId id="353" r:id="rId15"/>
    <p:sldId id="536" r:id="rId16"/>
    <p:sldId id="538" r:id="rId17"/>
    <p:sldId id="466" r:id="rId18"/>
    <p:sldId id="468" r:id="rId19"/>
    <p:sldId id="424" r:id="rId20"/>
    <p:sldId id="517" r:id="rId21"/>
    <p:sldId id="522" r:id="rId22"/>
    <p:sldId id="404" r:id="rId23"/>
    <p:sldId id="539" r:id="rId24"/>
    <p:sldId id="518" r:id="rId25"/>
    <p:sldId id="519" r:id="rId26"/>
    <p:sldId id="467" r:id="rId27"/>
    <p:sldId id="449" r:id="rId28"/>
    <p:sldId id="516" r:id="rId29"/>
    <p:sldId id="478" r:id="rId30"/>
    <p:sldId id="418" r:id="rId31"/>
    <p:sldId id="431" r:id="rId32"/>
    <p:sldId id="470" r:id="rId33"/>
    <p:sldId id="488" r:id="rId34"/>
    <p:sldId id="427" r:id="rId35"/>
    <p:sldId id="430" r:id="rId36"/>
    <p:sldId id="434" r:id="rId37"/>
    <p:sldId id="472" r:id="rId38"/>
    <p:sldId id="500" r:id="rId39"/>
    <p:sldId id="486" r:id="rId40"/>
    <p:sldId id="484" r:id="rId41"/>
    <p:sldId id="480" r:id="rId42"/>
    <p:sldId id="477" r:id="rId43"/>
    <p:sldId id="474" r:id="rId44"/>
    <p:sldId id="475" r:id="rId45"/>
    <p:sldId id="482" r:id="rId46"/>
    <p:sldId id="483" r:id="rId47"/>
    <p:sldId id="485" r:id="rId48"/>
    <p:sldId id="487" r:id="rId49"/>
    <p:sldId id="491" r:id="rId50"/>
    <p:sldId id="476" r:id="rId51"/>
    <p:sldId id="489" r:id="rId52"/>
    <p:sldId id="490" r:id="rId53"/>
    <p:sldId id="492" r:id="rId54"/>
    <p:sldId id="481" r:id="rId55"/>
    <p:sldId id="423" r:id="rId56"/>
    <p:sldId id="421" r:id="rId57"/>
    <p:sldId id="422" r:id="rId58"/>
    <p:sldId id="420" r:id="rId59"/>
    <p:sldId id="496" r:id="rId60"/>
    <p:sldId id="365" r:id="rId61"/>
    <p:sldId id="411" r:id="rId62"/>
    <p:sldId id="412" r:id="rId63"/>
    <p:sldId id="514" r:id="rId64"/>
    <p:sldId id="532" r:id="rId65"/>
    <p:sldId id="524" r:id="rId66"/>
    <p:sldId id="504" r:id="rId67"/>
    <p:sldId id="2142533113" r:id="rId68"/>
    <p:sldId id="526" r:id="rId69"/>
    <p:sldId id="501" r:id="rId70"/>
    <p:sldId id="272" r:id="rId71"/>
    <p:sldId id="257" r:id="rId72"/>
    <p:sldId id="2142533114" r:id="rId73"/>
    <p:sldId id="259" r:id="rId74"/>
    <p:sldId id="417" r:id="rId75"/>
    <p:sldId id="262" r:id="rId76"/>
    <p:sldId id="2142533117" r:id="rId77"/>
    <p:sldId id="2142533099" r:id="rId78"/>
    <p:sldId id="2142533103" r:id="rId79"/>
    <p:sldId id="2142533107" r:id="rId80"/>
    <p:sldId id="1042" r:id="rId81"/>
    <p:sldId id="2142533115" r:id="rId82"/>
    <p:sldId id="2142533116"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1607" autoAdjust="0"/>
  </p:normalViewPr>
  <p:slideViewPr>
    <p:cSldViewPr snapToGrid="0">
      <p:cViewPr varScale="1">
        <p:scale>
          <a:sx n="99" d="100"/>
          <a:sy n="99" d="100"/>
        </p:scale>
        <p:origin x="960" y="216"/>
      </p:cViewPr>
      <p:guideLst/>
    </p:cSldViewPr>
  </p:slideViewPr>
  <p:outlineViewPr>
    <p:cViewPr>
      <p:scale>
        <a:sx n="33" d="100"/>
        <a:sy n="33" d="100"/>
      </p:scale>
      <p:origin x="0" y="-9114"/>
    </p:cViewPr>
  </p:outlineViewPr>
  <p:notesTextViewPr>
    <p:cViewPr>
      <p:scale>
        <a:sx n="1" d="1"/>
        <a:sy n="1" d="1"/>
      </p:scale>
      <p:origin x="0" y="0"/>
    </p:cViewPr>
  </p:notesTextViewPr>
  <p:notesViewPr>
    <p:cSldViewPr snapToGrid="0">
      <p:cViewPr varScale="1">
        <p:scale>
          <a:sx n="82" d="100"/>
          <a:sy n="82" d="100"/>
        </p:scale>
        <p:origin x="3876"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notesMaster" Target="notesMasters/notes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Rail</a:t>
            </a:r>
            <a:r>
              <a:rPr lang="en-US" baseline="0"/>
              <a:t> Funding (Billions)</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FY17-21 Actual</c:v>
                </c:pt>
              </c:strCache>
            </c:strRef>
          </c:tx>
          <c:spPr>
            <a:solidFill>
              <a:schemeClr val="accent1"/>
            </a:solidFill>
            <a:ln>
              <a:noFill/>
            </a:ln>
            <a:effectLst/>
          </c:spPr>
          <c:invertIfNegative val="0"/>
          <c:cat>
            <c:strRef>
              <c:f>Sheet1!$A$2:$A$4</c:f>
              <c:strCache>
                <c:ptCount val="3"/>
                <c:pt idx="0">
                  <c:v>Amtrak - Northeast Corridor</c:v>
                </c:pt>
                <c:pt idx="1">
                  <c:v>Amtrak - National Network</c:v>
                </c:pt>
                <c:pt idx="2">
                  <c:v>Rail Grants</c:v>
                </c:pt>
              </c:strCache>
            </c:strRef>
          </c:cat>
          <c:val>
            <c:numRef>
              <c:f>Sheet1!$B$2:$B$4</c:f>
              <c:numCache>
                <c:formatCode>General</c:formatCode>
                <c:ptCount val="3"/>
                <c:pt idx="0">
                  <c:v>3.03</c:v>
                </c:pt>
                <c:pt idx="1">
                  <c:v>6.35</c:v>
                </c:pt>
                <c:pt idx="2">
                  <c:v>2.74</c:v>
                </c:pt>
              </c:numCache>
            </c:numRef>
          </c:val>
          <c:extLst>
            <c:ext xmlns:c16="http://schemas.microsoft.com/office/drawing/2014/chart" uri="{C3380CC4-5D6E-409C-BE32-E72D297353CC}">
              <c16:uniqueId val="{00000000-3586-E24E-8B1A-3D52E64FF92B}"/>
            </c:ext>
          </c:extLst>
        </c:ser>
        <c:ser>
          <c:idx val="1"/>
          <c:order val="1"/>
          <c:tx>
            <c:strRef>
              <c:f>Sheet1!$C$1</c:f>
              <c:strCache>
                <c:ptCount val="1"/>
                <c:pt idx="0">
                  <c:v>FY22-26 IIJA</c:v>
                </c:pt>
              </c:strCache>
            </c:strRef>
          </c:tx>
          <c:spPr>
            <a:solidFill>
              <a:schemeClr val="accent2"/>
            </a:solidFill>
            <a:ln>
              <a:noFill/>
            </a:ln>
            <a:effectLst/>
          </c:spPr>
          <c:invertIfNegative val="0"/>
          <c:cat>
            <c:strRef>
              <c:f>Sheet1!$A$2:$A$4</c:f>
              <c:strCache>
                <c:ptCount val="3"/>
                <c:pt idx="0">
                  <c:v>Amtrak - Northeast Corridor</c:v>
                </c:pt>
                <c:pt idx="1">
                  <c:v>Amtrak - National Network</c:v>
                </c:pt>
                <c:pt idx="2">
                  <c:v>Rail Grants</c:v>
                </c:pt>
              </c:strCache>
            </c:strRef>
          </c:cat>
          <c:val>
            <c:numRef>
              <c:f>Sheet1!$C$2:$C$4</c:f>
              <c:numCache>
                <c:formatCode>General</c:formatCode>
                <c:ptCount val="3"/>
                <c:pt idx="0">
                  <c:v>12.57</c:v>
                </c:pt>
                <c:pt idx="1">
                  <c:v>28.65</c:v>
                </c:pt>
                <c:pt idx="2">
                  <c:v>60.28</c:v>
                </c:pt>
              </c:numCache>
            </c:numRef>
          </c:val>
          <c:extLst>
            <c:ext xmlns:c16="http://schemas.microsoft.com/office/drawing/2014/chart" uri="{C3380CC4-5D6E-409C-BE32-E72D297353CC}">
              <c16:uniqueId val="{00000001-3586-E24E-8B1A-3D52E64FF92B}"/>
            </c:ext>
          </c:extLst>
        </c:ser>
        <c:dLbls>
          <c:showLegendKey val="0"/>
          <c:showVal val="0"/>
          <c:showCatName val="0"/>
          <c:showSerName val="0"/>
          <c:showPercent val="0"/>
          <c:showBubbleSize val="0"/>
        </c:dLbls>
        <c:gapWidth val="219"/>
        <c:overlap val="-27"/>
        <c:axId val="2117163855"/>
        <c:axId val="2117907455"/>
      </c:barChart>
      <c:catAx>
        <c:axId val="2117163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907455"/>
        <c:crosses val="autoZero"/>
        <c:auto val="1"/>
        <c:lblAlgn val="ctr"/>
        <c:lblOffset val="100"/>
        <c:noMultiLvlLbl val="0"/>
      </c:catAx>
      <c:valAx>
        <c:axId val="21179074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1638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756AE5-BA93-4336-98E1-C1C60F1841E8}" type="datetimeFigureOut">
              <a:rPr lang="en-US" smtClean="0"/>
              <a:t>04/29/25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E31A69-7BAD-486B-8C42-52591A020574}" type="slidenum">
              <a:rPr lang="en-US" smtClean="0"/>
              <a:t>‹#›</a:t>
            </a:fld>
            <a:endParaRPr lang="en-US"/>
          </a:p>
        </p:txBody>
      </p:sp>
    </p:spTree>
    <p:extLst>
      <p:ext uri="{BB962C8B-B14F-4D97-AF65-F5344CB8AC3E}">
        <p14:creationId xmlns:p14="http://schemas.microsoft.com/office/powerpoint/2010/main" val="3441198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railroads.dot.gov/environmental-reviews/washington-union-station-expansion-project/washington-union-station-0"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vapassengerrailauthority.org/transforming-rail-in-virginia"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428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ED4C4-2AA0-6B22-B3BB-D1122221DC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ADEDF-8F04-90B5-2CC3-19A761D0ED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571613-C33D-48B5-F4A5-F76F5EBD94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0A2C2D-466E-3B61-DF74-1D33293E5E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6213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ED4C4-2AA0-6B22-B3BB-D1122221DC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ADEDF-8F04-90B5-2CC3-19A761D0ED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571613-C33D-48B5-F4A5-F76F5EBD94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0A2C2D-466E-3B61-DF74-1D33293E5E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1311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How is we talk about “everyone” when we talk about passenger rail? Isn’t Amtrak, for example, pretty much limited to people who take “land cruise” vacations across the country to see the pretty </a:t>
            </a:r>
            <a:r>
              <a:rPr lang="en-US" dirty="0" err="1"/>
              <a:t>mountions</a:t>
            </a:r>
            <a:r>
              <a:rPr lang="en-US" dirty="0"/>
              <a:t> and eat in the dining cars?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this is why I include this when I speak about our mission:  </a:t>
            </a:r>
            <a:r>
              <a:rPr lang="en-US" sz="1200" b="1" i="1" dirty="0">
                <a:solidFill>
                  <a:srgbClr val="000000"/>
                </a:solidFill>
                <a:effectLst/>
              </a:rPr>
              <a:t>We do this because it makes communities more accessible, more productive, and more prosperous, improving the lives of everyone who lives, works, studies, and plays in towns all across America</a:t>
            </a:r>
          </a:p>
          <a:p>
            <a:pPr marL="0" lvl="0" indent="0" algn="l" rtl="0">
              <a:spcBef>
                <a:spcPts val="0"/>
              </a:spcBef>
              <a:spcAft>
                <a:spcPts val="0"/>
              </a:spcAft>
              <a:buNone/>
            </a:pPr>
            <a:endParaRPr lang="en-US" sz="1200" b="1" i="1" dirty="0">
              <a:solidFill>
                <a:srgbClr val="000000"/>
              </a:solidFill>
              <a:effectLst/>
            </a:endParaRPr>
          </a:p>
          <a:p>
            <a:pPr marL="0" lvl="0" indent="0" algn="l" rtl="0">
              <a:spcBef>
                <a:spcPts val="0"/>
              </a:spcBef>
              <a:spcAft>
                <a:spcPts val="0"/>
              </a:spcAft>
              <a:buNone/>
            </a:pPr>
            <a:r>
              <a:rPr lang="en-US" sz="1200" b="1" i="1" dirty="0">
                <a:solidFill>
                  <a:srgbClr val="000000"/>
                </a:solidFill>
                <a:effectLst/>
              </a:rPr>
              <a:t>We’ve learned to focus on the things people don’t think about when they think about passenger rail. The people in small town America and dense urban areas alike who depend upon passenger rail for their mobility, their health, their education and their opportunities.  </a:t>
            </a:r>
            <a:endParaRPr dirty="0"/>
          </a:p>
        </p:txBody>
      </p:sp>
      <p:sp>
        <p:nvSpPr>
          <p:cNvPr id="247" name="Google Shape;24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6E3F6-B8DC-88D3-AF4C-72E63FAE5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9B5EA9-8307-3218-DC56-A7318E53CB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B6D5B7-F04B-89D2-0DEA-04C3F93937D8}"/>
              </a:ext>
            </a:extLst>
          </p:cNvPr>
          <p:cNvSpPr>
            <a:spLocks noGrp="1"/>
          </p:cNvSpPr>
          <p:nvPr>
            <p:ph type="body" idx="1"/>
          </p:nvPr>
        </p:nvSpPr>
        <p:spPr/>
        <p:txBody>
          <a:bodyPr/>
          <a:lstStyle/>
          <a:p>
            <a:r>
              <a:rPr lang="en-US" dirty="0"/>
              <a:t>Our 58</a:t>
            </a:r>
            <a:r>
              <a:rPr lang="en-US" baseline="30000" dirty="0"/>
              <a:t>th</a:t>
            </a:r>
            <a:r>
              <a:rPr lang="en-US" dirty="0"/>
              <a:t> year</a:t>
            </a:r>
          </a:p>
          <a:p>
            <a:r>
              <a:rPr lang="en-US" dirty="0"/>
              <a:t>Introduce Ross Capon</a:t>
            </a:r>
          </a:p>
          <a:p>
            <a:endParaRPr lang="en-US" dirty="0"/>
          </a:p>
        </p:txBody>
      </p:sp>
      <p:sp>
        <p:nvSpPr>
          <p:cNvPr id="4" name="Slide Number Placeholder 3">
            <a:extLst>
              <a:ext uri="{FF2B5EF4-FFF2-40B4-BE49-F238E27FC236}">
                <a16:creationId xmlns:a16="http://schemas.microsoft.com/office/drawing/2014/main" id="{53E2954D-6084-76C5-B226-567B3C7A44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1656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3FDFE817-B74A-94EA-1C78-6AD52EDBDEB1}"/>
            </a:ext>
          </a:extLst>
        </p:cNvPr>
        <p:cNvGrpSpPr/>
        <p:nvPr/>
      </p:nvGrpSpPr>
      <p:grpSpPr>
        <a:xfrm>
          <a:off x="0" y="0"/>
          <a:ext cx="0" cy="0"/>
          <a:chOff x="0" y="0"/>
          <a:chExt cx="0" cy="0"/>
        </a:xfrm>
      </p:grpSpPr>
      <p:sp>
        <p:nvSpPr>
          <p:cNvPr id="246" name="Google Shape;246;p14:notes">
            <a:extLst>
              <a:ext uri="{FF2B5EF4-FFF2-40B4-BE49-F238E27FC236}">
                <a16:creationId xmlns:a16="http://schemas.microsoft.com/office/drawing/2014/main" id="{16050BC7-08F4-0A7B-E946-95771D879D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a:lnSpc>
                <a:spcPct val="115000"/>
              </a:lnSpc>
              <a:spcAft>
                <a:spcPts val="800"/>
              </a:spcAft>
              <a:buNone/>
            </a:pPr>
            <a:r>
              <a:rPr lang="en-US" sz="1200" kern="0" dirty="0">
                <a:solidFill>
                  <a:srgbClr val="000000"/>
                </a:solidFill>
                <a:effectLst/>
                <a:highlight>
                  <a:srgbClr val="00FFFF"/>
                </a:highlight>
                <a:latin typeface="Aptos" panose="020B0004020202020204" pitchFamily="34" charset="0"/>
                <a:ea typeface="Times New Roman" panose="02020603050405020304" pitchFamily="18" charset="0"/>
                <a:cs typeface="Times New Roman" panose="02020603050405020304" pitchFamily="18" charset="0"/>
              </a:rPr>
              <a:t>Those investments were targeted to professionalize our staff, to elevate our public communications and media presence with outside PR and marketing counsel, to sharpen and focus our public-policy messages with data-tested strategies, and to re-create our image in the eyes of decisionmakers to shift away from emotional enthusiasm and instead to</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15000"/>
              </a:lnSpc>
              <a:spcAft>
                <a:spcPts val="800"/>
              </a:spcAft>
            </a:pPr>
            <a:endParaRPr lang="en-US" sz="12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2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We’ve spent the past ten years building credibility and trust to prepare for scenarios just like the one we’ll enter in January 2025. That trust Rail Passengers has worked so hard to earn as a true nonpartisan voice for the American passenger will be even more crucial in the upcoming congressional session.</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We’ll be heard, taken seriously, and consulted at a time when – let’s not sugar-coat it – all of our great “wins” for passenger rail in the past six years are at risk.</a:t>
            </a:r>
          </a:p>
          <a:p>
            <a:pPr marL="0" lvl="0" indent="0" algn="l" rtl="0">
              <a:spcBef>
                <a:spcPts val="0"/>
              </a:spcBef>
              <a:spcAft>
                <a:spcPts val="0"/>
              </a:spcAft>
              <a:buNone/>
            </a:pPr>
            <a:r>
              <a:rPr lang="en-US" sz="1200" kern="0" dirty="0">
                <a:solidFill>
                  <a:srgbClr val="000000"/>
                </a:solidFill>
                <a:effectLst/>
                <a:highlight>
                  <a:srgbClr val="00FFFF"/>
                </a:highlight>
                <a:latin typeface="Aptos" panose="020B0004020202020204" pitchFamily="34" charset="0"/>
                <a:ea typeface="Times New Roman" panose="02020603050405020304" pitchFamily="18" charset="0"/>
                <a:cs typeface="Times New Roman" panose="02020603050405020304" pitchFamily="18" charset="0"/>
              </a:rPr>
              <a:t>ward credible, fact-based advocacy. We spent money to get better at our mission</a:t>
            </a:r>
          </a:p>
          <a:p>
            <a:pPr marL="0" lvl="0" indent="0" algn="l" rtl="0">
              <a:spcBef>
                <a:spcPts val="0"/>
              </a:spcBef>
              <a:spcAft>
                <a:spcPts val="0"/>
              </a:spcAft>
              <a:buNone/>
            </a:pPr>
            <a:endParaRPr lang="en-US" sz="1200" kern="0" dirty="0">
              <a:solidFill>
                <a:srgbClr val="000000"/>
              </a:solidFill>
              <a:effectLst/>
              <a:highlight>
                <a:srgbClr val="00FFFF"/>
              </a:highlight>
              <a:latin typeface="Aptos" panose="020B0004020202020204" pitchFamily="34" charset="0"/>
              <a:cs typeface="Times New Roman" panose="02020603050405020304" pitchFamily="18" charset="0"/>
            </a:endParaRPr>
          </a:p>
          <a:p>
            <a:pPr marL="0" marR="0" fontAlgn="base">
              <a:lnSpc>
                <a:spcPct val="115000"/>
              </a:lnSpc>
              <a:spcAft>
                <a:spcPts val="800"/>
              </a:spcAft>
              <a:buNone/>
            </a:pPr>
            <a:r>
              <a:rPr lang="en-US" sz="1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fontAlgn="base">
              <a:lnSpc>
                <a:spcPct val="115000"/>
              </a:lnSpc>
              <a:spcAft>
                <a:spcPts val="800"/>
              </a:spcAft>
              <a:buNone/>
            </a:pPr>
            <a:r>
              <a:rPr lang="en-US" sz="1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The </a:t>
            </a:r>
            <a:r>
              <a:rPr lang="en-US" sz="1800" kern="0" dirty="0">
                <a:solidFill>
                  <a:srgbClr val="000000"/>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economic-benefits work that we co-developed in 2017 with the Univ. of Southern Mississippi</a:t>
            </a:r>
            <a:r>
              <a:rPr lang="en-US" sz="1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a:solidFill>
                  <a:srgbClr val="000000"/>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informed and catalyzed congressional support in 2021 to require FRA to perform the long-distance study which</a:t>
            </a:r>
            <a:r>
              <a:rPr lang="en-US" sz="1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today, has already de facto recommended that the Sunset Limited and the Cardinal both be returned to daily service right away – a significant win all by itself.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fontAlgn="base">
              <a:lnSpc>
                <a:spcPct val="115000"/>
              </a:lnSpc>
              <a:spcAft>
                <a:spcPts val="800"/>
              </a:spcAft>
              <a:buNone/>
            </a:pPr>
            <a:r>
              <a:rPr lang="en-US" sz="1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US" sz="1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Those </a:t>
            </a:r>
            <a:r>
              <a:rPr lang="en-US" sz="1800" kern="0" dirty="0">
                <a:solidFill>
                  <a:srgbClr val="000000"/>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studies helped persuade Congress to think boldly about passenger-rail when they were drafting the IIJA,</a:t>
            </a:r>
            <a:r>
              <a:rPr lang="en-US" sz="1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and our arms-length public opinion polling strengthened congressional resolve a year later when IIJA/Bipartisan Infrastructure Law investments might have been under threat</a:t>
            </a:r>
          </a:p>
          <a:p>
            <a:pPr>
              <a:buNone/>
            </a:pPr>
            <a:endParaRPr lang="en-US" sz="1800" kern="0" dirty="0">
              <a:solidFill>
                <a:srgbClr val="000000"/>
              </a:solidFill>
              <a:effectLst/>
              <a:latin typeface="Aptos" panose="020B0004020202020204" pitchFamily="34" charset="0"/>
              <a:cs typeface="Times New Roman" panose="02020603050405020304" pitchFamily="18" charset="0"/>
            </a:endParaRPr>
          </a:p>
          <a:p>
            <a:pPr>
              <a:buNone/>
            </a:pPr>
            <a:endParaRPr lang="en-US" sz="1800" kern="0" dirty="0">
              <a:solidFill>
                <a:srgbClr val="000000"/>
              </a:solidFill>
              <a:effectLst/>
              <a:latin typeface="Aptos" panose="020B0004020202020204" pitchFamily="34" charset="0"/>
              <a:cs typeface="Times New Roman" panose="02020603050405020304" pitchFamily="18" charset="0"/>
            </a:endParaRPr>
          </a:p>
          <a:p>
            <a:pPr marL="0" marR="0" fontAlgn="base">
              <a:lnSpc>
                <a:spcPct val="115000"/>
              </a:lnSpc>
              <a:spcAft>
                <a:spcPts val="800"/>
              </a:spcAft>
            </a:pPr>
            <a:r>
              <a:rPr lang="en-US" sz="1800" kern="0" dirty="0">
                <a:solidFill>
                  <a:srgbClr val="000000"/>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 starting in 2016, we began investing significant dollars to bring in, for example, Xenophon Strategies, IMPLAN,</a:t>
            </a:r>
            <a:r>
              <a:rPr lang="en-US" sz="1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Change Research, the University of Southern Mississippi, and many others – people, organizations, vendors, and partners with real professional expertise to help us advance our mission with speed, precision, and effectiveness.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endParaRPr lang="en-US" sz="1800" kern="0" dirty="0">
              <a:solidFill>
                <a:srgbClr val="000000"/>
              </a:solidFill>
              <a:effectLst/>
              <a:latin typeface="Aptos" panose="020B0004020202020204" pitchFamily="34" charset="0"/>
              <a:cs typeface="Times New Roman" panose="02020603050405020304" pitchFamily="18" charset="0"/>
            </a:endParaRPr>
          </a:p>
          <a:p>
            <a:pPr marL="0" marR="0" fontAlgn="base">
              <a:lnSpc>
                <a:spcPct val="115000"/>
              </a:lnSpc>
              <a:spcAft>
                <a:spcPts val="800"/>
              </a:spcAft>
            </a:pPr>
            <a:r>
              <a:rPr lang="en-US" sz="1200" kern="100" dirty="0">
                <a:solidFill>
                  <a:srgbClr val="000000"/>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rPr>
              <a:t>We are now trusted policy partners in Congress, FRA, STB, and beyond.</a:t>
            </a:r>
            <a:r>
              <a:rPr lang="en-US" sz="12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When Jim Matthews arrived in 2014, we were quoted so rarely in the press that we issued press releases when it happened...as if that in itself were news. Today,  </a:t>
            </a:r>
            <a:r>
              <a:rPr lang="en-US" sz="1200" kern="0" dirty="0">
                <a:solidFill>
                  <a:srgbClr val="000000"/>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not a week goes by when our staff isn't in contact with dozens of news outlets around the country, including the New York Times and Washington Post,  or even around the world, to include BBC and The Economist. Daily Kos </a:t>
            </a:r>
            <a:r>
              <a:rPr lang="en-US" sz="12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slide. </a:t>
            </a:r>
          </a:p>
          <a:p>
            <a:pPr marL="0" marR="0" fontAlgn="base">
              <a:lnSpc>
                <a:spcPct val="115000"/>
              </a:lnSpc>
              <a:spcAft>
                <a:spcPts val="800"/>
              </a:spcAft>
            </a:pPr>
            <a:endParaRPr lang="en-US" sz="1200" kern="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I’ve worked very hard and for many years </a:t>
            </a:r>
            <a:r>
              <a:rPr lang="en-US" sz="12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building our professionalism, our credibility, and our expertise so that we can be a genuine policy partner and resource for lawmakers on both sides of the aisle. That’s why so many offices and Committee staff reached out for the Association’s help when Congress was crafting the Bipartisan Infrastructure Law, and it’s why Republican offices in the last Congress sought our help, for example, on winning more transparency for Amtrak Board meetings.</a:t>
            </a:r>
          </a:p>
          <a:p>
            <a:pPr marL="0" marR="0" fontAlgn="base">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endParaRPr dirty="0"/>
          </a:p>
        </p:txBody>
      </p:sp>
      <p:sp>
        <p:nvSpPr>
          <p:cNvPr id="247" name="Google Shape;247;p14:notes">
            <a:extLst>
              <a:ext uri="{FF2B5EF4-FFF2-40B4-BE49-F238E27FC236}">
                <a16:creationId xmlns:a16="http://schemas.microsoft.com/office/drawing/2014/main" id="{BC624CB0-2BFA-E3FA-BA4D-9367D3A946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1378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8861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0040" marR="0" lvl="1" indent="0" algn="l" defTabSz="64008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council plays a crucial role in uniting local and national efforts to effectively advocate for passenger trains and transit. </a:t>
            </a:r>
          </a:p>
          <a:p>
            <a:pPr marL="320040" marR="0" lvl="1" indent="0" algn="l" defTabSz="64008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20040" marR="0" lvl="1" indent="0" algn="l" defTabSz="64008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It consists of 112 State Representatives and up to 10 At-Large Representatives who represent local needs, address issues, and participate in formulating national policies related to passenger rail.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4985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E1A5A-AD7B-9CC1-174E-0CC2E51B83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35235B-9D87-061F-E42F-7C7D21DBD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4AD35-D0D3-6090-1DDA-67EC2200FD1A}"/>
              </a:ext>
            </a:extLst>
          </p:cNvPr>
          <p:cNvSpPr>
            <a:spLocks noGrp="1"/>
          </p:cNvSpPr>
          <p:nvPr>
            <p:ph type="body" idx="1"/>
          </p:nvPr>
        </p:nvSpPr>
        <p:spPr/>
        <p:txBody>
          <a:bodyPr/>
          <a:lstStyle/>
          <a:p>
            <a:r>
              <a:rPr lang="en-US" dirty="0"/>
              <a:t>I’ve traveled from </a:t>
            </a:r>
            <a:r>
              <a:rPr lang="en-US" dirty="0" err="1"/>
              <a:t>Portland,OR</a:t>
            </a:r>
            <a:r>
              <a:rPr lang="en-US" dirty="0"/>
              <a:t> to Portland, ME ; From Seattle to </a:t>
            </a:r>
            <a:r>
              <a:rPr lang="en-US" dirty="0" err="1"/>
              <a:t>Schectady</a:t>
            </a:r>
            <a:r>
              <a:rPr lang="en-US" dirty="0"/>
              <a:t>, Arizona to Ohio and Mississippi to Montana meeting with and getting to know the advocates who populate these groups.  I’ve given keynotes at their summits and annual meetings and heard about their project initiatives, their challenges, their successes.  </a:t>
            </a:r>
          </a:p>
        </p:txBody>
      </p:sp>
      <p:sp>
        <p:nvSpPr>
          <p:cNvPr id="4" name="Slide Number Placeholder 3">
            <a:extLst>
              <a:ext uri="{FF2B5EF4-FFF2-40B4-BE49-F238E27FC236}">
                <a16:creationId xmlns:a16="http://schemas.microsoft.com/office/drawing/2014/main" id="{7CAAAD92-340E-1088-D0DE-B00C680251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03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grassroots organized and maintained; in only a very few instances are there professionals running these groups.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636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Whether they vote Republican or Democrat, most Americans want more and better trains to more places for more people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78%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support U.S. passenger rail</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95%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of Democrats and Dem-leaning voters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61%</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of Republicans and Republican-leaning voters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57%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support high-speed rail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60%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would spend $100 billion or more improving passenger rail</a:t>
            </a:r>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lvl="0" indent="0" algn="l" rtl="0">
              <a:spcBef>
                <a:spcPts val="0"/>
              </a:spcBef>
              <a:spcAft>
                <a:spcPts val="0"/>
              </a:spcAft>
              <a:buNone/>
            </a:pPr>
            <a:endParaRPr dirty="0"/>
          </a:p>
        </p:txBody>
      </p:sp>
      <p:sp>
        <p:nvSpPr>
          <p:cNvPr id="247" name="Google Shape;24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1599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5A24A614-8482-50F2-1023-0AE735BC58BE}"/>
            </a:ext>
          </a:extLst>
        </p:cNvPr>
        <p:cNvGrpSpPr/>
        <p:nvPr/>
      </p:nvGrpSpPr>
      <p:grpSpPr>
        <a:xfrm>
          <a:off x="0" y="0"/>
          <a:ext cx="0" cy="0"/>
          <a:chOff x="0" y="0"/>
          <a:chExt cx="0" cy="0"/>
        </a:xfrm>
      </p:grpSpPr>
      <p:sp>
        <p:nvSpPr>
          <p:cNvPr id="246" name="Google Shape;246;p14:notes">
            <a:extLst>
              <a:ext uri="{FF2B5EF4-FFF2-40B4-BE49-F238E27FC236}">
                <a16:creationId xmlns:a16="http://schemas.microsoft.com/office/drawing/2014/main" id="{E84E1C87-DDD8-A8AA-1C58-D786DB0B5C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7" name="Google Shape;247;p14:notes">
            <a:extLst>
              <a:ext uri="{FF2B5EF4-FFF2-40B4-BE49-F238E27FC236}">
                <a16:creationId xmlns:a16="http://schemas.microsoft.com/office/drawing/2014/main" id="{27E63427-97B3-0E8F-33A0-D0A2281CD06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5501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sz="1200" b="0" i="0" u="none" strike="noStrike" baseline="0" dirty="0">
                <a:solidFill>
                  <a:srgbClr val="093855"/>
                </a:solidFill>
                <a:latin typeface="Avenir-Roman"/>
              </a:rPr>
              <a:t>39 states </a:t>
            </a:r>
            <a:r>
              <a:rPr lang="en-US" sz="1200" b="0" i="0" u="none" strike="noStrike" baseline="0" dirty="0">
                <a:solidFill>
                  <a:srgbClr val="093855"/>
                </a:solidFill>
                <a:latin typeface="Avenir-Book"/>
              </a:rPr>
              <a:t>are served by long-distance trains</a:t>
            </a:r>
          </a:p>
          <a:p>
            <a:pPr algn="l"/>
            <a:r>
              <a:rPr lang="en-US" sz="1200" b="0" i="0" u="none" strike="noStrike" baseline="0" dirty="0">
                <a:solidFill>
                  <a:srgbClr val="093855"/>
                </a:solidFill>
                <a:latin typeface="SymbolMT"/>
              </a:rPr>
              <a:t>• </a:t>
            </a:r>
            <a:r>
              <a:rPr lang="en-US" sz="1200" b="0" i="0" u="none" strike="noStrike" baseline="0" dirty="0">
                <a:solidFill>
                  <a:srgbClr val="093855"/>
                </a:solidFill>
                <a:latin typeface="Avenir-Roman"/>
              </a:rPr>
              <a:t>23 states </a:t>
            </a:r>
            <a:r>
              <a:rPr lang="en-US" sz="1200" b="0" i="0" u="none" strike="noStrike" baseline="0" dirty="0">
                <a:solidFill>
                  <a:srgbClr val="093855"/>
                </a:solidFill>
                <a:latin typeface="Avenir-Book"/>
              </a:rPr>
              <a:t>where long-distance trains are the only Amtrak service</a:t>
            </a:r>
            <a:endParaRPr lang="en-US" dirty="0"/>
          </a:p>
          <a:p>
            <a:endParaRPr lang="en-US" dirty="0"/>
          </a:p>
          <a:p>
            <a:r>
              <a:rPr lang="en-US" dirty="0"/>
              <a:t>Economic Engines for Growth</a:t>
            </a:r>
          </a:p>
          <a:p>
            <a:r>
              <a:rPr lang="en-US" dirty="0"/>
              <a:t>A Connected America is not only good for passengers but good for America’s cities and towns, where rail is a</a:t>
            </a:r>
          </a:p>
          <a:p>
            <a:r>
              <a:rPr lang="en-US" dirty="0"/>
              <a:t>proven economic engine in the communities it serves. Every Amtrak long-distance route creates a return on</a:t>
            </a:r>
          </a:p>
          <a:p>
            <a:r>
              <a:rPr lang="en-US" dirty="0"/>
              <a:t>taxpayers’ equity for the communities that have invested in it over the past few decades. And thanks to</a:t>
            </a:r>
          </a:p>
          <a:p>
            <a:r>
              <a:rPr lang="en-US" dirty="0"/>
              <a:t>rigorous economic-benefits modeling Rail Passengers has developed over the past three years, we have been</a:t>
            </a:r>
          </a:p>
          <a:p>
            <a:r>
              <a:rPr lang="en-US" dirty="0"/>
              <a:t>able to quantify that return in a way that hadn’t been done previously. Rail Passengers’ modeling suggests</a:t>
            </a:r>
          </a:p>
          <a:p>
            <a:r>
              <a:rPr lang="en-US" dirty="0"/>
              <a:t>that Amtrak’s interconnected services in the Northeast Corridor, the long-distance National Network and</a:t>
            </a:r>
          </a:p>
          <a:p>
            <a:r>
              <a:rPr lang="en-US" dirty="0"/>
              <a:t>the dozens of State-supported Amtrak routes together return between $7 billion and $8 billion each year</a:t>
            </a:r>
          </a:p>
          <a:p>
            <a:r>
              <a:rPr lang="en-US" dirty="0"/>
              <a:t>to our Nation’s GDP – four times what we typically invest in the service. These long-distance routes below</a:t>
            </a:r>
          </a:p>
          <a:p>
            <a:r>
              <a:rPr lang="en-US" dirty="0"/>
              <a:t>are just examples of the benefits long-distance trains can generate.</a:t>
            </a:r>
          </a:p>
          <a:p>
            <a:endParaRPr lang="en-US" dirty="0"/>
          </a:p>
          <a:p>
            <a:pPr algn="l"/>
            <a:r>
              <a:rPr lang="en-US" sz="1200" b="0" i="0" u="none" strike="noStrike" baseline="0" dirty="0">
                <a:solidFill>
                  <a:srgbClr val="093855"/>
                </a:solidFill>
                <a:latin typeface="Avenir-Book"/>
              </a:rPr>
              <a:t>Amtrak’s National Network, with its 15 long-distance routes connecting a series of state-supported services,</a:t>
            </a:r>
          </a:p>
          <a:p>
            <a:pPr algn="l"/>
            <a:r>
              <a:rPr lang="en-US" sz="1200" b="0" i="0" u="none" strike="noStrike" baseline="0" dirty="0">
                <a:solidFill>
                  <a:srgbClr val="093855"/>
                </a:solidFill>
                <a:latin typeface="Avenir-Book"/>
              </a:rPr>
              <a:t>has proved to be an essential transportation service to the 40 percent of the nation’s small and rural</a:t>
            </a:r>
          </a:p>
          <a:p>
            <a:pPr algn="l"/>
            <a:r>
              <a:rPr lang="en-US" sz="1200" b="0" i="0" u="none" strike="noStrike" baseline="0" dirty="0">
                <a:solidFill>
                  <a:srgbClr val="093855"/>
                </a:solidFill>
                <a:latin typeface="Avenir-Book"/>
              </a:rPr>
              <a:t>communities that it serves, establishing a vital link between Small Town and Big City America. </a:t>
            </a:r>
            <a:r>
              <a:rPr lang="en-US" sz="1600" b="0" i="0" u="none" strike="noStrike" baseline="0" dirty="0">
                <a:solidFill>
                  <a:srgbClr val="22B25A"/>
                </a:solidFill>
                <a:latin typeface="Avenir-Roman"/>
              </a:rPr>
              <a:t>Rural Mobility in America</a:t>
            </a:r>
          </a:p>
          <a:p>
            <a:pPr algn="l"/>
            <a:r>
              <a:rPr lang="en-US" sz="1200" b="0" i="1" u="none" strike="noStrike" baseline="0" dirty="0">
                <a:solidFill>
                  <a:srgbClr val="093855"/>
                </a:solidFill>
                <a:latin typeface="Avenir-Oblique"/>
              </a:rPr>
              <a:t>Connecting Millions with Appropriate Access to Public Transit</a:t>
            </a:r>
          </a:p>
          <a:p>
            <a:pPr algn="l"/>
            <a:endParaRPr lang="en-US" sz="1200" b="0" i="1" u="none" strike="noStrike" baseline="0" dirty="0">
              <a:solidFill>
                <a:srgbClr val="093855"/>
              </a:solidFill>
              <a:latin typeface="Avenir-Oblique"/>
            </a:endParaRPr>
          </a:p>
          <a:p>
            <a:pPr algn="l"/>
            <a:r>
              <a:rPr lang="en-US" sz="1200" b="0" i="0" u="none" strike="noStrike" baseline="0" dirty="0">
                <a:solidFill>
                  <a:srgbClr val="093855"/>
                </a:solidFill>
                <a:latin typeface="Avenir-Book"/>
              </a:rPr>
              <a:t>. 62 million people live in this so-called “flyover country,” a quarter of whom are veterans and another quarter are senior</a:t>
            </a:r>
          </a:p>
          <a:p>
            <a:pPr algn="l"/>
            <a:r>
              <a:rPr lang="en-US" sz="1200" b="0" i="0" u="none" strike="noStrike" baseline="0" dirty="0">
                <a:solidFill>
                  <a:srgbClr val="093855"/>
                </a:solidFill>
                <a:latin typeface="Avenir-Book"/>
              </a:rPr>
              <a:t>citizens over the age 65.</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58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63708-D259-CC66-CF8D-C8763FD88B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DE88E1-9D49-C648-B055-46A293D6AF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AB8A4D-A5B2-B715-7FFD-0D6924325094}"/>
              </a:ext>
            </a:extLst>
          </p:cNvPr>
          <p:cNvSpPr>
            <a:spLocks noGrp="1"/>
          </p:cNvSpPr>
          <p:nvPr>
            <p:ph type="body" idx="1"/>
          </p:nvPr>
        </p:nvSpPr>
        <p:spPr/>
        <p:txBody>
          <a:bodyPr/>
          <a:lstStyle/>
          <a:p>
            <a:r>
              <a:rPr lang="en-US" dirty="0"/>
              <a:t>To illustrate the concept, consider the 2,265 mile corridor between Chicago and Los Angeles. Critics claim that air travel has made such routes obsolete; that it would be cheaper for government to buy each passenger an airline ticket than to run trains on this route. If trains ran non-stop between these two cities, the critics might be right. But the trains do not and the critics are wrong. San Bernardino Riverside Needles Laughlin Garden City Lawrence 4 Amtrak, System Timetable, Effective May 7, 2012. Long Distance Trains: Multipurpose Mobility Machines 5 </a:t>
            </a:r>
          </a:p>
          <a:p>
            <a:endParaRPr lang="en-US" dirty="0"/>
          </a:p>
          <a:p>
            <a:r>
              <a:rPr lang="en-US" dirty="0"/>
              <a:t>This route currently has just </a:t>
            </a:r>
            <a:r>
              <a:rPr lang="en-US" u="sng" dirty="0"/>
              <a:t>one train a day in each direction</a:t>
            </a:r>
            <a:r>
              <a:rPr lang="en-US" dirty="0"/>
              <a:t>, the Southwest Chief, yet it attracts 355,000 passengers per year—466 per departure.5 Because it makes 31 intermediate stops, it provides a mobility choice for twenty five million Americans who live within just 25 miles of a station (31 million who live within 50 miles) for </a:t>
            </a:r>
            <a:r>
              <a:rPr lang="en-US" u="sng" dirty="0"/>
              <a:t>short, medium and long distance trips </a:t>
            </a:r>
            <a:r>
              <a:rPr lang="en-US" dirty="0"/>
              <a:t>between 528 different city pairs with each and every trip.6</a:t>
            </a:r>
          </a:p>
          <a:p>
            <a:endParaRPr lang="en-US" dirty="0"/>
          </a:p>
          <a:p>
            <a:r>
              <a:rPr lang="en-US" dirty="0"/>
              <a:t>35 % of trips are more than 1,000 miles 31% of trips are 500 34 miles or less % of trips are 501– 999 miles The large metropolitan areas at each end point generate nearly three fourths of all traffic, but: • </a:t>
            </a:r>
            <a:r>
              <a:rPr lang="en-US" u="sng" dirty="0"/>
              <a:t>Only 8% travel the entire distance between Chicago and Los Angeles</a:t>
            </a:r>
            <a:r>
              <a:rPr lang="en-US" dirty="0"/>
              <a:t>; • </a:t>
            </a:r>
            <a:r>
              <a:rPr lang="en-US" u="sng" dirty="0"/>
              <a:t>64% travel between the one end point city and intermediate points</a:t>
            </a:r>
            <a:r>
              <a:rPr lang="en-US" dirty="0"/>
              <a:t>; • 28% travel between intermediate cities; • 19% travel between city pairs where the passenger volume is less than one trip per day: markets so small that only trains with the multiple intermediate stops could economically serve.</a:t>
            </a:r>
          </a:p>
        </p:txBody>
      </p:sp>
      <p:sp>
        <p:nvSpPr>
          <p:cNvPr id="4" name="Slide Number Placeholder 3">
            <a:extLst>
              <a:ext uri="{FF2B5EF4-FFF2-40B4-BE49-F238E27FC236}">
                <a16:creationId xmlns:a16="http://schemas.microsoft.com/office/drawing/2014/main" id="{2DB01820-7145-2D19-AF38-F0F80698B8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0716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DE868-F23A-043E-24E0-7F54D2F1B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750A1A-3834-7C69-22BE-B53F30225E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2C7960-70A8-B844-ECC6-DE01AC3CA1EB}"/>
              </a:ext>
            </a:extLst>
          </p:cNvPr>
          <p:cNvSpPr>
            <a:spLocks noGrp="1"/>
          </p:cNvSpPr>
          <p:nvPr>
            <p:ph type="body" idx="1"/>
          </p:nvPr>
        </p:nvSpPr>
        <p:spPr/>
        <p:txBody>
          <a:bodyPr/>
          <a:lstStyle/>
          <a:p>
            <a:pPr algn="l"/>
            <a:r>
              <a:rPr lang="en-US" sz="1600" b="0" i="0" u="none" strike="noStrike" baseline="0" dirty="0">
                <a:solidFill>
                  <a:srgbClr val="00B150"/>
                </a:solidFill>
                <a:latin typeface="Avenir-Roman"/>
              </a:rPr>
              <a:t>Economic Engines for Growth</a:t>
            </a:r>
          </a:p>
          <a:p>
            <a:pPr algn="l"/>
            <a:r>
              <a:rPr lang="en-US" sz="1200" b="0" i="0" u="none" strike="noStrike" baseline="0" dirty="0">
                <a:solidFill>
                  <a:srgbClr val="093855"/>
                </a:solidFill>
                <a:latin typeface="Avenir-Book"/>
              </a:rPr>
              <a:t>A Connected America is not only good for passengers but good for America’s cities and towns, where rail is a</a:t>
            </a:r>
          </a:p>
          <a:p>
            <a:pPr algn="l"/>
            <a:r>
              <a:rPr lang="en-US" sz="1200" b="0" i="1" u="none" strike="noStrike" baseline="0" dirty="0">
                <a:solidFill>
                  <a:srgbClr val="093855"/>
                </a:solidFill>
                <a:latin typeface="Avenir-Oblique"/>
              </a:rPr>
              <a:t>proven </a:t>
            </a:r>
            <a:r>
              <a:rPr lang="en-US" sz="1200" b="0" i="0" u="none" strike="noStrike" baseline="0" dirty="0">
                <a:solidFill>
                  <a:srgbClr val="093855"/>
                </a:solidFill>
                <a:latin typeface="Avenir-Book"/>
              </a:rPr>
              <a:t>economic engine in the communities it serves. Every Amtrak long-distance route creates a return on</a:t>
            </a:r>
          </a:p>
          <a:p>
            <a:pPr algn="l"/>
            <a:r>
              <a:rPr lang="en-US" sz="1200" b="0" i="0" u="none" strike="noStrike" baseline="0" dirty="0">
                <a:solidFill>
                  <a:srgbClr val="093855"/>
                </a:solidFill>
                <a:latin typeface="Avenir-Book"/>
              </a:rPr>
              <a:t>taxpayers’ equity for the communities that have invested in it over the past few decades. And thanks to</a:t>
            </a:r>
          </a:p>
          <a:p>
            <a:pPr algn="l"/>
            <a:r>
              <a:rPr lang="en-US" sz="1200" b="0" i="0" u="sng" strike="noStrike" baseline="0" dirty="0">
                <a:solidFill>
                  <a:srgbClr val="093855"/>
                </a:solidFill>
                <a:latin typeface="Avenir-Book"/>
              </a:rPr>
              <a:t>rigorous economic-benefits modeling </a:t>
            </a:r>
            <a:r>
              <a:rPr lang="en-US" sz="1200" b="0" i="1" u="sng" strike="noStrike" baseline="0" dirty="0">
                <a:solidFill>
                  <a:srgbClr val="093855"/>
                </a:solidFill>
                <a:latin typeface="Avenir-Oblique"/>
              </a:rPr>
              <a:t>Rail Passengers </a:t>
            </a:r>
            <a:r>
              <a:rPr lang="en-US" sz="1200" b="0" i="0" u="sng" strike="noStrike" baseline="0" dirty="0">
                <a:solidFill>
                  <a:srgbClr val="093855"/>
                </a:solidFill>
                <a:latin typeface="Avenir-Book"/>
              </a:rPr>
              <a:t>has developed, we have been</a:t>
            </a:r>
          </a:p>
          <a:p>
            <a:pPr algn="l"/>
            <a:r>
              <a:rPr lang="en-US" sz="1200" b="0" i="0" u="sng" strike="noStrike" baseline="0" dirty="0">
                <a:solidFill>
                  <a:srgbClr val="093855"/>
                </a:solidFill>
                <a:latin typeface="Avenir-Book"/>
              </a:rPr>
              <a:t>able to quantify that return in a way that hadn’t been done previously. </a:t>
            </a:r>
          </a:p>
          <a:p>
            <a:pPr algn="l"/>
            <a:endParaRPr lang="en-US" sz="1200" b="0" i="0" u="sng" strike="noStrike" baseline="0" dirty="0">
              <a:solidFill>
                <a:srgbClr val="093855"/>
              </a:solidFill>
              <a:latin typeface="Avenir-Book"/>
            </a:endParaRPr>
          </a:p>
          <a:p>
            <a:pPr algn="l"/>
            <a:r>
              <a:rPr lang="en-US" sz="1200" b="0" i="1" u="none" strike="noStrike" baseline="0" dirty="0">
                <a:solidFill>
                  <a:srgbClr val="093855"/>
                </a:solidFill>
                <a:latin typeface="Avenir-Oblique"/>
              </a:rPr>
              <a:t>Rail Passengers</a:t>
            </a:r>
            <a:r>
              <a:rPr lang="en-US" sz="1200" b="0" i="0" u="none" strike="noStrike" baseline="0" dirty="0">
                <a:solidFill>
                  <a:srgbClr val="093855"/>
                </a:solidFill>
                <a:latin typeface="Avenir-Roman"/>
              </a:rPr>
              <a:t>’ modeling suggests that Amtrak’s interconnected services in the Northeast Corridor, the long-distance National Network and</a:t>
            </a:r>
          </a:p>
          <a:p>
            <a:pPr algn="l"/>
            <a:r>
              <a:rPr lang="en-US" sz="1200" b="0" i="0" u="none" strike="noStrike" baseline="0" dirty="0">
                <a:solidFill>
                  <a:srgbClr val="093855"/>
                </a:solidFill>
                <a:latin typeface="Avenir-Roman"/>
              </a:rPr>
              <a:t>the dozens of State-supported Amtrak routes together </a:t>
            </a:r>
            <a:r>
              <a:rPr lang="en-US" sz="1200" b="0" i="0" u="sng" strike="noStrike" baseline="0" dirty="0">
                <a:solidFill>
                  <a:srgbClr val="093855"/>
                </a:solidFill>
                <a:latin typeface="Avenir-Roman"/>
              </a:rPr>
              <a:t>return between $7 billion and $8 billion each year</a:t>
            </a:r>
          </a:p>
          <a:p>
            <a:pPr algn="l"/>
            <a:r>
              <a:rPr lang="en-US" sz="1200" b="0" i="0" u="sng" strike="noStrike" baseline="0" dirty="0">
                <a:solidFill>
                  <a:srgbClr val="093855"/>
                </a:solidFill>
                <a:latin typeface="Avenir-Roman"/>
              </a:rPr>
              <a:t>to our Nation’s GDP – four times what we typically invest in the service. </a:t>
            </a:r>
            <a:r>
              <a:rPr lang="en-US" sz="1200" b="0" i="0" u="none" strike="noStrike" baseline="0" dirty="0">
                <a:solidFill>
                  <a:srgbClr val="093855"/>
                </a:solidFill>
                <a:latin typeface="Avenir-Book"/>
              </a:rPr>
              <a:t>These long-distance routes below</a:t>
            </a:r>
          </a:p>
          <a:p>
            <a:pPr algn="l"/>
            <a:r>
              <a:rPr lang="en-US" sz="1200" b="0" i="0" u="none" strike="noStrike" baseline="0" dirty="0">
                <a:solidFill>
                  <a:srgbClr val="093855"/>
                </a:solidFill>
                <a:latin typeface="Avenir-Book"/>
              </a:rPr>
              <a:t>are just examples of the benefits long-distance trains can generate.</a:t>
            </a:r>
          </a:p>
          <a:p>
            <a:pPr algn="l"/>
            <a:endParaRPr lang="en-US" sz="1200" b="0" i="0" u="none" strike="noStrike" baseline="0" dirty="0">
              <a:solidFill>
                <a:srgbClr val="093855"/>
              </a:solidFill>
              <a:latin typeface="Avenir-Book"/>
            </a:endParaRPr>
          </a:p>
          <a:p>
            <a:pPr marL="0" marR="0" fontAlgn="base">
              <a:lnSpc>
                <a:spcPts val="1920"/>
              </a:lnSpc>
              <a:spcBef>
                <a:spcPts val="1200"/>
              </a:spcBef>
              <a:spcAft>
                <a:spcPts val="1200"/>
              </a:spcAft>
              <a:buNone/>
            </a:pPr>
            <a:r>
              <a:rPr lang="en-US" sz="1200" kern="0" dirty="0">
                <a:solidFill>
                  <a:srgbClr val="474A53"/>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And thanks to rigorous economic modeling this Association has developed over the past year, we have been able to quantify that return in a way that hasn’t been done previously.”</a:t>
            </a:r>
          </a:p>
          <a:p>
            <a:pPr marL="0" marR="0" fontAlgn="base">
              <a:lnSpc>
                <a:spcPts val="1920"/>
              </a:lnSpc>
              <a:spcBef>
                <a:spcPts val="1200"/>
              </a:spcBef>
              <a:spcAft>
                <a:spcPts val="1200"/>
              </a:spcAft>
              <a:buNone/>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fontAlgn="base">
              <a:lnSpc>
                <a:spcPts val="1920"/>
              </a:lnSpc>
              <a:spcAft>
                <a:spcPts val="800"/>
              </a:spcAft>
              <a:buNone/>
            </a:pPr>
            <a:r>
              <a:rPr lang="en-US" sz="1200" kern="0" dirty="0">
                <a:solidFill>
                  <a:srgbClr val="474A53"/>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Mathews drew the attention of the Committee to the route-specific studies Rail Passengers have done to quantify these benefits. These studies found the</a:t>
            </a:r>
            <a:r>
              <a:rPr lang="en-US" sz="1200" kern="0" dirty="0">
                <a:solidFill>
                  <a:srgbClr val="474A5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200" kern="0" dirty="0">
                <a:solidFill>
                  <a:srgbClr val="474A53"/>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Empire Builder</a:t>
            </a:r>
            <a:r>
              <a:rPr lang="en-US" sz="1200" kern="0" dirty="0">
                <a:solidFill>
                  <a:srgbClr val="474A53"/>
                </a:solidFill>
                <a:effectLst/>
                <a:latin typeface="Arial" panose="020B0604020202020204" pitchFamily="34" charset="0"/>
                <a:ea typeface="Times New Roman" panose="02020603050405020304" pitchFamily="18" charset="0"/>
                <a:cs typeface="Times New Roman" panose="02020603050405020304" pitchFamily="18" charset="0"/>
              </a:rPr>
              <a:t> is worth $327 million every year to the economies of the states it serves; that the </a:t>
            </a:r>
            <a:r>
              <a:rPr lang="en-US" sz="1200" kern="0" dirty="0">
                <a:solidFill>
                  <a:srgbClr val="474A53"/>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Southwest Chief</a:t>
            </a:r>
            <a:r>
              <a:rPr lang="en-US" sz="1200" kern="0" dirty="0">
                <a:solidFill>
                  <a:srgbClr val="474A53"/>
                </a:solidFill>
                <a:effectLst/>
                <a:latin typeface="Arial" panose="020B0604020202020204" pitchFamily="34" charset="0"/>
                <a:ea typeface="Times New Roman" panose="02020603050405020304" pitchFamily="18" charset="0"/>
                <a:cs typeface="Times New Roman" panose="02020603050405020304" pitchFamily="18" charset="0"/>
              </a:rPr>
              <a:t> brings $180 million in annual economic benefits to New Mexico, Colorado and Kansas; and that that</a:t>
            </a:r>
            <a:endParaRPr lang="en-US" dirty="0"/>
          </a:p>
        </p:txBody>
      </p:sp>
      <p:sp>
        <p:nvSpPr>
          <p:cNvPr id="4" name="Slide Number Placeholder 3">
            <a:extLst>
              <a:ext uri="{FF2B5EF4-FFF2-40B4-BE49-F238E27FC236}">
                <a16:creationId xmlns:a16="http://schemas.microsoft.com/office/drawing/2014/main" id="{AF50402E-7701-269B-9305-49B8DDD637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809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426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2B8D2-C34D-1E81-43E7-469F11C28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6B38F2-AE41-BD3A-65CB-04769C6B0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AB27D4-60F4-CB44-A333-14343DBF9384}"/>
              </a:ext>
            </a:extLst>
          </p:cNvPr>
          <p:cNvSpPr>
            <a:spLocks noGrp="1"/>
          </p:cNvSpPr>
          <p:nvPr>
            <p:ph type="body" idx="1"/>
          </p:nvPr>
        </p:nvSpPr>
        <p:spPr/>
        <p:txBody>
          <a:bodyPr/>
          <a:lstStyle/>
          <a:p>
            <a:r>
              <a:rPr lang="en-US"/>
              <a:t>:Rail Service = Rural Mobility, Equity and Opportunity</a:t>
            </a:r>
          </a:p>
          <a:p>
            <a:r>
              <a:rPr lang="en-US"/>
              <a:t>The National Network provides economic opportunities to less affluent and less well-educated communities,</a:t>
            </a:r>
          </a:p>
          <a:p>
            <a:r>
              <a:rPr lang="en-US"/>
              <a:t>many of which fall below the national median income. Taxpayers support Amtrak’s National Network in part</a:t>
            </a:r>
          </a:p>
          <a:p>
            <a:r>
              <a:rPr lang="en-US"/>
              <a:t>because we want these towns to thrive and their citizens to have access to jobs and mobility. We all need the</a:t>
            </a:r>
          </a:p>
          <a:p>
            <a:r>
              <a:rPr lang="en-US" dirty="0"/>
              <a:t>economy to grow and be strong.</a:t>
            </a:r>
            <a:endParaRPr lang="en-US" dirty="0">
              <a:ea typeface="Calibri"/>
              <a:cs typeface="Calibri"/>
            </a:endParaRPr>
          </a:p>
          <a:p>
            <a:r>
              <a:rPr lang="en-US" dirty="0"/>
              <a:t>● Just 2 of the 19 stations served by the </a:t>
            </a:r>
            <a:r>
              <a:rPr lang="en-US" i="1" u="sng" dirty="0"/>
              <a:t>City of New Orleans </a:t>
            </a:r>
            <a:r>
              <a:rPr lang="en-US" dirty="0"/>
              <a:t>route enjoy a Median Household Income</a:t>
            </a:r>
            <a:endParaRPr lang="en-US" dirty="0">
              <a:ea typeface="Calibri"/>
              <a:cs typeface="Calibri"/>
            </a:endParaRPr>
          </a:p>
          <a:p>
            <a:r>
              <a:rPr lang="en-US" dirty="0"/>
              <a:t>above the national average, while the entire route serves working class cities and towns with relatively</a:t>
            </a:r>
          </a:p>
          <a:p>
            <a:r>
              <a:rPr lang="en-US" dirty="0"/>
              <a:t>modest incomes.</a:t>
            </a:r>
            <a:endParaRPr lang="en-US" dirty="0">
              <a:ea typeface="Calibri"/>
              <a:cs typeface="Calibri"/>
            </a:endParaRPr>
          </a:p>
          <a:p>
            <a:r>
              <a:rPr lang="en-US" dirty="0"/>
              <a:t>● </a:t>
            </a:r>
            <a:r>
              <a:rPr lang="en-US" u="sng" dirty="0"/>
              <a:t>The </a:t>
            </a:r>
            <a:r>
              <a:rPr lang="en-US" i="1" u="sng" dirty="0"/>
              <a:t>Crescent </a:t>
            </a:r>
            <a:r>
              <a:rPr lang="en-US" dirty="0"/>
              <a:t>serves 17 communities off Amtrak’s Northeast Corridor, 15 of which have incomes</a:t>
            </a:r>
            <a:endParaRPr lang="en-US" dirty="0">
              <a:ea typeface="Calibri"/>
              <a:cs typeface="Calibri"/>
            </a:endParaRPr>
          </a:p>
          <a:p>
            <a:r>
              <a:rPr lang="en-US" dirty="0"/>
              <a:t>below the national median income.</a:t>
            </a:r>
          </a:p>
          <a:p>
            <a:r>
              <a:rPr lang="en-US" dirty="0"/>
              <a:t>● Some 13% of the communities on Amtrak’s </a:t>
            </a:r>
            <a:r>
              <a:rPr lang="en-US" i="1" dirty="0"/>
              <a:t>Silver </a:t>
            </a:r>
            <a:r>
              <a:rPr lang="en-US" dirty="0"/>
              <a:t>services fall below the Federal poverty line.</a:t>
            </a:r>
          </a:p>
        </p:txBody>
      </p:sp>
      <p:sp>
        <p:nvSpPr>
          <p:cNvPr id="4" name="Slide Number Placeholder 3">
            <a:extLst>
              <a:ext uri="{FF2B5EF4-FFF2-40B4-BE49-F238E27FC236}">
                <a16:creationId xmlns:a16="http://schemas.microsoft.com/office/drawing/2014/main" id="{321FA852-0439-5265-9012-26FA657767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3962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903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4858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73A00C6C-EE2D-FD77-162D-AEB8F3B0C758}"/>
            </a:ext>
          </a:extLst>
        </p:cNvPr>
        <p:cNvGrpSpPr/>
        <p:nvPr/>
      </p:nvGrpSpPr>
      <p:grpSpPr>
        <a:xfrm>
          <a:off x="0" y="0"/>
          <a:ext cx="0" cy="0"/>
          <a:chOff x="0" y="0"/>
          <a:chExt cx="0" cy="0"/>
        </a:xfrm>
      </p:grpSpPr>
      <p:sp>
        <p:nvSpPr>
          <p:cNvPr id="246" name="Google Shape;246;p14:notes">
            <a:extLst>
              <a:ext uri="{FF2B5EF4-FFF2-40B4-BE49-F238E27FC236}">
                <a16:creationId xmlns:a16="http://schemas.microsoft.com/office/drawing/2014/main" id="{FAE9F6E9-AC0F-9FE2-3630-7042E8BB7D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474A53"/>
                </a:solidFill>
                <a:effectLst/>
                <a:latin typeface="Avenir W01"/>
              </a:rPr>
              <a:t>Just compare the levels of funding for passenger trains from the prior five years under the FAST Act, to the next five years under the IIJA.</a:t>
            </a:r>
            <a:endParaRPr dirty="0"/>
          </a:p>
        </p:txBody>
      </p:sp>
      <p:sp>
        <p:nvSpPr>
          <p:cNvPr id="247" name="Google Shape;247;p14:notes">
            <a:extLst>
              <a:ext uri="{FF2B5EF4-FFF2-40B4-BE49-F238E27FC236}">
                <a16:creationId xmlns:a16="http://schemas.microsoft.com/office/drawing/2014/main" id="{1D88906A-7CC6-8893-3746-ADD2B91E5C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5496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i="1" dirty="0">
                <a:solidFill>
                  <a:srgbClr val="474A53"/>
                </a:solidFill>
                <a:effectLst/>
                <a:latin typeface="Arial"/>
                <a:ea typeface="Aptos" panose="020B0004020202020204" pitchFamily="34" charset="0"/>
                <a:cs typeface="Arial"/>
              </a:rPr>
              <a:t>Rail money from the IIJA is already being put to work today, investing nearly $</a:t>
            </a:r>
            <a:r>
              <a:rPr lang="en-US" i="1" dirty="0">
                <a:solidFill>
                  <a:srgbClr val="474A53"/>
                </a:solidFill>
                <a:latin typeface="Arial"/>
                <a:ea typeface="Aptos" panose="020B0004020202020204" pitchFamily="34" charset="0"/>
                <a:cs typeface="Arial"/>
              </a:rPr>
              <a:t>52 billion</a:t>
            </a:r>
            <a:r>
              <a:rPr lang="en-US" sz="1200" i="1" dirty="0">
                <a:solidFill>
                  <a:srgbClr val="474A53"/>
                </a:solidFill>
                <a:effectLst/>
                <a:latin typeface="Arial"/>
                <a:ea typeface="Aptos" panose="020B0004020202020204" pitchFamily="34" charset="0"/>
                <a:cs typeface="Arial"/>
              </a:rPr>
              <a:t> across 594 projects that will improve rail safety and expand passenger rail travel in 48 states. </a:t>
            </a:r>
            <a:r>
              <a:rPr lang="en-US" dirty="0"/>
              <a:t>in direct response to a Congressional mandate to administer an influx of new rail funding—$66 billion in advanced appropriations for discretionary rail grant programs, with another $13 billion in rail funding provided through the annual Congressional appropriations process (Fiscal Year 2024 - 2025). </a:t>
            </a:r>
          </a:p>
          <a:p>
            <a:endParaRPr lang="en-US" dirty="0"/>
          </a:p>
          <a:p>
            <a:pPr algn="l">
              <a:buNone/>
            </a:pPr>
            <a:r>
              <a:rPr lang="en-US" b="0" i="0" dirty="0">
                <a:solidFill>
                  <a:srgbClr val="002436"/>
                </a:solidFill>
                <a:effectLst/>
                <a:latin typeface="OpenSans"/>
              </a:rPr>
              <a:t>In 2021, Congress passed the Infrastructure Investment and Jobs Act (IIJA), sometimes referred to as the Bipartisan Infrastructure Law (BIL), which provided a historic level of federal investment in passenger and freight railroads. This funding is greater than all 50+ years of federal funding provided to Amtrak since our creation.</a:t>
            </a:r>
          </a:p>
          <a:p>
            <a:pPr algn="l">
              <a:buNone/>
            </a:pPr>
            <a:r>
              <a:rPr lang="en-US" b="0" i="0" dirty="0">
                <a:solidFill>
                  <a:srgbClr val="002436"/>
                </a:solidFill>
                <a:effectLst/>
                <a:latin typeface="OpenSans"/>
              </a:rPr>
              <a:t>This is a once-in-a-generation opportunity for Amtrak and passenger rail to play a central role in improving how people move and securing our economic future. This historic legislation provides $66 billion for rail, including:</a:t>
            </a:r>
          </a:p>
          <a:p>
            <a:pPr algn="l">
              <a:buNone/>
            </a:pPr>
            <a:r>
              <a:rPr lang="en-US" b="1" i="0" dirty="0">
                <a:solidFill>
                  <a:srgbClr val="002436"/>
                </a:solidFill>
                <a:effectLst/>
                <a:latin typeface="OpenSans"/>
              </a:rPr>
              <a:t>$22 billion</a:t>
            </a:r>
            <a:r>
              <a:rPr lang="en-US" b="0" i="0" dirty="0">
                <a:solidFill>
                  <a:srgbClr val="002436"/>
                </a:solidFill>
                <a:effectLst/>
                <a:latin typeface="OpenSans"/>
              </a:rPr>
              <a:t> directly to Amtrak over five years to repair or replace aging assets, modernize our fleet, improve station accessibility, and other capital projects and purposes defined under the law.</a:t>
            </a:r>
          </a:p>
          <a:p>
            <a:pPr algn="l">
              <a:buFont typeface="Arial" panose="020B0604020202020204" pitchFamily="34" charset="0"/>
              <a:buChar char="•"/>
            </a:pPr>
            <a:r>
              <a:rPr lang="en-US" b="0" i="0" dirty="0">
                <a:solidFill>
                  <a:srgbClr val="002436"/>
                </a:solidFill>
                <a:effectLst/>
                <a:latin typeface="OpenSans"/>
              </a:rPr>
              <a:t>$16 billion for the National Network</a:t>
            </a:r>
          </a:p>
          <a:p>
            <a:pPr algn="l">
              <a:buFont typeface="Arial" panose="020B0604020202020204" pitchFamily="34" charset="0"/>
              <a:buChar char="•"/>
            </a:pPr>
            <a:r>
              <a:rPr lang="en-US" b="0" i="0" dirty="0">
                <a:solidFill>
                  <a:srgbClr val="002436"/>
                </a:solidFill>
                <a:effectLst/>
                <a:latin typeface="OpenSans"/>
              </a:rPr>
              <a:t>$6 billion for the Northeast Corridor</a:t>
            </a:r>
          </a:p>
          <a:p>
            <a:pPr algn="l">
              <a:buNone/>
            </a:pPr>
            <a:r>
              <a:rPr lang="en-US" b="1" i="0" dirty="0">
                <a:solidFill>
                  <a:srgbClr val="002436"/>
                </a:solidFill>
                <a:effectLst/>
                <a:latin typeface="OpenSans"/>
              </a:rPr>
              <a:t>$44 billion</a:t>
            </a:r>
            <a:r>
              <a:rPr lang="en-US" b="0" i="0" dirty="0">
                <a:solidFill>
                  <a:srgbClr val="002436"/>
                </a:solidFill>
                <a:effectLst/>
                <a:latin typeface="OpenSans"/>
              </a:rPr>
              <a:t> for Federal Railroad Administration (FRA) discretionary grants to support various improvements to passenger and freight railroads.</a:t>
            </a:r>
          </a:p>
          <a:p>
            <a:pPr algn="l">
              <a:buFont typeface="Arial" panose="020B0604020202020204" pitchFamily="34" charset="0"/>
              <a:buChar char="•"/>
            </a:pPr>
            <a:r>
              <a:rPr lang="en-US" b="0" i="0" dirty="0">
                <a:solidFill>
                  <a:srgbClr val="002436"/>
                </a:solidFill>
                <a:effectLst/>
                <a:latin typeface="OpenSans"/>
              </a:rPr>
              <a:t>$36 billion for the FRA Federal-State Partnership grant program including $24 billion for Northeast Corridor bridges, tunnels, capital renewal, station, and other improvements, and $12 billion for corridor development and other improvements that are not on the NEC.</a:t>
            </a:r>
          </a:p>
          <a:p>
            <a:pPr algn="l">
              <a:buFont typeface="Arial" panose="020B0604020202020204" pitchFamily="34" charset="0"/>
              <a:buChar char="•"/>
            </a:pPr>
            <a:r>
              <a:rPr lang="en-US" b="0" i="0" dirty="0">
                <a:solidFill>
                  <a:srgbClr val="002436"/>
                </a:solidFill>
                <a:effectLst/>
                <a:latin typeface="OpenSans"/>
              </a:rPr>
              <a:t>$5 billion for the FRA Consolidated Rail Infrastructure and Safety Improvements (CRISI) program, available to advance a broad array of improvements to freight and passenger rail.</a:t>
            </a:r>
          </a:p>
          <a:p>
            <a:pPr algn="l">
              <a:buFont typeface="Arial" panose="020B0604020202020204" pitchFamily="34" charset="0"/>
              <a:buChar char="•"/>
            </a:pPr>
            <a:r>
              <a:rPr lang="en-US" b="0" i="0" dirty="0">
                <a:solidFill>
                  <a:srgbClr val="002436"/>
                </a:solidFill>
                <a:effectLst/>
                <a:latin typeface="OpenSans"/>
              </a:rPr>
              <a:t>$3 billion for the FRA Railroad Crossing Elimination program to support state and local governments to make grade separations and other related safety improvements.</a:t>
            </a:r>
          </a:p>
          <a:p>
            <a:pPr algn="l"/>
            <a:r>
              <a:rPr lang="en-US" b="0" i="0" dirty="0">
                <a:solidFill>
                  <a:srgbClr val="002436"/>
                </a:solidFill>
                <a:effectLst/>
                <a:latin typeface="OpenSans"/>
              </a:rPr>
              <a:t>To date, out of the $44 billion allocated to the FRA’s discretionary grant programs, $10.3 billion has been awarded to Amtrak. This funding supports projects such as the Frederick Douglass Tunnel, East River Tunnel, Susquehanna River Bridge, Gulf Coast Corridor Improvement and Chicago Union Station projects. $16.1 billion has been awarded to various other applicants, including Amtrak partners.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3988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309FE-5600-F72D-0C6E-7DA3FE133D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F42E8-0714-0A4F-CC82-DA13CCFB16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1C2C48-3B14-3444-1B7D-D705EF6F4322}"/>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F17AFB46-6DF6-AFC2-5019-D34D35A9A4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8468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A0F89-E384-11EC-0DE5-C2D6877324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95BDD-DA73-3CA8-9A7A-F15BA9C3F5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880075-B7F1-A381-A849-7D1C0A0FC1CF}"/>
              </a:ext>
            </a:extLst>
          </p:cNvPr>
          <p:cNvSpPr>
            <a:spLocks noGrp="1"/>
          </p:cNvSpPr>
          <p:nvPr>
            <p:ph type="body" idx="1"/>
          </p:nvPr>
        </p:nvSpPr>
        <p:spPr/>
        <p:txBody>
          <a:bodyPr/>
          <a:lstStyle/>
          <a:p>
            <a:pPr algn="ctr"/>
            <a:r>
              <a:rPr lang="en-US" b="1" i="0" dirty="0">
                <a:solidFill>
                  <a:srgbClr val="00344D"/>
                </a:solidFill>
                <a:effectLst/>
                <a:latin typeface="OpenSans"/>
              </a:rPr>
              <a:t>Investing in the Future of Rail</a:t>
            </a:r>
          </a:p>
          <a:p>
            <a:pPr algn="ctr"/>
            <a:r>
              <a:rPr lang="en-US" b="0" i="0" dirty="0">
                <a:solidFill>
                  <a:srgbClr val="002436"/>
                </a:solidFill>
                <a:effectLst/>
                <a:latin typeface="OpenSans"/>
              </a:rPr>
              <a:t>Amtrak is delivering a new era of rail. We’re modernizing our fleet, bridges and tunnels, stations, and other infrastructure, while redefining the customer experience for the modern era. This investment is made possible through a combination of federal programs, including those funded by the Infrastructure Investment and Jobs Act, as well as Amtrak’s annual grants, state and local partnerships, and customer revenue.</a:t>
            </a:r>
          </a:p>
          <a:p>
            <a:pPr algn="ctr"/>
            <a:endParaRPr lang="en-US" b="0" i="0" dirty="0">
              <a:solidFill>
                <a:srgbClr val="002436"/>
              </a:solidFill>
              <a:effectLst/>
              <a:latin typeface="OpenSans"/>
            </a:endParaRPr>
          </a:p>
          <a:p>
            <a:pPr algn="l" fontAlgn="base">
              <a:buNone/>
            </a:pPr>
            <a:r>
              <a:rPr lang="en-US" b="1" i="0" dirty="0">
                <a:solidFill>
                  <a:srgbClr val="676767"/>
                </a:solidFill>
                <a:effectLst/>
                <a:latin typeface="Open Sans" panose="020B0606030504020204" pitchFamily="34" charset="0"/>
              </a:rPr>
              <a:t>Seizing the moment: </a:t>
            </a:r>
            <a:r>
              <a:rPr lang="en-US" b="0" i="0" dirty="0">
                <a:solidFill>
                  <a:srgbClr val="676767"/>
                </a:solidFill>
                <a:effectLst/>
                <a:latin typeface="Open Sans" panose="020B0606030504020204" pitchFamily="34" charset="0"/>
              </a:rPr>
              <a:t>Amtrak’s new era of rail is replacing, upgrading, and repairing iconic century-old bridges, tunnels, stations, and other critical infrastructure assets.</a:t>
            </a:r>
          </a:p>
          <a:p>
            <a:pPr algn="l" fontAlgn="base">
              <a:spcAft>
                <a:spcPts val="2250"/>
              </a:spcAft>
              <a:buFont typeface="Arial" panose="020B0604020202020204" pitchFamily="34" charset="0"/>
              <a:buChar char="•"/>
            </a:pPr>
            <a:r>
              <a:rPr lang="en-US" b="1" i="0" dirty="0">
                <a:solidFill>
                  <a:srgbClr val="676767"/>
                </a:solidFill>
                <a:effectLst/>
                <a:latin typeface="Open Sans" panose="020B0606030504020204" pitchFamily="34" charset="0"/>
              </a:rPr>
              <a:t>These structures date back to at least the early 1900s</a:t>
            </a:r>
            <a:r>
              <a:rPr lang="en-US" b="0" i="0" dirty="0">
                <a:solidFill>
                  <a:srgbClr val="676767"/>
                </a:solidFill>
                <a:effectLst/>
                <a:latin typeface="Open Sans" panose="020B0606030504020204" pitchFamily="34" charset="0"/>
              </a:rPr>
              <a:t> and were designed, built or opened primarily during the Presidencies of William McKinley, Theodore Roosevelt, and William Howard Taft.</a:t>
            </a:r>
          </a:p>
          <a:p>
            <a:pPr algn="l" fontAlgn="base">
              <a:spcAft>
                <a:spcPts val="2250"/>
              </a:spcAft>
              <a:buFont typeface="Arial" panose="020B0604020202020204" pitchFamily="34" charset="0"/>
              <a:buChar char="•"/>
            </a:pPr>
            <a:r>
              <a:rPr lang="en-US" b="1" i="0" dirty="0">
                <a:solidFill>
                  <a:srgbClr val="676767"/>
                </a:solidFill>
                <a:effectLst/>
                <a:latin typeface="Open Sans" panose="020B0606030504020204" pitchFamily="34" charset="0"/>
              </a:rPr>
              <a:t>Amtrak is also replacing a majority of its train fleet</a:t>
            </a:r>
            <a:r>
              <a:rPr lang="en-US" b="0" i="0" dirty="0">
                <a:solidFill>
                  <a:srgbClr val="676767"/>
                </a:solidFill>
                <a:effectLst/>
                <a:latin typeface="Open Sans" panose="020B0606030504020204" pitchFamily="34" charset="0"/>
              </a:rPr>
              <a:t>, which serves 500+ communities in 46 states and today averages nearly 40 years old, with some equipment dating back to Amtrak’s creation in 1971.</a:t>
            </a:r>
          </a:p>
          <a:p>
            <a:pPr algn="l" fontAlgn="base">
              <a:spcAft>
                <a:spcPts val="2250"/>
              </a:spcAft>
              <a:buFont typeface="Arial" panose="020B0604020202020204" pitchFamily="34" charset="0"/>
              <a:buChar char="•"/>
            </a:pPr>
            <a:r>
              <a:rPr lang="en-US" b="1" i="0" dirty="0">
                <a:solidFill>
                  <a:srgbClr val="676767"/>
                </a:solidFill>
                <a:effectLst/>
                <a:latin typeface="Open Sans" panose="020B0606030504020204" pitchFamily="34" charset="0"/>
              </a:rPr>
              <a:t>Collectively, these transformative projects are creating the largest boom in rail construction </a:t>
            </a:r>
            <a:r>
              <a:rPr lang="en-US" b="0" i="0" dirty="0">
                <a:solidFill>
                  <a:srgbClr val="676767"/>
                </a:solidFill>
                <a:effectLst/>
                <a:latin typeface="Open Sans" panose="020B0606030504020204" pitchFamily="34" charset="0"/>
              </a:rPr>
              <a:t>in company history, putting hundreds of thousands of skilled Americans to work and jump-starting American manufacturing like never before in company history.</a:t>
            </a:r>
          </a:p>
          <a:p>
            <a:pPr algn="l" fontAlgn="base">
              <a:buNone/>
            </a:pPr>
            <a:r>
              <a:rPr lang="en-US" b="1" i="0" dirty="0">
                <a:solidFill>
                  <a:srgbClr val="676767"/>
                </a:solidFill>
                <a:effectLst/>
                <a:latin typeface="Open Sans" panose="020B0606030504020204" pitchFamily="34" charset="0"/>
              </a:rPr>
              <a:t>As Amtrak ramps up its capital program, the company has </a:t>
            </a:r>
            <a:r>
              <a:rPr lang="en-US" b="0" i="0" dirty="0">
                <a:solidFill>
                  <a:srgbClr val="676767"/>
                </a:solidFill>
                <a:effectLst/>
                <a:latin typeface="Open Sans" panose="020B0606030504020204" pitchFamily="34" charset="0"/>
              </a:rPr>
              <a:t>continued its commitment to buy American products, with 99% of procurements domestically based</a:t>
            </a:r>
            <a:r>
              <a:rPr lang="en-US" b="1" i="0" dirty="0">
                <a:solidFill>
                  <a:srgbClr val="676767"/>
                </a:solidFill>
                <a:effectLst/>
                <a:latin typeface="Open Sans" panose="020B0606030504020204" pitchFamily="34" charset="0"/>
              </a:rPr>
              <a:t> in Fiscal Year 2024.</a:t>
            </a:r>
            <a:endParaRPr lang="en-US" b="0" i="0" dirty="0">
              <a:solidFill>
                <a:srgbClr val="676767"/>
              </a:solidFill>
              <a:effectLst/>
              <a:latin typeface="Open Sans" panose="020B0606030504020204" pitchFamily="34" charset="0"/>
            </a:endParaRPr>
          </a:p>
          <a:p>
            <a:pPr algn="l" fontAlgn="base">
              <a:buNone/>
            </a:pPr>
            <a:r>
              <a:rPr lang="en-US" b="1" i="0" dirty="0">
                <a:solidFill>
                  <a:srgbClr val="676767"/>
                </a:solidFill>
                <a:effectLst/>
                <a:latin typeface="Open Sans" panose="020B0606030504020204" pitchFamily="34" charset="0"/>
              </a:rPr>
              <a:t> Amtrak is making progress on huge projects</a:t>
            </a:r>
            <a:r>
              <a:rPr lang="en-US" b="0" i="0" dirty="0">
                <a:solidFill>
                  <a:srgbClr val="676767"/>
                </a:solidFill>
                <a:effectLst/>
                <a:latin typeface="Open Sans" panose="020B0606030504020204" pitchFamily="34" charset="0"/>
              </a:rPr>
              <a:t> across multiple portfolios, thanks to strong partnerships with the private sector:</a:t>
            </a:r>
          </a:p>
          <a:p>
            <a:pPr algn="l" fontAlgn="base">
              <a:spcAft>
                <a:spcPts val="2250"/>
              </a:spcAft>
              <a:buFont typeface="Arial" panose="020B0604020202020204" pitchFamily="34" charset="0"/>
              <a:buChar char="•"/>
            </a:pPr>
            <a:r>
              <a:rPr lang="en-US" b="1" i="0" dirty="0">
                <a:solidFill>
                  <a:srgbClr val="676767"/>
                </a:solidFill>
                <a:effectLst/>
                <a:latin typeface="Open Sans" panose="020B0606030504020204" pitchFamily="34" charset="0"/>
              </a:rPr>
              <a:t> Introducing new state-of-the-art trains across the country, </a:t>
            </a:r>
            <a:r>
              <a:rPr lang="en-US" b="0" i="0" dirty="0">
                <a:solidFill>
                  <a:srgbClr val="676767"/>
                </a:solidFill>
                <a:effectLst/>
                <a:latin typeface="Open Sans" panose="020B0606030504020204" pitchFamily="34" charset="0"/>
              </a:rPr>
              <a:t>including 111 modern trainsets and 125 high-powered locomotives in production, as well as an upcoming contract award to replace hundreds of Long Distance railcars;</a:t>
            </a:r>
          </a:p>
          <a:p>
            <a:pPr algn="l" fontAlgn="base">
              <a:spcAft>
                <a:spcPts val="2250"/>
              </a:spcAft>
              <a:buFont typeface="Arial" panose="020B0604020202020204" pitchFamily="34" charset="0"/>
              <a:buChar char="•"/>
            </a:pPr>
            <a:r>
              <a:rPr lang="en-US" b="1" i="0" dirty="0">
                <a:solidFill>
                  <a:srgbClr val="676767"/>
                </a:solidFill>
                <a:effectLst/>
                <a:latin typeface="Open Sans" panose="020B0606030504020204" pitchFamily="34" charset="0"/>
              </a:rPr>
              <a:t> Building new bridges and tunnels that will remove major bottlenecks, </a:t>
            </a:r>
            <a:r>
              <a:rPr lang="en-US" b="0" i="0" dirty="0">
                <a:solidFill>
                  <a:srgbClr val="676767"/>
                </a:solidFill>
                <a:effectLst/>
                <a:latin typeface="Open Sans" panose="020B0606030504020204" pitchFamily="34" charset="0"/>
              </a:rPr>
              <a:t>including breaking ground on a megaproject to replace the 151-year-old B&amp;P Tunnel, which opened when America’s 18</a:t>
            </a:r>
            <a:r>
              <a:rPr lang="en-US" b="0" i="0" baseline="30000" dirty="0">
                <a:solidFill>
                  <a:srgbClr val="676767"/>
                </a:solidFill>
                <a:effectLst/>
                <a:latin typeface="inherit"/>
              </a:rPr>
              <a:t>th</a:t>
            </a:r>
            <a:r>
              <a:rPr lang="en-US" b="0" i="0" dirty="0">
                <a:solidFill>
                  <a:srgbClr val="676767"/>
                </a:solidFill>
                <a:effectLst/>
                <a:latin typeface="Open Sans" panose="020B0606030504020204" pitchFamily="34" charset="0"/>
              </a:rPr>
              <a:t> President, Ulysses S. Grant, was in office; and</a:t>
            </a:r>
          </a:p>
          <a:p>
            <a:pPr algn="l" fontAlgn="base">
              <a:spcAft>
                <a:spcPts val="2250"/>
              </a:spcAft>
              <a:buFont typeface="Arial" panose="020B0604020202020204" pitchFamily="34" charset="0"/>
              <a:buChar char="•"/>
            </a:pPr>
            <a:r>
              <a:rPr lang="en-US" b="0" i="0" dirty="0">
                <a:solidFill>
                  <a:srgbClr val="676767"/>
                </a:solidFill>
                <a:effectLst/>
                <a:latin typeface="Open Sans" panose="020B0606030504020204" pitchFamily="34" charset="0"/>
              </a:rPr>
              <a:t> </a:t>
            </a:r>
            <a:r>
              <a:rPr lang="en-US" b="1" i="0" dirty="0">
                <a:solidFill>
                  <a:srgbClr val="676767"/>
                </a:solidFill>
                <a:effectLst/>
                <a:latin typeface="Open Sans" panose="020B0606030504020204" pitchFamily="34" charset="0"/>
              </a:rPr>
              <a:t>Advancing the company’s biggest-ever station improvement program, </a:t>
            </a:r>
            <a:r>
              <a:rPr lang="en-US" b="0" i="0" dirty="0">
                <a:solidFill>
                  <a:srgbClr val="676767"/>
                </a:solidFill>
                <a:effectLst/>
                <a:latin typeface="Open Sans" panose="020B0606030504020204" pitchFamily="34" charset="0"/>
              </a:rPr>
              <a:t>improving accessibility at 380+ stations across the National Network, as well as restoring several major stations to their original glory</a:t>
            </a:r>
            <a:r>
              <a:rPr lang="en-US" b="1" i="0" dirty="0">
                <a:solidFill>
                  <a:srgbClr val="676767"/>
                </a:solidFill>
                <a:effectLst/>
                <a:latin typeface="Open Sans" panose="020B0606030504020204" pitchFamily="34" charset="0"/>
              </a:rPr>
              <a:t>.</a:t>
            </a:r>
            <a:endParaRPr lang="en-US" b="0" i="0" dirty="0">
              <a:solidFill>
                <a:srgbClr val="676767"/>
              </a:solidFill>
              <a:effectLst/>
              <a:latin typeface="Open Sans" panose="020B0606030504020204" pitchFamily="34" charset="0"/>
            </a:endParaRPr>
          </a:p>
          <a:p>
            <a:pPr algn="l" fontAlgn="base"/>
            <a:r>
              <a:rPr lang="en-US" b="0" i="0" dirty="0">
                <a:solidFill>
                  <a:srgbClr val="676767"/>
                </a:solidFill>
                <a:effectLst/>
                <a:latin typeface="Open Sans" panose="020B0606030504020204" pitchFamily="34" charset="0"/>
              </a:rPr>
              <a:t>In addition to major, once-in-a-generation projects, Amtrak is also conducting important annual renewal work through its state-of-good repair program, which maintains tracks, signals, power, and other important rail systems.</a:t>
            </a:r>
          </a:p>
          <a:p>
            <a:pPr algn="ctr"/>
            <a:endParaRPr lang="en-US" b="0" i="0" dirty="0">
              <a:solidFill>
                <a:srgbClr val="002436"/>
              </a:solidFill>
              <a:effectLst/>
              <a:latin typeface="OpenSans"/>
            </a:endParaRPr>
          </a:p>
          <a:p>
            <a:endParaRPr lang="en-US" dirty="0"/>
          </a:p>
        </p:txBody>
      </p:sp>
      <p:sp>
        <p:nvSpPr>
          <p:cNvPr id="4" name="Slide Number Placeholder 3">
            <a:extLst>
              <a:ext uri="{FF2B5EF4-FFF2-40B4-BE49-F238E27FC236}">
                <a16:creationId xmlns:a16="http://schemas.microsoft.com/office/drawing/2014/main" id="{3830385F-D200-E9BA-69A7-36CD356601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97364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Amtrak’s New Era of Rail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74A53"/>
                </a:solidFill>
                <a:effectLst/>
                <a:latin typeface="Avenir W01"/>
              </a:rPr>
              <a:t> Amtrak, which was our government-supported rail operator before the pandemic has become a construction company responsible for managing tens of billions of dollars for building bridges, tunnels, stations, and more – with all the overhead in project-management staff and capital delivery that this entails. Construction contractors, engineering firms, and rail suppliers are </a:t>
            </a:r>
            <a:r>
              <a:rPr lang="en-US" b="0" i="1" dirty="0">
                <a:solidFill>
                  <a:srgbClr val="474A53"/>
                </a:solidFill>
                <a:effectLst/>
                <a:latin typeface="Avenir W01"/>
              </a:rPr>
              <a:t>laying track, boring tunnels, and building bridges, stringing </a:t>
            </a:r>
            <a:r>
              <a:rPr lang="en-US" b="0" i="1" dirty="0" err="1">
                <a:solidFill>
                  <a:srgbClr val="474A53"/>
                </a:solidFill>
                <a:effectLst/>
                <a:latin typeface="Avenir W01"/>
              </a:rPr>
              <a:t>catenrary</a:t>
            </a:r>
            <a:r>
              <a:rPr lang="en-US" b="0" i="1" dirty="0">
                <a:solidFill>
                  <a:srgbClr val="474A53"/>
                </a:solidFill>
                <a:effectLst/>
                <a:latin typeface="Avenir W01"/>
              </a:rPr>
              <a:t> like never before in our history.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solidFill>
                <a:srgbClr val="474A53"/>
              </a:solidFill>
              <a:effectLst/>
              <a:latin typeface="Avenir W01"/>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solidFill>
                <a:srgbClr val="474A53"/>
              </a:solidFill>
              <a:effectLst/>
              <a:latin typeface="Avenir W01"/>
            </a:endParaRPr>
          </a:p>
          <a:p>
            <a:pPr marL="0" marR="0" fontAlgn="base">
              <a:lnSpc>
                <a:spcPct val="115000"/>
              </a:lnSpc>
              <a:spcAft>
                <a:spcPts val="800"/>
              </a:spcAft>
            </a:pPr>
            <a:r>
              <a:rPr lang="en-US" sz="1200" b="1" kern="0" dirty="0">
                <a:solidFill>
                  <a:srgbClr val="676767"/>
                </a:solidFill>
                <a:effectLst/>
                <a:latin typeface="Open Sans" panose="020B0606030504020204" pitchFamily="34" charset="0"/>
                <a:ea typeface="Times New Roman" panose="02020603050405020304" pitchFamily="18" charset="0"/>
                <a:cs typeface="Times New Roman" panose="02020603050405020304" pitchFamily="18" charset="0"/>
              </a:rPr>
              <a:t>Seizing the moment: </a:t>
            </a:r>
            <a:r>
              <a:rPr lang="en-US" sz="1200" kern="0" dirty="0">
                <a:solidFill>
                  <a:srgbClr val="676767"/>
                </a:solidFill>
                <a:effectLst/>
                <a:latin typeface="Open Sans" panose="020B0606030504020204" pitchFamily="34" charset="0"/>
                <a:ea typeface="Times New Roman" panose="02020603050405020304" pitchFamily="18" charset="0"/>
                <a:cs typeface="Times New Roman" panose="02020603050405020304" pitchFamily="18" charset="0"/>
              </a:rPr>
              <a:t>Amtrak’s new era of rail is replacing, upgrading, and repairing iconic century-old bridges, tunnels, stations, and other critical infrastructure assets.</a:t>
            </a:r>
            <a:endParaRPr lang="en-US" sz="105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en-US" b="0" i="0" dirty="0">
                <a:solidFill>
                  <a:srgbClr val="002436"/>
                </a:solidFill>
                <a:effectLst/>
                <a:latin typeface="OpenSans"/>
              </a:rPr>
              <a:t>Amtrak is delivering a new era of rail. We’re modernizing our fleet, bridges and tunnels, stations, and other infrastructure, while redefining the customer experience for the modern era. This investment is made possible through a combination of federal programs, including those funded by the Infrastructure Investment and Jobs Act, as well as Amtrak’s annual grants, state and local partnerships, and customer revenue.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solidFill>
                <a:srgbClr val="474A53"/>
              </a:solidFill>
              <a:effectLst/>
              <a:latin typeface="Avenir W01"/>
            </a:endParaRPr>
          </a:p>
          <a:p>
            <a:pPr algn="l"/>
            <a:endParaRPr lang="en-US" b="0" i="0" dirty="0">
              <a:solidFill>
                <a:srgbClr val="000000"/>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rgbClr val="676767"/>
                </a:solidFill>
                <a:effectLst/>
                <a:highlight>
                  <a:srgbClr val="FFFF00"/>
                </a:highlight>
                <a:latin typeface="Open Sans" panose="020B0606030504020204" pitchFamily="34" charset="0"/>
                <a:ea typeface="Times New Roman" panose="02020603050405020304" pitchFamily="18" charset="0"/>
              </a:rPr>
              <a:t>Collectively, these transformative projects are creating the largest boom in rail construction </a:t>
            </a:r>
            <a:r>
              <a:rPr lang="en-US" sz="1200" kern="0" dirty="0">
                <a:solidFill>
                  <a:srgbClr val="676767"/>
                </a:solidFill>
                <a:effectLst/>
                <a:highlight>
                  <a:srgbClr val="FFFF00"/>
                </a:highlight>
                <a:latin typeface="Open Sans" panose="020B0606030504020204" pitchFamily="34" charset="0"/>
                <a:ea typeface="Times New Roman" panose="02020603050405020304" pitchFamily="18" charset="0"/>
              </a:rPr>
              <a:t>in company history, putting hundreds of thousands of skilled Americans to work and jump-starting American manufacturing like never before in company history</a:t>
            </a:r>
          </a:p>
          <a:p>
            <a:pPr marL="0" marR="0" fontAlgn="base">
              <a:lnSpc>
                <a:spcPct val="115000"/>
              </a:lnSpc>
              <a:spcAft>
                <a:spcPts val="800"/>
              </a:spcAft>
              <a:buNone/>
            </a:pPr>
            <a:r>
              <a:rPr lang="en-US" sz="1800" b="1" kern="0" dirty="0">
                <a:solidFill>
                  <a:srgbClr val="676767"/>
                </a:solidFill>
                <a:effectLst/>
                <a:latin typeface="Open Sans" panose="020B0606030504020204" pitchFamily="34" charset="0"/>
                <a:ea typeface="Times New Roman" panose="02020603050405020304" pitchFamily="18" charset="0"/>
                <a:cs typeface="Times New Roman" panose="02020603050405020304" pitchFamily="18" charset="0"/>
              </a:rPr>
              <a:t>As Amtrak ramps up its capital program, the company has </a:t>
            </a:r>
            <a:r>
              <a:rPr lang="en-US" sz="1800" kern="0" dirty="0">
                <a:solidFill>
                  <a:srgbClr val="676767"/>
                </a:solidFill>
                <a:effectLst/>
                <a:latin typeface="Open Sans" panose="020B0606030504020204" pitchFamily="34" charset="0"/>
                <a:ea typeface="Times New Roman" panose="02020603050405020304" pitchFamily="18" charset="0"/>
                <a:cs typeface="Times New Roman" panose="02020603050405020304" pitchFamily="18" charset="0"/>
              </a:rPr>
              <a:t>continued its commitment to buy American products, </a:t>
            </a:r>
            <a:r>
              <a:rPr lang="en-US" sz="1800" u="sng" kern="0" dirty="0">
                <a:solidFill>
                  <a:srgbClr val="676767"/>
                </a:solidFill>
                <a:effectLst/>
                <a:highlight>
                  <a:srgbClr val="FFFF00"/>
                </a:highlight>
                <a:latin typeface="Open Sans" panose="020B0606030504020204" pitchFamily="34" charset="0"/>
                <a:ea typeface="Times New Roman" panose="02020603050405020304" pitchFamily="18" charset="0"/>
                <a:cs typeface="Times New Roman" panose="02020603050405020304" pitchFamily="18" charset="0"/>
              </a:rPr>
              <a:t>with 99% of procurements domestically based</a:t>
            </a:r>
            <a:r>
              <a:rPr lang="en-US" sz="1800" b="1" u="sng" kern="0" dirty="0">
                <a:solidFill>
                  <a:srgbClr val="676767"/>
                </a:solidFill>
                <a:effectLst/>
                <a:highlight>
                  <a:srgbClr val="FFFF00"/>
                </a:highlight>
                <a:latin typeface="Open Sans" panose="020B0606030504020204" pitchFamily="34" charset="0"/>
                <a:ea typeface="Times New Roman" panose="02020603050405020304" pitchFamily="18" charset="0"/>
                <a:cs typeface="Times New Roman" panose="02020603050405020304" pitchFamily="18" charset="0"/>
              </a:rPr>
              <a:t> in Fiscal Year 2024.</a:t>
            </a:r>
            <a:endParaRPr lang="en-US" sz="1800" u="sng"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marL="0" marR="0" fontAlgn="base">
              <a:lnSpc>
                <a:spcPct val="115000"/>
              </a:lnSpc>
              <a:spcAft>
                <a:spcPts val="800"/>
              </a:spcAft>
            </a:pPr>
            <a:r>
              <a:rPr lang="en-US" sz="1800" b="1" kern="0" dirty="0">
                <a:solidFill>
                  <a:srgbClr val="676767"/>
                </a:solidFill>
                <a:effectLst/>
                <a:highlight>
                  <a:srgbClr val="FFFF00"/>
                </a:highlight>
                <a:latin typeface="Open Sans" panose="020B0606030504020204" pitchFamily="34" charset="0"/>
                <a:ea typeface="Times New Roman" panose="02020603050405020304" pitchFamily="18" charset="0"/>
                <a:cs typeface="Times New Roman" panose="02020603050405020304" pitchFamily="18" charset="0"/>
              </a:rPr>
              <a:t> Amtrak is making progress on huge projects</a:t>
            </a:r>
            <a:r>
              <a:rPr lang="en-US" sz="1800" kern="0" dirty="0">
                <a:solidFill>
                  <a:srgbClr val="676767"/>
                </a:solidFill>
                <a:effectLst/>
                <a:highlight>
                  <a:srgbClr val="FFFF00"/>
                </a:highlight>
                <a:latin typeface="Open Sans" panose="020B0606030504020204" pitchFamily="34" charset="0"/>
                <a:ea typeface="Times New Roman" panose="02020603050405020304" pitchFamily="18" charset="0"/>
                <a:cs typeface="Times New Roman" panose="02020603050405020304" pitchFamily="18" charset="0"/>
              </a:rPr>
              <a:t> across multiple portfolios, thanks to strong partnerships with the private sector:</a:t>
            </a:r>
            <a:endParaRPr lang="en-US"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lgn="l"/>
            <a:endParaRPr lang="en-US" b="0" i="0" dirty="0">
              <a:solidFill>
                <a:srgbClr val="000000"/>
              </a:solidFill>
              <a:effectLst/>
              <a:latin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8116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Gateway Program will modernize the most congested 10-mile section of the Northeast Corridor (NEC), adding needed resiliency and creating the capacity for a doubling of passenger trains under the Hudson River into New York Penn Station — the nation’s busiest rail facility.</a:t>
            </a:r>
          </a:p>
          <a:p>
            <a:r>
              <a:rPr lang="en-US" dirty="0"/>
              <a:t>The Gateway Program will create four mainline tracks between Newark, NJ, and New York – Penn Station, where there are currently just two. This section of track serves approximately 200,000 Amtrak NEC, long distance and state supported service and NJ Transit trips on 450 daily trains.</a:t>
            </a:r>
          </a:p>
          <a:p>
            <a:endParaRPr lang="en-US" dirty="0"/>
          </a:p>
          <a:p>
            <a:r>
              <a:rPr lang="en-US" b="0" i="0" dirty="0">
                <a:solidFill>
                  <a:srgbClr val="676767"/>
                </a:solidFill>
                <a:effectLst/>
                <a:latin typeface="Open Sans" panose="020B0606030504020204" pitchFamily="34" charset="0"/>
              </a:rPr>
              <a:t> There are 25 projects totaling more than $16.4 billion of federal investment across the NEC. </a:t>
            </a:r>
          </a:p>
          <a:p>
            <a:endParaRPr lang="en-US" dirty="0">
              <a:solidFill>
                <a:srgbClr val="676767"/>
              </a:solidFill>
              <a:latin typeface="Open Sans" panose="020B0606030504020204" pitchFamily="34" charset="0"/>
            </a:endParaRPr>
          </a:p>
          <a:p>
            <a:r>
              <a:rPr lang="en-US" b="0" i="0" dirty="0">
                <a:solidFill>
                  <a:srgbClr val="676767"/>
                </a:solidFill>
                <a:effectLst/>
                <a:latin typeface="Open Sans" panose="020B0606030504020204" pitchFamily="34" charset="0"/>
              </a:rPr>
              <a:t>Two newly constructed two-track fixed bridges will replace the existing two-track moveable bridge, along with overhead power, signal, safety and security system modernization that will improve railroad efficiency on the NEC.</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4902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A982E-6B8B-C4F0-36F6-94FAB2B40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E6355-40B8-79CF-2DB1-6E83655775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FA4DC-B252-5BAF-2449-79C1ECC5B41B}"/>
              </a:ext>
            </a:extLst>
          </p:cNvPr>
          <p:cNvSpPr>
            <a:spLocks noGrp="1"/>
          </p:cNvSpPr>
          <p:nvPr>
            <p:ph type="body" idx="1"/>
          </p:nvPr>
        </p:nvSpPr>
        <p:spPr/>
        <p:txBody>
          <a:bodyPr/>
          <a:lstStyle/>
          <a:p>
            <a:pPr algn="l"/>
            <a:r>
              <a:rPr lang="en-US" b="0" i="0" dirty="0">
                <a:solidFill>
                  <a:srgbClr val="000000"/>
                </a:solidFill>
                <a:effectLst/>
                <a:latin typeface="Open Sans" panose="020B0606030504020204" pitchFamily="34" charset="0"/>
              </a:rPr>
              <a:t>The HTP will improve reliability, resiliency, and redundancy in this critical section of Amtrak’s Northeast Corridor (NEC). At present, approximately 450 Amtrak and NJ TRANSIT trains pass through the NRT on a typical weekday, servicing nearly 200,000 daily passenger trips across the Hudson River. With such a high volume of rail traffic, the operational flexibility the HTP will provide is crucial not only to rail service, but also to the mobility and economic vitality of both the region and the nation as a whole.</a:t>
            </a:r>
          </a:p>
          <a:p>
            <a:pPr algn="l"/>
            <a:r>
              <a:rPr lang="en-US" b="0" i="0" dirty="0">
                <a:solidFill>
                  <a:srgbClr val="000000"/>
                </a:solidFill>
                <a:effectLst/>
                <a:latin typeface="Open Sans" panose="020B0606030504020204" pitchFamily="34" charset="0"/>
              </a:rPr>
              <a:t>The NRT was built by the Pennsylvania Railroad and completed in 1910. The tunnel consists of two, single-track, electrified tubes, which serve as the only passenger rail connections between Manhattan and New Jersey and the rest of the NEC. In October 2012, the tunnel was inundated with millions of gallons of salt water during Superstorm Sandy, leaving behind corrosive chemicals which continue to degrade the concrete tunnel liner, bench walls, and other systems that support Amtrak and NJ TRANSIT train operations.</a:t>
            </a:r>
          </a:p>
          <a:p>
            <a:endParaRPr lang="en-US" dirty="0"/>
          </a:p>
          <a:p>
            <a:r>
              <a:rPr lang="en-US" dirty="0"/>
              <a:t>Pictured here: </a:t>
            </a:r>
          </a:p>
        </p:txBody>
      </p:sp>
      <p:sp>
        <p:nvSpPr>
          <p:cNvPr id="4" name="Slide Number Placeholder 3">
            <a:extLst>
              <a:ext uri="{FF2B5EF4-FFF2-40B4-BE49-F238E27FC236}">
                <a16:creationId xmlns:a16="http://schemas.microsoft.com/office/drawing/2014/main" id="{018C6353-D027-CDEC-2102-96FAF03FC5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230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A9CF1-1EEA-8817-FC79-D8B6C514D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900D9A-4AD6-0117-0DA2-16C5E06350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5AC7CA-432C-C008-EE9B-521BF446ED55}"/>
              </a:ext>
            </a:extLst>
          </p:cNvPr>
          <p:cNvSpPr>
            <a:spLocks noGrp="1"/>
          </p:cNvSpPr>
          <p:nvPr>
            <p:ph type="body" idx="1"/>
          </p:nvPr>
        </p:nvSpPr>
        <p:spPr/>
        <p:txBody>
          <a:bodyPr/>
          <a:lstStyle/>
          <a:p>
            <a:pPr algn="l"/>
            <a:endParaRPr lang="en-US" b="0" i="0" dirty="0">
              <a:solidFill>
                <a:srgbClr val="000000"/>
              </a:solidFill>
              <a:effectLst/>
              <a:latin typeface="Open Sans" panose="020B0606030504020204" pitchFamily="34" charset="0"/>
            </a:endParaRPr>
          </a:p>
          <a:p>
            <a:pPr algn="l"/>
            <a:r>
              <a:rPr lang="en-US" b="0" i="0" dirty="0">
                <a:solidFill>
                  <a:srgbClr val="000000"/>
                </a:solidFill>
                <a:effectLst/>
                <a:latin typeface="Open Sans" panose="020B0606030504020204" pitchFamily="34" charset="0"/>
              </a:rPr>
              <a:t>The tubes, which opened in 1910, require significant upgrades and comprehensive rehabilitation to modernize critical NEC infrastructure and improve reliability for a new era of rail. The ERT Rehabilitation Project will restore the two tubes that were damaged by Superstorm Sandy. </a:t>
            </a:r>
          </a:p>
          <a:p>
            <a:pPr algn="l"/>
            <a:r>
              <a:rPr lang="en-US" b="0" i="0" dirty="0">
                <a:solidFill>
                  <a:srgbClr val="000000"/>
                </a:solidFill>
                <a:effectLst/>
                <a:latin typeface="Open Sans" panose="020B0606030504020204" pitchFamily="34" charset="0"/>
              </a:rPr>
              <a:t>The work will modernize the tunnel infrastructure, improving safety, reliability, and security and bring the systems to a state of good repair. The project will involve demolishing the existing tunnel systems down to concrete liners, followed by reconstructing and modernizing all tunnel systems.</a:t>
            </a:r>
          </a:p>
          <a:p>
            <a:endParaRPr lang="en-US" dirty="0"/>
          </a:p>
        </p:txBody>
      </p:sp>
      <p:sp>
        <p:nvSpPr>
          <p:cNvPr id="4" name="Slide Number Placeholder 3">
            <a:extLst>
              <a:ext uri="{FF2B5EF4-FFF2-40B4-BE49-F238E27FC236}">
                <a16:creationId xmlns:a16="http://schemas.microsoft.com/office/drawing/2014/main" id="{93D302A6-A1D1-086C-1C54-C8A6FD15CF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4880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b="0" i="0" dirty="0">
              <a:solidFill>
                <a:srgbClr val="000000"/>
              </a:solidFill>
              <a:effectLst/>
              <a:latin typeface="Open Sans" panose="020B0606030504020204" pitchFamily="34" charset="0"/>
            </a:endParaRPr>
          </a:p>
          <a:p>
            <a:pPr algn="l"/>
            <a:r>
              <a:rPr lang="en-US" b="0" i="0" dirty="0">
                <a:solidFill>
                  <a:srgbClr val="002436"/>
                </a:solidFill>
                <a:effectLst/>
                <a:latin typeface="Open Sans" panose="020B0606030504020204" pitchFamily="34" charset="0"/>
              </a:rPr>
              <a:t>Portal North Bridge</a:t>
            </a:r>
          </a:p>
          <a:p>
            <a:pPr algn="l"/>
            <a:r>
              <a:rPr lang="en-US" b="0" i="0" dirty="0">
                <a:solidFill>
                  <a:srgbClr val="000000"/>
                </a:solidFill>
                <a:effectLst/>
                <a:latin typeface="Open Sans" panose="020B0606030504020204" pitchFamily="34" charset="0"/>
              </a:rPr>
              <a:t>NJ TRANSIT and Amtrak are replacing the 114-year-old Portal Bridge over the Hackensack River in Kearney, New Jersey with a taller bridge that will not have to open and close for river traffic.</a:t>
            </a:r>
          </a:p>
          <a:p>
            <a:pPr algn="l"/>
            <a:r>
              <a:rPr lang="en-US" b="0" i="0" dirty="0">
                <a:solidFill>
                  <a:srgbClr val="000000"/>
                </a:solidFill>
                <a:effectLst/>
                <a:latin typeface="Open Sans" panose="020B0606030504020204" pitchFamily="34" charset="0"/>
              </a:rPr>
              <a:t>The two-track, moveable span is a major bottleneck and source of delay, particularly when the aging bridge malfunctions during opening and closing for maritime traffic.</a:t>
            </a:r>
          </a:p>
          <a:p>
            <a:pPr algn="l"/>
            <a:r>
              <a:rPr lang="en-US" b="0" i="0" dirty="0">
                <a:solidFill>
                  <a:srgbClr val="000000"/>
                </a:solidFill>
                <a:effectLst/>
                <a:latin typeface="Open Sans" panose="020B0606030504020204" pitchFamily="34" charset="0"/>
              </a:rPr>
              <a:t>A two-track replacement bridge – Portal North – will replace this outdated relic with a modern, high-level fixed span that does not open or close, eliminating the movable components and risk of malfunction. The new bridge will rise more than 50-feet over the river and, including the approaches, span nearly 2.5 miles of the Northeast Corridor. Portal North Bridge is an important element of the broader Gateway Program to double rail capacity between Newark and New York.</a:t>
            </a:r>
          </a:p>
          <a:p>
            <a:pPr algn="l"/>
            <a:r>
              <a:rPr lang="en-US" b="0" i="0" dirty="0">
                <a:solidFill>
                  <a:srgbClr val="000000"/>
                </a:solidFill>
                <a:effectLst/>
                <a:latin typeface="Open Sans" panose="020B0606030504020204" pitchFamily="34" charset="0"/>
              </a:rPr>
              <a:t>Amtrak and NJ Transit continue to advance project construction and achieved approximately 75% completion in Fall 2024.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35898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E1397-BBED-5D7E-D121-D4C3B7323D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649CD5-C362-C2F6-83FD-E405E31641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867634-18CB-1CDD-BC11-CF20431205A3}"/>
              </a:ext>
            </a:extLst>
          </p:cNvPr>
          <p:cNvSpPr>
            <a:spLocks noGrp="1"/>
          </p:cNvSpPr>
          <p:nvPr>
            <p:ph type="body" idx="1"/>
          </p:nvPr>
        </p:nvSpPr>
        <p:spPr/>
        <p:txBody>
          <a:bodyPr/>
          <a:lstStyle/>
          <a:p>
            <a:pPr algn="l"/>
            <a:r>
              <a:rPr lang="en-US" b="0" i="0" dirty="0">
                <a:solidFill>
                  <a:srgbClr val="000000"/>
                </a:solidFill>
                <a:effectLst/>
                <a:latin typeface="Open Sans" panose="020B0606030504020204" pitchFamily="34" charset="0"/>
              </a:rPr>
              <a:t>The Sawtooth Bridges Replacement Project, a key element of the Gateway Program, will construct three new bridges: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Bridge #1, which will be built to realign NJ TRANSIT’s M&amp;E Track 5 further north allowing construction of Bridge #2.</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Bridge #2 will be built adjacent to the existing Sawtooth bridges for two additional NEC tracks.</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Bridge #3 will replace the existing structures and carry the two existing NEC tracks.</a:t>
            </a:r>
          </a:p>
          <a:p>
            <a:pPr algn="l"/>
            <a:br>
              <a:rPr lang="en-US" b="0" i="0" dirty="0">
                <a:solidFill>
                  <a:srgbClr val="000000"/>
                </a:solidFill>
                <a:effectLst/>
                <a:latin typeface="Open Sans" panose="020B0606030504020204" pitchFamily="34" charset="0"/>
              </a:rPr>
            </a:br>
            <a:endParaRPr lang="en-US" b="0" i="0" dirty="0">
              <a:solidFill>
                <a:srgbClr val="000000"/>
              </a:solidFill>
              <a:effectLst/>
              <a:latin typeface="Open Sans" panose="020B0606030504020204" pitchFamily="34" charset="0"/>
            </a:endParaRPr>
          </a:p>
          <a:p>
            <a:pPr algn="l"/>
            <a:r>
              <a:rPr lang="en-US" b="0" i="0" dirty="0">
                <a:solidFill>
                  <a:srgbClr val="000000"/>
                </a:solidFill>
                <a:effectLst/>
                <a:latin typeface="Open Sans" panose="020B0606030504020204" pitchFamily="34" charset="0"/>
              </a:rPr>
              <a:t>By replacing the existing Sawtooth Bridges and introducing two additional tracks to this critical section of the NEC, the project will provide continuous, safe, reliable and resilient rail connectivity. The project will reduce service disruptions and restore maximum authorized speed to 90 mph. This improvement will not only enhance on-time performance but also elevate the overall customer experience. The project will help in increasing capacity along the NEC to meet current and future demand.</a:t>
            </a:r>
          </a:p>
          <a:p>
            <a:endParaRPr lang="en-US" dirty="0"/>
          </a:p>
        </p:txBody>
      </p:sp>
      <p:sp>
        <p:nvSpPr>
          <p:cNvPr id="4" name="Slide Number Placeholder 3">
            <a:extLst>
              <a:ext uri="{FF2B5EF4-FFF2-40B4-BE49-F238E27FC236}">
                <a16:creationId xmlns:a16="http://schemas.microsoft.com/office/drawing/2014/main" id="{33DB2037-891F-1AD5-3E86-ED23C6C431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20033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6FB75-6147-ED9E-55D1-046C8BDEA2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33B7F9-B5AA-EBBE-C2B3-1B24252B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FB15A-BE0E-FBA0-942C-9F25282367ED}"/>
              </a:ext>
            </a:extLst>
          </p:cNvPr>
          <p:cNvSpPr>
            <a:spLocks noGrp="1"/>
          </p:cNvSpPr>
          <p:nvPr>
            <p:ph type="body" idx="1"/>
          </p:nvPr>
        </p:nvSpPr>
        <p:spPr/>
        <p:txBody>
          <a:bodyPr/>
          <a:lstStyle/>
          <a:p>
            <a:pPr algn="l"/>
            <a:r>
              <a:rPr lang="en-US" b="0" i="0" dirty="0">
                <a:solidFill>
                  <a:srgbClr val="002436"/>
                </a:solidFill>
                <a:effectLst/>
                <a:latin typeface="Open Sans" panose="020B0606030504020204" pitchFamily="34" charset="0"/>
              </a:rPr>
              <a:t>Dock Bridge</a:t>
            </a:r>
          </a:p>
          <a:p>
            <a:pPr algn="l"/>
            <a:r>
              <a:rPr lang="en-US" b="0" i="0" dirty="0">
                <a:solidFill>
                  <a:srgbClr val="000000"/>
                </a:solidFill>
                <a:effectLst/>
                <a:latin typeface="Open Sans" panose="020B0606030504020204" pitchFamily="34" charset="0"/>
              </a:rPr>
              <a:t>Restoring Dock Bridge will address corrosion and maintain reliable operation for the safe passage of the hundreds of trains that cross the bridge daily.</a:t>
            </a:r>
          </a:p>
          <a:p>
            <a:pPr algn="l"/>
            <a:endParaRPr lang="en-US" b="0" i="0" dirty="0">
              <a:solidFill>
                <a:srgbClr val="000000"/>
              </a:solidFill>
              <a:effectLst/>
              <a:latin typeface="Open Sans" panose="020B0606030504020204" pitchFamily="34" charset="0"/>
            </a:endParaRPr>
          </a:p>
          <a:p>
            <a:pPr algn="l"/>
            <a:r>
              <a:rPr lang="en-US" b="0" i="0" dirty="0">
                <a:solidFill>
                  <a:srgbClr val="000000"/>
                </a:solidFill>
                <a:effectLst/>
                <a:latin typeface="Open Sans" panose="020B0606030504020204" pitchFamily="34" charset="0"/>
              </a:rPr>
              <a:t>The presentation at my first WARES meeting was about corrosion. </a:t>
            </a:r>
          </a:p>
          <a:p>
            <a:pPr algn="l"/>
            <a:endParaRPr lang="en-US" b="0" i="0" dirty="0">
              <a:solidFill>
                <a:srgbClr val="000000"/>
              </a:solidFill>
              <a:effectLst/>
              <a:latin typeface="Open Sans" panose="020B0606030504020204" pitchFamily="34" charset="0"/>
            </a:endParaRPr>
          </a:p>
          <a:p>
            <a:pPr algn="l">
              <a:buNone/>
            </a:pPr>
            <a:r>
              <a:rPr lang="en-US" b="0" i="0" dirty="0">
                <a:solidFill>
                  <a:srgbClr val="000000"/>
                </a:solidFill>
                <a:effectLst/>
                <a:latin typeface="Open Sans" panose="020B0606030504020204" pitchFamily="34" charset="0"/>
              </a:rPr>
              <a:t>The bridge carries 720 daily Amtrak, Port-Authority Trans-Hudson (PATH), and New Jersey Transit (NJ TRANSIT) trains between Newark and Manhattan. As owner of the bridge, Amtrak is working with its partners to advance the Dock Bridge Rehabilitation Project as part of the larger Gateway Program, a series of infrastructure projects that will improve the overall efficiency, capacity and resiliency of the Northeast Corridor (NEC) — the busiest passenger rail route in the United States.</a:t>
            </a:r>
          </a:p>
          <a:p>
            <a:pPr algn="l"/>
            <a:r>
              <a:rPr lang="en-US" b="0" i="0" dirty="0">
                <a:solidFill>
                  <a:srgbClr val="000000"/>
                </a:solidFill>
                <a:effectLst/>
                <a:latin typeface="Open Sans" panose="020B0606030504020204" pitchFamily="34" charset="0"/>
              </a:rPr>
              <a:t>A major focus of the project is steel cleaning and painting to address corrosion across all segments of the bridge, including the installation of containment systems surrounding the steel to allow for collection and proper disposal of hazardous debris. With a permit from the U.S. Coast Guard, the project also involves converting the bridge to a fixed span by installing “straight rail” in place of the moveable “miter rails” that disconnect from each other when the bridge opens and reconnects when it closes.</a:t>
            </a:r>
          </a:p>
          <a:p>
            <a:pPr algn="ctr">
              <a:buNone/>
            </a:pPr>
            <a:endParaRPr lang="en-US" b="0" i="0" dirty="0">
              <a:solidFill>
                <a:srgbClr val="000000"/>
              </a:solidFill>
              <a:effectLst/>
              <a:latin typeface="Open Sans" panose="020B0606030504020204" pitchFamily="34" charset="0"/>
            </a:endParaRPr>
          </a:p>
          <a:p>
            <a:pPr algn="l">
              <a:buNone/>
            </a:pPr>
            <a:r>
              <a:rPr lang="en-US" b="0" i="0" dirty="0">
                <a:solidFill>
                  <a:srgbClr val="000000"/>
                </a:solidFill>
                <a:effectLst/>
                <a:latin typeface="Open Sans" panose="020B0606030504020204" pitchFamily="34" charset="0"/>
              </a:rPr>
              <a:t>The existing Dock Bridge carries six tracks that are used by Amtrak, PATH and NJ TRANSIT over the Passaic River. It entered revenue service in 1935.</a:t>
            </a:r>
          </a:p>
          <a:p>
            <a:pPr algn="l"/>
            <a:r>
              <a:rPr lang="en-US" b="0" i="0" dirty="0">
                <a:solidFill>
                  <a:srgbClr val="000000"/>
                </a:solidFill>
                <a:effectLst/>
                <a:latin typeface="Open Sans" panose="020B0606030504020204" pitchFamily="34" charset="0"/>
              </a:rPr>
              <a:t>Converting the moveable span to a fixed bridge</a:t>
            </a:r>
          </a:p>
          <a:p>
            <a:pPr algn="l"/>
            <a:endParaRPr lang="en-US" b="0" i="0" dirty="0">
              <a:solidFill>
                <a:srgbClr val="000000"/>
              </a:solidFill>
              <a:effectLst/>
              <a:latin typeface="Open Sans" panose="020B0606030504020204" pitchFamily="34" charset="0"/>
            </a:endParaRPr>
          </a:p>
          <a:p>
            <a:pPr algn="l"/>
            <a:endParaRPr lang="en-US" b="0" i="0" dirty="0">
              <a:solidFill>
                <a:srgbClr val="000000"/>
              </a:solidFill>
              <a:effectLst/>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14EC92F4-4CCA-72E0-E8B7-9589868BC6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9583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4345A-AB50-73BA-870E-BC1C1DA8F5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0DDAE7-D1DD-DEB3-94D2-66B65DFACF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2AD4D-1D28-F51E-1158-BE9C9D7C480D}"/>
              </a:ext>
            </a:extLst>
          </p:cNvPr>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0000"/>
                </a:solidFill>
                <a:effectLst/>
                <a:uLnTx/>
                <a:uFillTx/>
                <a:latin typeface="Open Sans" panose="020B0606030504020204" pitchFamily="34" charset="0"/>
                <a:ea typeface="+mn-ea"/>
                <a:cs typeface="+mn-cs"/>
              </a:rPr>
              <a:t>The Connecticut River Bridge, originally constructed in 1907, is located on the Northeast Corridor (NEC) between the towns of Old </a:t>
            </a:r>
            <a:r>
              <a:rPr kumimoji="0" lang="en-US" sz="1500" b="0" i="0" u="none" strike="noStrike" kern="1200" cap="none" spc="0" normalizeH="0" baseline="0" noProof="0" dirty="0" err="1">
                <a:ln>
                  <a:noFill/>
                </a:ln>
                <a:solidFill>
                  <a:srgbClr val="000000"/>
                </a:solidFill>
                <a:effectLst/>
                <a:uLnTx/>
                <a:uFillTx/>
                <a:latin typeface="Open Sans" panose="020B0606030504020204" pitchFamily="34" charset="0"/>
                <a:ea typeface="+mn-ea"/>
                <a:cs typeface="+mn-cs"/>
              </a:rPr>
              <a:t>Saybrook</a:t>
            </a:r>
            <a:r>
              <a:rPr kumimoji="0" lang="en-US" sz="1500" b="0" i="0" u="none" strike="noStrike" kern="1200" cap="none" spc="0" normalizeH="0" baseline="0" noProof="0" dirty="0">
                <a:ln>
                  <a:noFill/>
                </a:ln>
                <a:solidFill>
                  <a:srgbClr val="000000"/>
                </a:solidFill>
                <a:effectLst/>
                <a:uLnTx/>
                <a:uFillTx/>
                <a:latin typeface="Open Sans" panose="020B0606030504020204" pitchFamily="34" charset="0"/>
                <a:ea typeface="+mn-ea"/>
                <a:cs typeface="+mn-cs"/>
              </a:rPr>
              <a:t> and Old Lyme and is used by Amtrak, </a:t>
            </a:r>
            <a:r>
              <a:rPr kumimoji="0" lang="en-US" sz="1500" b="0" i="0" u="none" strike="noStrike" kern="1200" cap="none" spc="0" normalizeH="0" baseline="0" noProof="0" dirty="0" err="1">
                <a:ln>
                  <a:noFill/>
                </a:ln>
                <a:solidFill>
                  <a:srgbClr val="000000"/>
                </a:solidFill>
                <a:effectLst/>
                <a:uLnTx/>
                <a:uFillTx/>
                <a:latin typeface="Open Sans" panose="020B0606030504020204" pitchFamily="34" charset="0"/>
                <a:ea typeface="+mn-ea"/>
                <a:cs typeface="+mn-cs"/>
              </a:rPr>
              <a:t>CTRail’s</a:t>
            </a:r>
            <a:r>
              <a:rPr kumimoji="0" lang="en-US" sz="1500" b="0" i="0" u="none" strike="noStrike" kern="1200" cap="none" spc="0" normalizeH="0" baseline="0" noProof="0" dirty="0">
                <a:ln>
                  <a:noFill/>
                </a:ln>
                <a:solidFill>
                  <a:srgbClr val="000000"/>
                </a:solidFill>
                <a:effectLst/>
                <a:uLnTx/>
                <a:uFillTx/>
                <a:latin typeface="Open Sans" panose="020B0606030504020204" pitchFamily="34" charset="0"/>
                <a:ea typeface="+mn-ea"/>
                <a:cs typeface="+mn-cs"/>
              </a:rPr>
              <a:t> Shore Line East, and freight trains. The upcoming Connecticut River Bridge project entails constructing a two-track, electrified, and movable bridge equipped with new track, signal, catenary, power, communication, controls and security features. This new bridge structure, expected to have a useful life of 100 years, will replace the existing two-track Connecticut River Bridge.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0000"/>
                </a:solidFill>
                <a:effectLst/>
                <a:uLnTx/>
                <a:uFillTx/>
                <a:latin typeface="Open Sans" panose="020B0606030504020204" pitchFamily="34" charset="0"/>
                <a:ea typeface="+mn-ea"/>
                <a:cs typeface="+mn-cs"/>
              </a:rPr>
              <a:t>The new bridge will enhance reliability, resiliency and reduce delays for all users of the bridge. It is designed to support a maximum operating speed of 70 mph, a 55% increase from the current maximum speed of 45 mph. Maritime navigation and safety will also improve due to the increased vertical clearance compared to the existing bridge.</a:t>
            </a:r>
          </a:p>
          <a:p>
            <a:pPr algn="l"/>
            <a:endParaRPr lang="en-US" b="0" i="0" dirty="0">
              <a:solidFill>
                <a:srgbClr val="000000"/>
              </a:solidFill>
              <a:effectLst/>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5B2A8095-0107-DE14-C9C7-FA9CD9E8CF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484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FED20-FCEE-1233-8D78-B77C7D6F31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EBA2B-5C42-875A-92CF-F99439EBB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E86698-09D6-468F-F68E-D4DB2F43AA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rgbClr val="676767"/>
                </a:solidFill>
                <a:effectLst/>
                <a:latin typeface="Open Sans" panose="020B0606030504020204" pitchFamily="34" charset="0"/>
                <a:ea typeface="Times New Roman" panose="02020603050405020304" pitchFamily="18" charset="0"/>
              </a:rPr>
              <a:t>Building new bridges and tunnels that will remove major bottlenecks, </a:t>
            </a:r>
            <a:r>
              <a:rPr lang="en-US" sz="1200" kern="0" dirty="0">
                <a:solidFill>
                  <a:srgbClr val="676767"/>
                </a:solidFill>
                <a:effectLst/>
                <a:latin typeface="Open Sans" panose="020B0606030504020204" pitchFamily="34" charset="0"/>
                <a:ea typeface="Times New Roman" panose="02020603050405020304" pitchFamily="18" charset="0"/>
              </a:rPr>
              <a:t>including breaking ground on a megaproject to replace the 151-year-old B&amp;P Tunnel, which opened when America’s 18</a:t>
            </a:r>
            <a:r>
              <a:rPr lang="en-US" sz="600" kern="0" baseline="30000" dirty="0">
                <a:solidFill>
                  <a:srgbClr val="676767"/>
                </a:solidFill>
                <a:effectLst/>
                <a:latin typeface="inherit"/>
                <a:ea typeface="Times New Roman" panose="02020603050405020304" pitchFamily="18" charset="0"/>
                <a:cs typeface="Open Sans" panose="020B0606030504020204" pitchFamily="34" charset="0"/>
              </a:rPr>
              <a:t>th</a:t>
            </a:r>
            <a:r>
              <a:rPr lang="en-US" sz="1200" kern="0" dirty="0">
                <a:solidFill>
                  <a:srgbClr val="676767"/>
                </a:solidFill>
                <a:effectLst/>
                <a:latin typeface="Open Sans" panose="020B0606030504020204" pitchFamily="34" charset="0"/>
                <a:ea typeface="Times New Roman" panose="02020603050405020304" pitchFamily="18" charset="0"/>
              </a:rPr>
              <a:t> President, Ulysses S. Grant, was in office; and</a:t>
            </a:r>
            <a:endParaRPr lang="en-US" sz="1800" dirty="0"/>
          </a:p>
          <a:p>
            <a:pPr algn="l"/>
            <a:endParaRPr lang="en-US" b="0" i="0" dirty="0">
              <a:solidFill>
                <a:srgbClr val="000000"/>
              </a:solidFill>
              <a:effectLst/>
              <a:latin typeface="Open Sans" panose="020B0606030504020204" pitchFamily="34" charset="0"/>
            </a:endParaRPr>
          </a:p>
          <a:p>
            <a:endParaRPr lang="en-US" b="0" i="0" dirty="0">
              <a:solidFill>
                <a:srgbClr val="000000"/>
              </a:solidFill>
              <a:effectLst/>
              <a:latin typeface="Open Sans" panose="020B0606030504020204" pitchFamily="34" charset="0"/>
            </a:endParaRPr>
          </a:p>
          <a:p>
            <a:r>
              <a:rPr lang="en-US" b="0" i="0" dirty="0">
                <a:solidFill>
                  <a:srgbClr val="000000"/>
                </a:solidFill>
                <a:effectLst/>
                <a:latin typeface="Open Sans" panose="020B0606030504020204" pitchFamily="34" charset="0"/>
              </a:rPr>
              <a:t>The Baltimore &amp; Potomac (B&amp;P) Tunnel is the oldest Amtrak tunnel and a single point of failure for the 14 million MARC and Amtrak customers who rely on it. This 1.4-mile tunnel, connecting Baltimore’s Penn Station to Washington D.C. and Virginia, suffers from a variety of age-related issues such as excessive water infiltration, a deteriorating structure, and a sinking floor. The existing tunnel cannot be updated with modern fire and life safety systems and excessive costly maintenance is required. The tunnel is at capacity, and its tight curvature requires trains to reduce speeds to 30 mph. These issues create chronic delays — more than 10% of weekday trains are delayed, and delays occur on 99% of weekdays. Without replacement, these issues will persist and the risk to travel along America’s busiest passenger rail corridor will continue to grow.</a:t>
            </a:r>
            <a:br>
              <a:rPr lang="en-US" dirty="0"/>
            </a:br>
            <a:br>
              <a:rPr lang="en-US" dirty="0"/>
            </a:br>
            <a:r>
              <a:rPr lang="en-US" b="0" i="0" dirty="0">
                <a:solidFill>
                  <a:srgbClr val="000000"/>
                </a:solidFill>
                <a:effectLst/>
                <a:latin typeface="Open Sans" panose="020B0606030504020204" pitchFamily="34" charset="0"/>
              </a:rPr>
              <a:t>Amtrak’s Frederick Douglass Tunnel Program will resolve these challenges, unlocking this major NEC bottleneck, enhancing connectivity in the Baltimore-Washington region, and creating tens of thousands of jobs throughout construction.</a:t>
            </a:r>
            <a:br>
              <a:rPr lang="en-US" dirty="0"/>
            </a:br>
            <a:br>
              <a:rPr lang="en-US" dirty="0"/>
            </a:br>
            <a:r>
              <a:rPr lang="en-US" b="0" i="0" dirty="0">
                <a:solidFill>
                  <a:srgbClr val="000000"/>
                </a:solidFill>
                <a:effectLst/>
                <a:latin typeface="Open Sans" panose="020B0606030504020204" pitchFamily="34" charset="0"/>
              </a:rPr>
              <a:t>Early construction activities are now underway for a series of investments that will upgrade and modernize this 10-mile section of the NEC, including a new, modern tunnel to replace the B&amp;P Tunnel. The new 2-mile Frederick Douglass Tunnel will serve electrified passenger trains and support travel speeds up to 100 mph, more than three times faster than today.</a:t>
            </a:r>
          </a:p>
          <a:p>
            <a:endParaRPr lang="en-US" b="0" i="0" dirty="0">
              <a:solidFill>
                <a:srgbClr val="000000"/>
              </a:solidFill>
              <a:effectLst/>
              <a:latin typeface="Open Sans" panose="020B0606030504020204" pitchFamily="34" charset="0"/>
            </a:endParaRPr>
          </a:p>
          <a:p>
            <a:r>
              <a:rPr lang="en-US" dirty="0">
                <a:effectLst/>
              </a:rPr>
              <a:t>The centerpiece of the FDT Program is a new tunnel named in honor of Maryland native, abolitionist, and civil rights leader Frederick Douglass.</a:t>
            </a:r>
          </a:p>
          <a:p>
            <a:r>
              <a:rPr lang="en-US" dirty="0">
                <a:effectLst/>
              </a:rPr>
              <a:t>Stay up to date on important news during Frederick Douglass Tunnel construction.</a:t>
            </a:r>
          </a:p>
          <a:p>
            <a:endParaRPr lang="en-US" b="1" u="none" strike="noStrike" dirty="0">
              <a:solidFill>
                <a:srgbClr val="FFFFFF"/>
              </a:solidFill>
              <a:effectLst/>
            </a:endParaRPr>
          </a:p>
          <a:p>
            <a:r>
              <a:rPr lang="en-US" b="0" dirty="0">
                <a:solidFill>
                  <a:srgbClr val="002436"/>
                </a:solidFill>
                <a:effectLst/>
                <a:latin typeface="Open Sans" panose="020B0606030504020204" pitchFamily="34" charset="0"/>
              </a:rPr>
              <a:t>Amtrak's Community Investment Program</a:t>
            </a:r>
          </a:p>
          <a:p>
            <a:r>
              <a:rPr lang="en-US" b="0" dirty="0">
                <a:effectLst/>
                <a:latin typeface="Open Sans" panose="020B0606030504020204" pitchFamily="34" charset="0"/>
              </a:rPr>
              <a:t>We are committed to investing $50M in the West Baltimore community.</a:t>
            </a:r>
          </a:p>
          <a:p>
            <a:r>
              <a:rPr lang="en-US" dirty="0">
                <a:effectLst/>
              </a:rPr>
              <a:t>Investments will be made through community grants and direct investments, with projects covering six categories:</a:t>
            </a:r>
          </a:p>
          <a:p>
            <a:endParaRPr lang="en-US" dirty="0"/>
          </a:p>
        </p:txBody>
      </p:sp>
      <p:sp>
        <p:nvSpPr>
          <p:cNvPr id="4" name="Slide Number Placeholder 3">
            <a:extLst>
              <a:ext uri="{FF2B5EF4-FFF2-40B4-BE49-F238E27FC236}">
                <a16:creationId xmlns:a16="http://schemas.microsoft.com/office/drawing/2014/main" id="{4AAFDCED-07DB-441C-3225-1ECFC79517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9580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1C348-7B4A-7FB0-342E-E1DDF78C08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C3788-5FEC-7708-177E-C582253696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5AB7BB-4B67-5E97-2DD9-CA334DEAA7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rgbClr val="676767"/>
                </a:solidFill>
                <a:effectLst/>
                <a:latin typeface="Open Sans" panose="020B0606030504020204" pitchFamily="34" charset="0"/>
                <a:ea typeface="Times New Roman" panose="02020603050405020304" pitchFamily="18" charset="0"/>
              </a:rPr>
              <a:t>Advancing the company’s biggest-ever station improvement program, </a:t>
            </a:r>
            <a:r>
              <a:rPr lang="en-US" sz="1200" kern="0" dirty="0">
                <a:solidFill>
                  <a:srgbClr val="676767"/>
                </a:solidFill>
                <a:effectLst/>
                <a:latin typeface="Open Sans" panose="020B0606030504020204" pitchFamily="34" charset="0"/>
                <a:ea typeface="Times New Roman" panose="02020603050405020304" pitchFamily="18" charset="0"/>
              </a:rPr>
              <a:t>improving accessibility at 380+ stations across the National Network, as well as restoring several major stations to their original glory</a:t>
            </a:r>
            <a:r>
              <a:rPr lang="en-US" sz="1200" b="1" kern="0" dirty="0">
                <a:solidFill>
                  <a:srgbClr val="676767"/>
                </a:solidFill>
                <a:effectLst/>
                <a:latin typeface="Open Sans" panose="020B0606030504020204" pitchFamily="34" charset="0"/>
                <a:ea typeface="Times New Roman" panose="02020603050405020304" pitchFamily="18" charset="0"/>
              </a:rPr>
              <a:t>.</a:t>
            </a:r>
            <a:endParaRPr lang="en-US" dirty="0"/>
          </a:p>
          <a:p>
            <a:endParaRPr lang="en-US" dirty="0"/>
          </a:p>
        </p:txBody>
      </p:sp>
      <p:sp>
        <p:nvSpPr>
          <p:cNvPr id="4" name="Slide Number Placeholder 3">
            <a:extLst>
              <a:ext uri="{FF2B5EF4-FFF2-40B4-BE49-F238E27FC236}">
                <a16:creationId xmlns:a16="http://schemas.microsoft.com/office/drawing/2014/main" id="{4CAE6FF8-4C8B-768A-DDBB-26C03D30E7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0941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E4118-29E5-5560-26F9-D1DB90404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A97024-9B16-BE3F-A796-47E75650BC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4461A0-D52C-1361-D454-A1ED80F1B5A9}"/>
              </a:ext>
            </a:extLst>
          </p:cNvPr>
          <p:cNvSpPr>
            <a:spLocks noGrp="1"/>
          </p:cNvSpPr>
          <p:nvPr>
            <p:ph type="body" idx="1"/>
          </p:nvPr>
        </p:nvSpPr>
        <p:spPr/>
        <p:txBody>
          <a:bodyPr/>
          <a:lstStyle/>
          <a:p>
            <a:pPr algn="l"/>
            <a:endParaRPr lang="en-US" b="0" i="0" dirty="0">
              <a:solidFill>
                <a:srgbClr val="000000"/>
              </a:solidFill>
              <a:effectLst/>
              <a:latin typeface="Open Sans" panose="020B0606030504020204" pitchFamily="34" charset="0"/>
            </a:endParaRPr>
          </a:p>
          <a:p>
            <a:pPr algn="l"/>
            <a:r>
              <a:rPr lang="en-US" b="0" i="0" dirty="0">
                <a:solidFill>
                  <a:srgbClr val="002436"/>
                </a:solidFill>
                <a:effectLst/>
                <a:latin typeface="OpenSans"/>
              </a:rPr>
              <a:t>The 2nd Century plan is informed by the 2012 Master Plan which set a vision for both near- and long-term growth goals for the station. As many as 37 million passengers, tourists, and shoppers pass through this station every year — making it the third most visited tourist destination in the world. With its success has come challenges as the station has reached its capacity at peak travel times, resulting in long departing queues, overcrowding and visible passenger frustration. In addition, the station’s platforms do not meet modern designs standards.</a:t>
            </a:r>
          </a:p>
          <a:p>
            <a:pPr algn="l"/>
            <a:r>
              <a:rPr lang="en-US" b="0" i="0" dirty="0">
                <a:solidFill>
                  <a:srgbClr val="002436"/>
                </a:solidFill>
                <a:effectLst/>
                <a:latin typeface="OpenSans"/>
              </a:rPr>
              <a:t>To address these issues, the project seeks to expand and modernize the multimodal transportation facilities at Washington Union Station by incorporating:</a:t>
            </a:r>
          </a:p>
          <a:p>
            <a:pPr algn="l">
              <a:buFont typeface="Arial" panose="020B0604020202020204" pitchFamily="34" charset="0"/>
              <a:buChar char="•"/>
            </a:pPr>
            <a:r>
              <a:rPr lang="en-US" b="0" i="0" dirty="0">
                <a:solidFill>
                  <a:srgbClr val="002436"/>
                </a:solidFill>
                <a:effectLst/>
                <a:latin typeface="OpenSans"/>
              </a:rPr>
              <a:t>Re-built and expanded Claytor Concourse</a:t>
            </a:r>
          </a:p>
          <a:p>
            <a:pPr algn="l">
              <a:buFont typeface="Arial" panose="020B0604020202020204" pitchFamily="34" charset="0"/>
              <a:buChar char="•"/>
            </a:pPr>
            <a:r>
              <a:rPr lang="en-US" b="0" i="0" dirty="0">
                <a:solidFill>
                  <a:srgbClr val="002436"/>
                </a:solidFill>
                <a:effectLst/>
                <a:latin typeface="OpenSans"/>
              </a:rPr>
              <a:t>Additional passenger concourses</a:t>
            </a:r>
          </a:p>
          <a:p>
            <a:pPr algn="l">
              <a:buFont typeface="Arial" panose="020B0604020202020204" pitchFamily="34" charset="0"/>
              <a:buChar char="•"/>
            </a:pPr>
            <a:r>
              <a:rPr lang="en-US" b="0" i="0" dirty="0">
                <a:solidFill>
                  <a:srgbClr val="002436"/>
                </a:solidFill>
                <a:effectLst/>
                <a:latin typeface="OpenSans"/>
              </a:rPr>
              <a:t>Additional points of access and egress to and from platforms</a:t>
            </a:r>
          </a:p>
          <a:p>
            <a:pPr algn="l">
              <a:buFont typeface="Arial" panose="020B0604020202020204" pitchFamily="34" charset="0"/>
              <a:buChar char="•"/>
            </a:pPr>
            <a:r>
              <a:rPr lang="en-US" b="0" i="0" dirty="0">
                <a:solidFill>
                  <a:srgbClr val="002436"/>
                </a:solidFill>
                <a:effectLst/>
                <a:latin typeface="OpenSans"/>
              </a:rPr>
              <a:t>Wider platforms</a:t>
            </a:r>
          </a:p>
          <a:p>
            <a:pPr algn="l">
              <a:buFont typeface="Arial" panose="020B0604020202020204" pitchFamily="34" charset="0"/>
              <a:buChar char="•"/>
            </a:pPr>
            <a:r>
              <a:rPr lang="en-US" b="0" i="0" dirty="0">
                <a:solidFill>
                  <a:srgbClr val="002436"/>
                </a:solidFill>
                <a:effectLst/>
                <a:latin typeface="OpenSans"/>
              </a:rPr>
              <a:t>Longer tracks for double-berthing of trains</a:t>
            </a:r>
          </a:p>
          <a:p>
            <a:pPr algn="l">
              <a:buFont typeface="Arial" panose="020B0604020202020204" pitchFamily="34" charset="0"/>
              <a:buChar char="•"/>
            </a:pPr>
            <a:r>
              <a:rPr lang="en-US" b="0" i="0" dirty="0">
                <a:solidFill>
                  <a:srgbClr val="002436"/>
                </a:solidFill>
                <a:effectLst/>
                <a:latin typeface="OpenSans"/>
              </a:rPr>
              <a:t>New entrances and exit points to surrounding street network</a:t>
            </a:r>
          </a:p>
          <a:p>
            <a:pPr algn="l">
              <a:buFont typeface="Arial" panose="020B0604020202020204" pitchFamily="34" charset="0"/>
              <a:buChar char="•"/>
            </a:pPr>
            <a:r>
              <a:rPr lang="en-US" b="0" i="0" dirty="0">
                <a:solidFill>
                  <a:srgbClr val="002436"/>
                </a:solidFill>
                <a:effectLst/>
                <a:latin typeface="OpenSans"/>
              </a:rPr>
              <a:t>Better integrated multi-modal facilities</a:t>
            </a:r>
          </a:p>
          <a:p>
            <a:pPr algn="l">
              <a:buFont typeface="Arial" panose="020B0604020202020204" pitchFamily="34" charset="0"/>
              <a:buChar char="•"/>
            </a:pPr>
            <a:r>
              <a:rPr lang="en-US" b="0" i="0" dirty="0">
                <a:solidFill>
                  <a:srgbClr val="002436"/>
                </a:solidFill>
                <a:effectLst/>
                <a:latin typeface="OpenSans"/>
              </a:rPr>
              <a:t>Improved ADA access</a:t>
            </a:r>
          </a:p>
          <a:p>
            <a:pPr algn="l"/>
            <a:r>
              <a:rPr lang="en-US" b="0" i="0" dirty="0">
                <a:solidFill>
                  <a:srgbClr val="002436"/>
                </a:solidFill>
                <a:effectLst/>
                <a:latin typeface="OpenSans"/>
              </a:rPr>
              <a:t>These improvements are an attempt to address the expected increase in rail traffic throughout the northeast due to future expansion and growth through 2040. Unlocking capacity constraints at Union Station is critical to operations along the Northeast Corridor as it is the busiest station for MARC commuter service and Metro riders and the second busiest for Amtrak, and VRE.</a:t>
            </a:r>
          </a:p>
          <a:p>
            <a:pPr algn="l"/>
            <a:r>
              <a:rPr lang="en-US" b="0" i="0" dirty="0">
                <a:solidFill>
                  <a:srgbClr val="002436"/>
                </a:solidFill>
                <a:effectLst/>
                <a:latin typeface="OpenSans"/>
              </a:rPr>
              <a:t>The 2nd Century plan accommodates a new transit-oriented urban neighborhood known as the Burnham Place project. This three million square-foot mixed-use development over the existing rail yard will be developed by Akridge. The development will be a vital economic driver for the DC region as it will reconnect the urban fabric of the station’s adjacent neighborhoods including </a:t>
            </a:r>
            <a:r>
              <a:rPr lang="en-US" b="0" i="0" dirty="0" err="1">
                <a:solidFill>
                  <a:srgbClr val="002436"/>
                </a:solidFill>
                <a:effectLst/>
                <a:latin typeface="OpenSans"/>
              </a:rPr>
              <a:t>NoMa</a:t>
            </a:r>
            <a:r>
              <a:rPr lang="en-US" b="0" i="0" dirty="0">
                <a:solidFill>
                  <a:srgbClr val="002436"/>
                </a:solidFill>
                <a:effectLst/>
                <a:latin typeface="OpenSans"/>
              </a:rPr>
              <a:t>, Capitol Hill and the H Street Corridor. Burnham Place will feature retail, hotel, office and residential space — all interspersed with open public spaces.</a:t>
            </a:r>
          </a:p>
          <a:p>
            <a:pPr algn="l"/>
            <a:r>
              <a:rPr lang="en-US" b="0" i="0" dirty="0">
                <a:solidFill>
                  <a:srgbClr val="002436"/>
                </a:solidFill>
                <a:effectLst/>
                <a:latin typeface="OpenSans"/>
              </a:rPr>
              <a:t>In addition to these two projects, design and construction are underway to deliver several critical, near-term improvements to the passenger experience and rail facility. These improvement projects are advancing simultaneously with ongoing environmental review and long-range planning studies. The Federal Railroad Administration (FRA) is currently leading an Environmental Impact Statement that will ultimately lead to a record of decision on a preferred alternative.</a:t>
            </a:r>
          </a:p>
          <a:p>
            <a:endParaRPr lang="en-US" dirty="0"/>
          </a:p>
        </p:txBody>
      </p:sp>
      <p:sp>
        <p:nvSpPr>
          <p:cNvPr id="4" name="Slide Number Placeholder 3">
            <a:extLst>
              <a:ext uri="{FF2B5EF4-FFF2-40B4-BE49-F238E27FC236}">
                <a16:creationId xmlns:a16="http://schemas.microsoft.com/office/drawing/2014/main" id="{9FC5DAFA-CD11-DB8E-B5DB-0ED921593C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11486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2436"/>
                </a:solidFill>
                <a:effectLst/>
                <a:latin typeface="OpenSans"/>
              </a:rPr>
              <a:t>Partners</a:t>
            </a:r>
          </a:p>
          <a:p>
            <a:pPr algn="l">
              <a:buFont typeface="Arial" panose="020B0604020202020204" pitchFamily="34" charset="0"/>
              <a:buChar char="•"/>
            </a:pPr>
            <a:r>
              <a:rPr lang="en-US" b="0" i="0" dirty="0">
                <a:solidFill>
                  <a:srgbClr val="002436"/>
                </a:solidFill>
                <a:effectLst/>
                <a:latin typeface="OpenSans"/>
              </a:rPr>
              <a:t>Amtrak</a:t>
            </a:r>
          </a:p>
          <a:p>
            <a:pPr algn="l">
              <a:buFont typeface="Arial" panose="020B0604020202020204" pitchFamily="34" charset="0"/>
              <a:buChar char="•"/>
            </a:pPr>
            <a:r>
              <a:rPr lang="en-US" b="0" i="0" dirty="0">
                <a:solidFill>
                  <a:srgbClr val="002436"/>
                </a:solidFill>
                <a:effectLst/>
                <a:latin typeface="OpenSans"/>
              </a:rPr>
              <a:t>Union Station Redevelopment Corporation (USRC)</a:t>
            </a:r>
          </a:p>
          <a:p>
            <a:pPr algn="l">
              <a:buFont typeface="Arial" panose="020B0604020202020204" pitchFamily="34" charset="0"/>
              <a:buChar char="•"/>
            </a:pPr>
            <a:r>
              <a:rPr lang="en-US" b="0" i="0" dirty="0">
                <a:solidFill>
                  <a:srgbClr val="002436"/>
                </a:solidFill>
                <a:effectLst/>
                <a:latin typeface="OpenSans"/>
              </a:rPr>
              <a:t>Maryland Transit Administration (MTA)</a:t>
            </a:r>
          </a:p>
          <a:p>
            <a:pPr algn="l">
              <a:buFont typeface="Arial" panose="020B0604020202020204" pitchFamily="34" charset="0"/>
              <a:buChar char="•"/>
            </a:pPr>
            <a:r>
              <a:rPr lang="en-US" b="0" i="0" dirty="0">
                <a:solidFill>
                  <a:srgbClr val="002436"/>
                </a:solidFill>
                <a:effectLst/>
                <a:latin typeface="OpenSans"/>
              </a:rPr>
              <a:t>Virginia Railway Express (VRE)</a:t>
            </a:r>
          </a:p>
          <a:p>
            <a:pPr algn="l">
              <a:buFont typeface="Arial" panose="020B0604020202020204" pitchFamily="34" charset="0"/>
              <a:buChar char="•"/>
            </a:pPr>
            <a:r>
              <a:rPr lang="en-US" b="0" i="0" dirty="0">
                <a:solidFill>
                  <a:srgbClr val="002436"/>
                </a:solidFill>
                <a:effectLst/>
                <a:latin typeface="OpenSans"/>
              </a:rPr>
              <a:t>Washington Metropolitan Area Transit Authority (WMATA)</a:t>
            </a:r>
          </a:p>
          <a:p>
            <a:pPr algn="l">
              <a:buFont typeface="Arial" panose="020B0604020202020204" pitchFamily="34" charset="0"/>
              <a:buChar char="•"/>
            </a:pPr>
            <a:r>
              <a:rPr lang="en-US" b="0" i="0" dirty="0">
                <a:solidFill>
                  <a:srgbClr val="002436"/>
                </a:solidFill>
                <a:effectLst/>
                <a:latin typeface="OpenSans"/>
              </a:rPr>
              <a:t>District of Columbia Department of Transportation (DDOT)</a:t>
            </a:r>
          </a:p>
          <a:p>
            <a:pPr algn="l">
              <a:buFont typeface="Arial" panose="020B0604020202020204" pitchFamily="34" charset="0"/>
              <a:buChar char="•"/>
            </a:pPr>
            <a:r>
              <a:rPr lang="en-US" b="0" i="0" dirty="0">
                <a:solidFill>
                  <a:srgbClr val="002436"/>
                </a:solidFill>
                <a:effectLst/>
                <a:latin typeface="OpenSans"/>
              </a:rPr>
              <a:t>Federal Railroad Administration (FRA)</a:t>
            </a:r>
          </a:p>
          <a:p>
            <a:pPr algn="l">
              <a:buFont typeface="Arial" panose="020B0604020202020204" pitchFamily="34" charset="0"/>
              <a:buChar char="•"/>
            </a:pPr>
            <a:r>
              <a:rPr lang="en-US" b="0" i="0" dirty="0">
                <a:solidFill>
                  <a:srgbClr val="002436"/>
                </a:solidFill>
                <a:effectLst/>
                <a:latin typeface="OpenSans"/>
              </a:rPr>
              <a:t>Akridge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8020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011D9-585E-9D1A-F307-EBD32EC11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E5855-97D2-0E18-ED70-112110019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B48BC-FD25-B598-3B12-18A19BC390D7}"/>
              </a:ext>
            </a:extLst>
          </p:cNvPr>
          <p:cNvSpPr>
            <a:spLocks noGrp="1"/>
          </p:cNvSpPr>
          <p:nvPr>
            <p:ph type="body" idx="1"/>
          </p:nvPr>
        </p:nvSpPr>
        <p:spPr/>
        <p:txBody>
          <a:bodyPr/>
          <a:lstStyle/>
          <a:p>
            <a:pPr algn="l"/>
            <a:endParaRPr lang="en-US" b="0" i="0" dirty="0">
              <a:solidFill>
                <a:srgbClr val="000000"/>
              </a:solidFill>
              <a:effectLst/>
              <a:latin typeface="Open Sans" panose="020B0606030504020204" pitchFamily="34" charset="0"/>
            </a:endParaRPr>
          </a:p>
          <a:p>
            <a:pPr algn="l"/>
            <a:r>
              <a:rPr lang="en-US" b="0" i="0" dirty="0">
                <a:solidFill>
                  <a:srgbClr val="002436"/>
                </a:solidFill>
                <a:effectLst/>
                <a:latin typeface="OpenSans"/>
              </a:rPr>
              <a:t>While Union Station has served the region well for over a cen­tury, it is now operating beyond its capacity, particularly during rush hours and peak travel times. Over 37 million people pass through Washington - Union Station each year, making it one of the busiest intercity and commuter rail stations for Amtrak, MARC and VRE commuter service and Metrorail service. Ridership has soared, resulting in long and crowded queues of de­parting passengers that routinely impede the public concourse, blocking flows and diminishing a fluid travel experience.</a:t>
            </a:r>
          </a:p>
          <a:p>
            <a:pPr algn="l"/>
            <a:r>
              <a:rPr lang="en-US" b="0" i="0" dirty="0">
                <a:solidFill>
                  <a:srgbClr val="002436"/>
                </a:solidFill>
                <a:effectLst/>
                <a:latin typeface="OpenSans"/>
              </a:rPr>
              <a:t>The Claytor Concourse, Union Station’s intercity and commuter concourse, will be modernized and reconfigured to alleviate congested conditions, doubling its present capacity. The Concourse Expansion Program will enhance passenger comfort and accessibility, while enlivening the space with new architectural finishes and natural light. In addition to the expansion of the concourse, improvements by WMATA for a new Metrorail staircase and new First Street entrance will bring a consolidated set of passenger improvements to the western portion of the concourse.</a:t>
            </a:r>
          </a:p>
          <a:p>
            <a:pPr algn="l"/>
            <a:r>
              <a:rPr lang="en-US" b="0" i="0" dirty="0">
                <a:solidFill>
                  <a:srgbClr val="002436"/>
                </a:solidFill>
                <a:effectLst/>
                <a:latin typeface="OpenSans"/>
              </a:rPr>
              <a:t>The planned improvements will complement the introduction of the NextGen Acela fleet which is accompanied by more frequent service. The Concourse Modernization Project advances in parallel to other 2nd Century Plan projects including the Federal Railroad Administration’s Environmental Impact Statement (EIS) for the </a:t>
            </a:r>
            <a:r>
              <a:rPr lang="en-US" b="0" i="0" u="sng" dirty="0">
                <a:solidFill>
                  <a:srgbClr val="167FA6"/>
                </a:solidFill>
                <a:effectLst/>
                <a:latin typeface="OpenSans"/>
                <a:hlinkClick r:id="rId3"/>
              </a:rPr>
              <a:t>Washington Union Station Expansion Project</a:t>
            </a:r>
            <a:r>
              <a:rPr lang="en-US" b="0" i="0" dirty="0">
                <a:solidFill>
                  <a:srgbClr val="002436"/>
                </a:solidFill>
                <a:effectLst/>
                <a:latin typeface="OpenSans"/>
              </a:rPr>
              <a:t>, a comprehensive expansion and redevelopment of the station complex.</a:t>
            </a:r>
          </a:p>
          <a:p>
            <a:r>
              <a:rPr lang="en-US" dirty="0"/>
              <a:t>Virginia Railway Express (VRE)</a:t>
            </a:r>
          </a:p>
          <a:p>
            <a:r>
              <a:rPr lang="en-US" dirty="0"/>
              <a:t>Partners</a:t>
            </a:r>
          </a:p>
          <a:p>
            <a:r>
              <a:rPr lang="en-US" dirty="0"/>
              <a:t>Amtrak</a:t>
            </a:r>
          </a:p>
          <a:p>
            <a:r>
              <a:rPr lang="en-US" dirty="0"/>
              <a:t>Union Station Redevelopment Corporation (USRC)</a:t>
            </a:r>
          </a:p>
          <a:p>
            <a:r>
              <a:rPr lang="en-US" dirty="0"/>
              <a:t>Maryland Transit Administration (MTA)</a:t>
            </a:r>
          </a:p>
          <a:p>
            <a:r>
              <a:rPr lang="en-US" dirty="0"/>
              <a:t>Washington Metropolitan Area Transit Authority (WMATA)</a:t>
            </a:r>
          </a:p>
          <a:p>
            <a:r>
              <a:rPr lang="en-US" dirty="0"/>
              <a:t>District of Columbia Department of Transportation (DDOT)</a:t>
            </a:r>
          </a:p>
          <a:p>
            <a:r>
              <a:rPr lang="en-US" dirty="0"/>
              <a:t>Federal Railroad Administration (FRA)</a:t>
            </a:r>
          </a:p>
          <a:p>
            <a:r>
              <a:rPr lang="en-US" dirty="0"/>
              <a:t>Akridge</a:t>
            </a:r>
          </a:p>
          <a:p>
            <a:endParaRPr lang="en-US" dirty="0"/>
          </a:p>
        </p:txBody>
      </p:sp>
      <p:sp>
        <p:nvSpPr>
          <p:cNvPr id="4" name="Slide Number Placeholder 3">
            <a:extLst>
              <a:ext uri="{FF2B5EF4-FFF2-40B4-BE49-F238E27FC236}">
                <a16:creationId xmlns:a16="http://schemas.microsoft.com/office/drawing/2014/main" id="{1B053E5D-1350-19EF-FD80-35638E343E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3502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BA4F6-15E0-1EED-D379-54E57A4E8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BC3CA-3403-7928-797D-384D285209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F905B1-DF39-689E-C8B7-776FEB8C5663}"/>
              </a:ext>
            </a:extLst>
          </p:cNvPr>
          <p:cNvSpPr>
            <a:spLocks noGrp="1"/>
          </p:cNvSpPr>
          <p:nvPr>
            <p:ph type="body" idx="1"/>
          </p:nvPr>
        </p:nvSpPr>
        <p:spPr/>
        <p:txBody>
          <a:bodyPr/>
          <a:lstStyle/>
          <a:p>
            <a:pPr algn="l"/>
            <a:r>
              <a:rPr kumimoji="0" lang="en-US" sz="2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Penn Station is overcrowded, outdated, and in need of continued investment to enhance safety and operations and secure Penn Station’s status as a world-class transportation hub.</a:t>
            </a:r>
            <a:endParaRPr lang="en-US" b="0" i="0" dirty="0">
              <a:solidFill>
                <a:srgbClr val="000000"/>
              </a:solidFill>
              <a:effectLst/>
              <a:latin typeface="Open Sans" panose="020B0606030504020204" pitchFamily="34" charset="0"/>
            </a:endParaRPr>
          </a:p>
          <a:p>
            <a:pPr algn="l"/>
            <a:endParaRPr lang="en-US" b="0" i="0" dirty="0">
              <a:solidFill>
                <a:srgbClr val="000000"/>
              </a:solidFill>
              <a:effectLst/>
              <a:latin typeface="Open Sans" panose="020B0606030504020204" pitchFamily="34" charset="0"/>
            </a:endParaRPr>
          </a:p>
          <a:p>
            <a:pPr algn="l"/>
            <a:r>
              <a:rPr lang="en-US" b="0" i="0" dirty="0">
                <a:solidFill>
                  <a:srgbClr val="000000"/>
                </a:solidFill>
                <a:effectLst/>
                <a:latin typeface="Open Sans" panose="020B0606030504020204" pitchFamily="34" charset="0"/>
              </a:rPr>
              <a:t>Greater train capacity at New York Penn Station is needed to accommodate existing and anticipated passenger demand. The Penn Station Capacity Expansion project will boost capacity and expand services for passengers in New York by adding new tracks, platforms, concourses, and amenities. The result will accommodate projected demand and capitalize on the additional capacity enabled by the Gateway Program. </a:t>
            </a:r>
          </a:p>
          <a:p>
            <a:pPr algn="l"/>
            <a:r>
              <a:rPr lang="en-US" b="1" i="0" dirty="0">
                <a:solidFill>
                  <a:srgbClr val="000000"/>
                </a:solidFill>
                <a:effectLst/>
                <a:latin typeface="Open Sans" panose="020B0606030504020204" pitchFamily="34" charset="0"/>
              </a:rPr>
              <a:t>Status: </a:t>
            </a:r>
            <a:r>
              <a:rPr lang="en-US" b="0" i="0" dirty="0">
                <a:solidFill>
                  <a:srgbClr val="000000"/>
                </a:solidFill>
                <a:effectLst/>
                <a:latin typeface="Open Sans" panose="020B0606030504020204" pitchFamily="34" charset="0"/>
              </a:rPr>
              <a:t>The FRA awarded the project a Federal State Partnership grant in November 2024 to complete planning and engineering.</a:t>
            </a:r>
          </a:p>
          <a:p>
            <a:pPr algn="l"/>
            <a:endParaRPr lang="en-US" b="0" i="0" dirty="0">
              <a:solidFill>
                <a:srgbClr val="000000"/>
              </a:solidFill>
              <a:effectLst/>
              <a:latin typeface="Open Sans" panose="020B0606030504020204" pitchFamily="34" charset="0"/>
            </a:endParaRPr>
          </a:p>
          <a:p>
            <a:pPr algn="l"/>
            <a:r>
              <a:rPr lang="en-US" b="0" i="0" dirty="0">
                <a:solidFill>
                  <a:srgbClr val="002436"/>
                </a:solidFill>
                <a:effectLst/>
                <a:latin typeface="Open Sans" panose="020B0606030504020204" pitchFamily="34" charset="0"/>
              </a:rPr>
              <a:t>Key elements of the Penn Station Capacity Expansion Project could include:</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Additional tracks and platforms to increase rail capacity and train service;</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New concourses, amenities, and services for customers (such as ticketing, waiting areas, restrooms, and retail space);</a:t>
            </a:r>
          </a:p>
          <a:p>
            <a:pPr algn="l" fontAlgn="base">
              <a:buFont typeface="Arial" panose="020B0604020202020204" pitchFamily="34" charset="0"/>
              <a:buChar char="•"/>
            </a:pPr>
            <a:r>
              <a:rPr lang="en-US" b="0" i="0" dirty="0">
                <a:solidFill>
                  <a:srgbClr val="000000"/>
                </a:solidFill>
                <a:effectLst/>
                <a:latin typeface="Open Sans" panose="020B0606030504020204" pitchFamily="34" charset="0"/>
              </a:rPr>
              <a:t>A new station building over the additional track and platform area to provide a visible civic presence, as well as new entrances and concourses that accommodate passenger flows and connect the entire Penn Station complex;</a:t>
            </a:r>
          </a:p>
          <a:p>
            <a:pPr algn="l"/>
            <a:endParaRPr lang="en-US" b="0" i="0" dirty="0">
              <a:solidFill>
                <a:srgbClr val="000000"/>
              </a:solidFill>
              <a:effectLst/>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BF6BEF82-D72F-913A-4B8F-C603DE9D7E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8549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5A20C-CCAD-CD07-C1D3-3661AF727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D8BA2A-F418-6807-7B77-758607621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C623D-A5D6-4E2D-6F85-E48A3E8FD9DA}"/>
              </a:ext>
            </a:extLst>
          </p:cNvPr>
          <p:cNvSpPr>
            <a:spLocks noGrp="1"/>
          </p:cNvSpPr>
          <p:nvPr>
            <p:ph type="body" idx="1"/>
          </p:nvPr>
        </p:nvSpPr>
        <p:spPr/>
        <p:txBody>
          <a:bodyPr/>
          <a:lstStyle/>
          <a:p>
            <a:pPr algn="l"/>
            <a:endParaRPr lang="en-US" b="0" i="0" dirty="0">
              <a:solidFill>
                <a:srgbClr val="000000"/>
              </a:solidFill>
              <a:effectLst/>
              <a:latin typeface="Open Sans" panose="020B0606030504020204" pitchFamily="34" charset="0"/>
            </a:endParaRPr>
          </a:p>
          <a:p>
            <a:r>
              <a:rPr lang="en-US" b="0" i="0" dirty="0">
                <a:solidFill>
                  <a:srgbClr val="002436"/>
                </a:solidFill>
                <a:effectLst/>
                <a:latin typeface="OpenSans"/>
              </a:rPr>
              <a:t>With its classic Beaux-Arts architecture, the his­toric station was built in 1911 and anchors the Charles North Dis­trict in Baltimore City. As the 8th busiest station in Amtrak’s national system, Penn Station serves Amtrak’s high speed Acela, Northeast Regional and long-distance train services. In addition, the commuter operations of MARC’s Penn Line, the city’s light rail and bus service can all be accessed via the station.</a:t>
            </a:r>
            <a:endParaRPr lang="en-US" dirty="0"/>
          </a:p>
        </p:txBody>
      </p:sp>
      <p:sp>
        <p:nvSpPr>
          <p:cNvPr id="4" name="Slide Number Placeholder 3">
            <a:extLst>
              <a:ext uri="{FF2B5EF4-FFF2-40B4-BE49-F238E27FC236}">
                <a16:creationId xmlns:a16="http://schemas.microsoft.com/office/drawing/2014/main" id="{D27445DE-8000-606B-FAEA-19A2267EE5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54437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2C66B-03D3-8806-3E6B-C707DF16C0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6C580-EEE6-4C8B-41D3-5AA111CED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0B4C5B-88BF-DE68-3399-885E65F681E8}"/>
              </a:ext>
            </a:extLst>
          </p:cNvPr>
          <p:cNvSpPr>
            <a:spLocks noGrp="1"/>
          </p:cNvSpPr>
          <p:nvPr>
            <p:ph type="body" idx="1"/>
          </p:nvPr>
        </p:nvSpPr>
        <p:spPr/>
        <p:txBody>
          <a:bodyPr/>
          <a:lstStyle/>
          <a:p>
            <a:pPr algn="l"/>
            <a:r>
              <a:rPr lang="en-US" b="0" i="0" dirty="0">
                <a:solidFill>
                  <a:srgbClr val="000000"/>
                </a:solidFill>
                <a:effectLst/>
                <a:latin typeface="Poppins" panose="00000500000000000000" pitchFamily="2" charset="0"/>
              </a:rPr>
              <a:t>The project will enhance the station’s functionality and improve the customer experience for Amtrak, SEPTA and NJ TRANSIT customers. </a:t>
            </a:r>
            <a:endParaRPr lang="en-US" b="0" i="0" dirty="0">
              <a:solidFill>
                <a:srgbClr val="000000"/>
              </a:solidFill>
              <a:effectLst/>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0C4F999B-73C1-8D1B-6E9A-5AF12DAEA5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7723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F391A-3E63-8A01-6836-5B35C70A58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65119-58C1-0D9A-4D6A-997BE75FF1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99D14C-2FE2-B3D2-8DD1-AB5F50820154}"/>
              </a:ext>
            </a:extLst>
          </p:cNvPr>
          <p:cNvSpPr>
            <a:spLocks noGrp="1"/>
          </p:cNvSpPr>
          <p:nvPr>
            <p:ph type="body" idx="1"/>
          </p:nvPr>
        </p:nvSpPr>
        <p:spPr/>
        <p:txBody>
          <a:bodyPr/>
          <a:lstStyle/>
          <a:p>
            <a:pPr algn="l"/>
            <a:endParaRPr lang="en-US" b="0" i="0" dirty="0">
              <a:solidFill>
                <a:srgbClr val="000000"/>
              </a:solidFill>
              <a:effectLst/>
              <a:latin typeface="Open Sans" panose="020B0606030504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00"/>
                </a:solidFill>
                <a:effectLst/>
                <a:uLnTx/>
                <a:uFillTx/>
                <a:latin typeface="Open Sans" panose="020B0606030504020204" pitchFamily="34" charset="0"/>
                <a:ea typeface="+mn-ea"/>
                <a:cs typeface="+mn-cs"/>
              </a:rPr>
              <a:t>Chicago Union Station is the third busiest rail terminal in the United States, serving 120,000 passengers daily. Despite its importance, the station and surrounding rail infrastructure have not kept pace with increasing demand. This has led to significant bottlenecks, delays, and safety concerns that hinder the station and surrounding infrastructure from functioning efficiently and meeting future growth needs.</a:t>
            </a:r>
            <a:endParaRPr kumimoji="0" lang="en-US" sz="20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a:p>
            <a:endParaRPr lang="en-US" dirty="0"/>
          </a:p>
        </p:txBody>
      </p:sp>
      <p:sp>
        <p:nvSpPr>
          <p:cNvPr id="4" name="Slide Number Placeholder 3">
            <a:extLst>
              <a:ext uri="{FF2B5EF4-FFF2-40B4-BE49-F238E27FC236}">
                <a16:creationId xmlns:a16="http://schemas.microsoft.com/office/drawing/2014/main" id="{6A073E41-B657-D1C9-F608-BC7FCD8681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539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112A1-B7F4-B535-FE51-A2E4171BD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68C16-2250-E22F-C7BB-F959E4384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B3C32-CDF5-E818-E10B-5C4325C050EC}"/>
              </a:ext>
            </a:extLst>
          </p:cNvPr>
          <p:cNvSpPr>
            <a:spLocks noGrp="1"/>
          </p:cNvSpPr>
          <p:nvPr>
            <p:ph type="body" idx="1"/>
          </p:nvPr>
        </p:nvSpPr>
        <p:spPr/>
        <p:txBody>
          <a:bodyPr/>
          <a:lstStyle/>
          <a:p>
            <a:pPr algn="l"/>
            <a:endParaRPr lang="en-US" b="0" i="0" dirty="0">
              <a:solidFill>
                <a:srgbClr val="000000"/>
              </a:solidFill>
              <a:effectLst/>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283A18B3-4566-F5DC-A236-8ECACA0246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53202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08414-FF2A-02D5-D252-8BCEA6352D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1139EE-1BBE-9FF0-F8AA-86D5806F64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B476E-1C84-E1D9-16BB-4989DFCBB982}"/>
              </a:ext>
            </a:extLst>
          </p:cNvPr>
          <p:cNvSpPr>
            <a:spLocks noGrp="1"/>
          </p:cNvSpPr>
          <p:nvPr>
            <p:ph type="body" idx="1"/>
          </p:nvPr>
        </p:nvSpPr>
        <p:spPr/>
        <p: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A case study in transformational investments in historic downtown station. Original 1881 Station now the </a:t>
            </a: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centerpiece of a new transit-oriented mixed-use development built on the site's former railyards. The historic station house reopened in the summer of 2014, hosting the 112-room Crawford Hotel, restaurants and retailers</a:t>
            </a:r>
            <a:r>
              <a:rPr kumimoji="0" lang="en-US" sz="2200" b="0" i="0" u="none" strike="noStrike" kern="1200" cap="none" spc="0" normalizeH="0" baseline="0" noProof="0" dirty="0">
                <a:ln>
                  <a:noFill/>
                </a:ln>
                <a:solidFill>
                  <a:srgbClr val="202122"/>
                </a:solidFill>
                <a:effectLst/>
                <a:uLnTx/>
                <a:uFillTx/>
                <a:latin typeface="Arial" panose="020B0604020202020204" pitchFamily="34" charset="0"/>
                <a:ea typeface="+mn-ea"/>
                <a:cs typeface="+mn-cs"/>
              </a:rPr>
              <a:t>.</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algn="l"/>
            <a:endParaRPr lang="en-US" b="0" i="0" dirty="0">
              <a:solidFill>
                <a:srgbClr val="000000"/>
              </a:solidFill>
              <a:effectLst/>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B97128A4-62AA-29D5-33A3-14B4927998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3178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F9033-98EB-51C1-7AC8-89C7F4876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77FEFD-A184-42AD-196F-45895CC662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88815E-4EE8-9101-0E3E-B2F050ED8744}"/>
              </a:ext>
            </a:extLst>
          </p:cNvPr>
          <p:cNvSpPr>
            <a:spLocks noGrp="1"/>
          </p:cNvSpPr>
          <p:nvPr>
            <p:ph type="body" idx="1"/>
          </p:nvPr>
        </p:nvSpPr>
        <p:spPr/>
        <p:txBody>
          <a:bodyPr/>
          <a:lstStyle/>
          <a:p>
            <a:pPr algn="l"/>
            <a:endParaRPr lang="en-US" b="0" i="0" dirty="0">
              <a:solidFill>
                <a:srgbClr val="000000"/>
              </a:solidFill>
              <a:effectLst/>
              <a:latin typeface="Open Sans" panose="020B0606030504020204" pitchFamily="34" charset="0"/>
            </a:endParaRPr>
          </a:p>
          <a:p>
            <a:r>
              <a:rPr lang="en-US" b="0" i="0" dirty="0">
                <a:solidFill>
                  <a:srgbClr val="002436"/>
                </a:solidFill>
                <a:effectLst/>
                <a:latin typeface="OpenSans"/>
              </a:rPr>
              <a:t>Virginia Passenger Rail Authority (VPRA) is acquiring railroad track and right-of-way, and adding significant infrastructure improvements to the northern end of the line, including a new Long Bridge for passenger rail trains over the Potomac. TRIV will add capacity and begin to provide separation between freight and passenger operations, improving the reliability of both. Future phases will enable expanded Amtrak service to Raleigh and Charlotte, NC, which is significantly shorter and faster than Amtrak’s current route to Raleigh. In addition, Amtrak’s partnership with Virginia will more than double Amtrak service in Virginia (with an additional seven round trip trains daily), extend Amtrak service to Christiansburg, VA (in the New River Valley), and enable Amtrak dispatching of the passenger rail tracks between Richmond and Washington as freight-passenger rail separation occurs.</a:t>
            </a:r>
          </a:p>
          <a:p>
            <a:endParaRPr lang="en-US" b="0" i="0" dirty="0">
              <a:solidFill>
                <a:srgbClr val="002436"/>
              </a:solidFill>
              <a:effectLst/>
              <a:latin typeface="OpenSans"/>
            </a:endParaRPr>
          </a:p>
          <a:p>
            <a:r>
              <a:rPr lang="en-US" b="0" i="0" dirty="0">
                <a:solidFill>
                  <a:srgbClr val="002436"/>
                </a:solidFill>
                <a:effectLst/>
                <a:latin typeface="OpenSans"/>
              </a:rPr>
              <a:t>Get more information about </a:t>
            </a:r>
            <a:r>
              <a:rPr lang="en-US" b="0" i="0" u="sng" dirty="0">
                <a:solidFill>
                  <a:srgbClr val="167FA6"/>
                </a:solidFill>
                <a:effectLst/>
                <a:latin typeface="OpenSans"/>
                <a:hlinkClick r:id="rId3"/>
              </a:rPr>
              <a:t>Transforming Rail in Virginia</a:t>
            </a:r>
            <a:endParaRPr lang="en-US" b="0" i="0" u="sng" dirty="0">
              <a:solidFill>
                <a:srgbClr val="167FA6"/>
              </a:solidFill>
              <a:effectLst/>
              <a:latin typeface="OpenSans"/>
            </a:endParaRPr>
          </a:p>
          <a:p>
            <a:endParaRPr lang="en-US" b="0" i="0" u="sng" dirty="0">
              <a:solidFill>
                <a:srgbClr val="167FA6"/>
              </a:solidFill>
              <a:effectLst/>
              <a:latin typeface="OpenSans"/>
            </a:endParaRPr>
          </a:p>
          <a:p>
            <a:pPr algn="l"/>
            <a:r>
              <a:rPr lang="en-US" sz="1600" b="0" i="0" u="none" strike="noStrike" baseline="0" dirty="0">
                <a:solidFill>
                  <a:srgbClr val="22B25A"/>
                </a:solidFill>
                <a:latin typeface="Avenir-Roman"/>
              </a:rPr>
              <a:t>Virginia: A Case Study for A Decade of Growth + Prosperity</a:t>
            </a:r>
          </a:p>
          <a:p>
            <a:pPr algn="l"/>
            <a:r>
              <a:rPr lang="en-US" sz="1200" b="0" i="0" u="none" strike="noStrike" baseline="0" dirty="0">
                <a:solidFill>
                  <a:srgbClr val="093855"/>
                </a:solidFill>
                <a:latin typeface="Avenir-Book"/>
              </a:rPr>
              <a:t>By investing in a significant boost to Amtrak service, Virginia has more than doubled its intercity rail ridership</a:t>
            </a:r>
          </a:p>
          <a:p>
            <a:pPr algn="l"/>
            <a:r>
              <a:rPr lang="en-US" sz="1200" b="0" i="0" u="none" strike="noStrike" baseline="0" dirty="0">
                <a:solidFill>
                  <a:srgbClr val="093855"/>
                </a:solidFill>
                <a:latin typeface="Avenir-Book"/>
              </a:rPr>
              <a:t>since 2003, removing 600 million vehicle-travel miles from the Commonwealth’s highways:</a:t>
            </a:r>
          </a:p>
          <a:p>
            <a:pPr algn="l"/>
            <a:r>
              <a:rPr lang="en-US" sz="1200" b="0" i="0" u="none" strike="noStrike" baseline="0" dirty="0">
                <a:solidFill>
                  <a:srgbClr val="093855"/>
                </a:solidFill>
                <a:latin typeface="TimesNewRomanPSMT"/>
              </a:rPr>
              <a:t>● </a:t>
            </a:r>
            <a:r>
              <a:rPr lang="en-US" sz="1200" b="0" i="0" u="none" strike="noStrike" baseline="0" dirty="0">
                <a:solidFill>
                  <a:srgbClr val="093855"/>
                </a:solidFill>
                <a:latin typeface="Avenir-Book"/>
              </a:rPr>
              <a:t>$1.4 billion in annual economic returns to Virginia versus $64 million in Federal support.</a:t>
            </a:r>
          </a:p>
          <a:p>
            <a:pPr algn="l"/>
            <a:r>
              <a:rPr lang="en-US" sz="1200" b="0" i="0" u="none" strike="noStrike" baseline="0" dirty="0">
                <a:solidFill>
                  <a:srgbClr val="093855"/>
                </a:solidFill>
                <a:latin typeface="TimesNewRomanPSMT"/>
              </a:rPr>
              <a:t>● </a:t>
            </a:r>
            <a:r>
              <a:rPr lang="en-US" sz="1200" b="0" i="0" u="none" strike="noStrike" baseline="0" dirty="0">
                <a:solidFill>
                  <a:srgbClr val="093855"/>
                </a:solidFill>
                <a:latin typeface="Avenir-Book"/>
              </a:rPr>
              <a:t>Created or sustained 1,400+ jobs each year.</a:t>
            </a:r>
          </a:p>
          <a:p>
            <a:pPr algn="l"/>
            <a:r>
              <a:rPr lang="en-US" sz="1200" b="0" i="0" u="none" strike="noStrike" baseline="0" dirty="0">
                <a:solidFill>
                  <a:srgbClr val="093855"/>
                </a:solidFill>
                <a:latin typeface="TimesNewRomanPSMT"/>
              </a:rPr>
              <a:t>● </a:t>
            </a:r>
            <a:r>
              <a:rPr lang="en-US" sz="1200" b="0" i="0" u="none" strike="noStrike" baseline="0" dirty="0">
                <a:solidFill>
                  <a:srgbClr val="093855"/>
                </a:solidFill>
                <a:latin typeface="Avenir-Book"/>
              </a:rPr>
              <a:t>Ridership in 2023 was a record 1.32 million passengers, a 29.8% year over year increase.</a:t>
            </a:r>
            <a:endParaRPr lang="en-US" dirty="0"/>
          </a:p>
        </p:txBody>
      </p:sp>
      <p:sp>
        <p:nvSpPr>
          <p:cNvPr id="4" name="Slide Number Placeholder 3">
            <a:extLst>
              <a:ext uri="{FF2B5EF4-FFF2-40B4-BE49-F238E27FC236}">
                <a16:creationId xmlns:a16="http://schemas.microsoft.com/office/drawing/2014/main" id="{D27B70D1-964D-671B-7D43-D2AD006A97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11162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DA7F5-B471-B683-D424-765C1DD653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47B56A-E825-07BC-D8F6-43DDDFB9BC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06E551-2521-8DD6-CFBF-CED7F2E7C6FD}"/>
              </a:ext>
            </a:extLst>
          </p:cNvPr>
          <p:cNvSpPr>
            <a:spLocks noGrp="1"/>
          </p:cNvSpPr>
          <p:nvPr>
            <p:ph type="body" idx="1"/>
          </p:nvPr>
        </p:nvSpPr>
        <p:spPr/>
        <p:txBody>
          <a:bodyPr/>
          <a:lstStyle/>
          <a:p>
            <a:pPr algn="l"/>
            <a:endParaRPr lang="en-US" b="0" i="0" dirty="0">
              <a:solidFill>
                <a:srgbClr val="000000"/>
              </a:solidFill>
              <a:effectLst/>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62B341E7-7E17-F18B-5099-EDCADE222A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2661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37A11-6027-4716-3143-3D9B1A69B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48E73-6BFD-FE52-88AA-CC74D2269F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3EFD99-3079-2AC3-5BFF-594735C9A6BB}"/>
              </a:ext>
            </a:extLst>
          </p:cNvPr>
          <p:cNvSpPr>
            <a:spLocks noGrp="1"/>
          </p:cNvSpPr>
          <p:nvPr>
            <p:ph type="body" idx="1"/>
          </p:nvPr>
        </p:nvSpPr>
        <p:spPr/>
        <p:txBody>
          <a:bodyPr/>
          <a:lstStyle/>
          <a:p>
            <a:pPr algn="l"/>
            <a:endParaRPr lang="en-US" b="0" i="0" dirty="0">
              <a:solidFill>
                <a:srgbClr val="000000"/>
              </a:solidFill>
              <a:effectLst/>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026F903D-8CC1-751C-EC68-B5B5B6634F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7353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2558E-8CF0-631C-25F6-DB087753DC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B002D-1BE6-D3D7-10C5-C62F48752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FBBD52-30A1-ACA8-73FB-E1B4DFFA5139}"/>
              </a:ext>
            </a:extLst>
          </p:cNvPr>
          <p:cNvSpPr>
            <a:spLocks noGrp="1"/>
          </p:cNvSpPr>
          <p:nvPr>
            <p:ph type="body" idx="1"/>
          </p:nvPr>
        </p:nvSpPr>
        <p:spPr/>
        <p:txBody>
          <a:bodyPr/>
          <a:lstStyle/>
          <a:p>
            <a:pPr marL="342900" marR="0" lvl="0" indent="-342900" fontAlgn="base">
              <a:lnSpc>
                <a:spcPct val="115000"/>
              </a:lnSpc>
              <a:spcAft>
                <a:spcPts val="800"/>
              </a:spcAft>
              <a:buSzPts val="1000"/>
              <a:buFont typeface="Symbol" panose="05050102010706020507" pitchFamily="18" charset="2"/>
              <a:buChar char=""/>
              <a:tabLst>
                <a:tab pos="457200" algn="l"/>
              </a:tabLst>
            </a:pPr>
            <a:r>
              <a:rPr lang="en-US" sz="1800" b="1" kern="0" dirty="0">
                <a:solidFill>
                  <a:srgbClr val="676767"/>
                </a:solidFill>
                <a:effectLst/>
                <a:latin typeface="Open Sans" panose="020B0606030504020204" pitchFamily="34" charset="0"/>
                <a:ea typeface="Times New Roman" panose="02020603050405020304" pitchFamily="18" charset="0"/>
                <a:cs typeface="Times New Roman" panose="02020603050405020304" pitchFamily="18" charset="0"/>
              </a:rPr>
              <a:t>Amtrak is also replacing a majority of its train fleet</a:t>
            </a:r>
            <a:r>
              <a:rPr lang="en-US" sz="1800" kern="0" dirty="0">
                <a:solidFill>
                  <a:srgbClr val="676767"/>
                </a:solidFill>
                <a:effectLst/>
                <a:latin typeface="Open Sans" panose="020B0606030504020204" pitchFamily="34" charset="0"/>
                <a:ea typeface="Times New Roman" panose="02020603050405020304" pitchFamily="18" charset="0"/>
                <a:cs typeface="Times New Roman" panose="02020603050405020304" pitchFamily="18" charset="0"/>
              </a:rPr>
              <a:t>, which serves 500+ communities in 46 states and today averages nearly 40 years old, with some equipment dating back to Amtrak’s creation in 1971.</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36380B1-675D-4717-3F15-64B8F877A6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0980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rgbClr val="676767"/>
                </a:solidFill>
                <a:effectLst/>
                <a:latin typeface="Open Sans" panose="020B0606030504020204" pitchFamily="34" charset="0"/>
                <a:ea typeface="Times New Roman" panose="02020603050405020304" pitchFamily="18" charset="0"/>
                <a:cs typeface="Times New Roman" panose="02020603050405020304" pitchFamily="18" charset="0"/>
              </a:rPr>
              <a:t>Amtrak is also replacing a majority of its train fleet</a:t>
            </a:r>
            <a:r>
              <a:rPr lang="en-US" sz="1200" kern="0" dirty="0">
                <a:solidFill>
                  <a:srgbClr val="676767"/>
                </a:solidFill>
                <a:effectLst/>
                <a:latin typeface="Open Sans" panose="020B0606030504020204" pitchFamily="34" charset="0"/>
                <a:ea typeface="Times New Roman" panose="02020603050405020304" pitchFamily="18" charset="0"/>
                <a:cs typeface="Times New Roman" panose="02020603050405020304" pitchFamily="18" charset="0"/>
              </a:rPr>
              <a:t>, which serves 500+ communities in 46 states and today averages nearly 40 years old, with some equipment dating back to Amtrak’s creation in 1971</a:t>
            </a:r>
            <a:endParaRPr lang="en-US" b="0" i="1" dirty="0">
              <a:solidFill>
                <a:srgbClr val="474A53"/>
              </a:solidFill>
              <a:effectLst/>
              <a:latin typeface="Avenir W01"/>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solidFill>
                <a:srgbClr val="474A53"/>
              </a:solidFill>
              <a:effectLst/>
              <a:latin typeface="Avenir W01"/>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474A53"/>
                </a:solidFill>
                <a:effectLst/>
                <a:latin typeface="Avenir W01"/>
              </a:rPr>
              <a:t>Equipment manufacturers have invested billions of private sector capital to upgrade their U.S. facilities to produce state-of-the-art rail cars.</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61941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5283D-CD85-3D8A-EA6E-8C96294126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F45C2A-BEB2-22B7-9915-D25D0A61AF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6910F0-A04A-9859-4682-970EBB01356C}"/>
              </a:ext>
            </a:extLst>
          </p:cNvPr>
          <p:cNvSpPr>
            <a:spLocks noGrp="1"/>
          </p:cNvSpPr>
          <p:nvPr>
            <p:ph type="body" idx="1"/>
          </p:nvPr>
        </p:nvSpPr>
        <p:spPr/>
        <p:txBody>
          <a:bodyPr/>
          <a:lstStyle/>
          <a:p>
            <a:pPr algn="l"/>
            <a:endParaRPr lang="en-US" b="0" i="0" dirty="0">
              <a:solidFill>
                <a:srgbClr val="000000"/>
              </a:solidFill>
              <a:effectLst/>
              <a:latin typeface="Open Sans" panose="020B0606030504020204" pitchFamily="34" charset="0"/>
            </a:endParaRPr>
          </a:p>
          <a:p>
            <a:pPr algn="l" fontAlgn="base"/>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Refresh and Upgrade the Superliners for LD routes</a:t>
            </a:r>
            <a:r>
              <a:rPr lang="en-US" b="0" i="0" dirty="0">
                <a:solidFill>
                  <a:srgbClr val="676767"/>
                </a:solidFill>
                <a:effectLst/>
                <a:latin typeface="Open Sans" panose="020B0606030504020204" pitchFamily="34" charset="0"/>
              </a:rPr>
              <a:t>Amtrak is modernizing the interiors of over 400 bi-level </a:t>
            </a:r>
            <a:r>
              <a:rPr lang="en-US" b="0" i="1" dirty="0">
                <a:solidFill>
                  <a:srgbClr val="676767"/>
                </a:solidFill>
                <a:effectLst/>
                <a:latin typeface="Open Sans" panose="020B0606030504020204" pitchFamily="34" charset="0"/>
              </a:rPr>
              <a:t>Superliner</a:t>
            </a:r>
            <a:r>
              <a:rPr lang="en-US" b="0" i="0" dirty="0">
                <a:solidFill>
                  <a:srgbClr val="676767"/>
                </a:solidFill>
                <a:effectLst/>
                <a:latin typeface="Open Sans" panose="020B0606030504020204" pitchFamily="34" charset="0"/>
              </a:rPr>
              <a:t> cars—with new seating cushions and upholstery, carpet, LED lighting, tables and curtains. The scope of the project includes four </a:t>
            </a:r>
            <a:r>
              <a:rPr lang="en-US" b="0" i="1" dirty="0">
                <a:solidFill>
                  <a:srgbClr val="676767"/>
                </a:solidFill>
                <a:effectLst/>
                <a:latin typeface="Open Sans" panose="020B0606030504020204" pitchFamily="34" charset="0"/>
              </a:rPr>
              <a:t>Superliner</a:t>
            </a:r>
            <a:r>
              <a:rPr lang="en-US" b="0" i="0" dirty="0">
                <a:solidFill>
                  <a:srgbClr val="676767"/>
                </a:solidFill>
                <a:effectLst/>
                <a:latin typeface="Open Sans" panose="020B0606030504020204" pitchFamily="34" charset="0"/>
              </a:rPr>
              <a:t> car types: Coaches, Sleeping Cars, Dining Cars and Sightseer Lounges. Amtrak has invested $28 million in this refresh, which extends the useful life of passenger cars that were delivered in the 1980s and 1990s.</a:t>
            </a:r>
          </a:p>
          <a:p>
            <a:pPr algn="l" fontAlgn="base"/>
            <a:r>
              <a:rPr lang="en-US" b="0" i="0" dirty="0">
                <a:solidFill>
                  <a:srgbClr val="676767"/>
                </a:solidFill>
                <a:effectLst/>
                <a:latin typeface="Open Sans" panose="020B0606030504020204" pitchFamily="34" charset="0"/>
              </a:rPr>
              <a:t>As of summer 2023, over 100 Superliner cars have been refreshed and are now in revenue service. More information can be found in the Long Distance Service Improvements fact sheet</a:t>
            </a:r>
          </a:p>
          <a:p>
            <a:endParaRPr lang="en-US" dirty="0"/>
          </a:p>
          <a:p>
            <a:r>
              <a:rPr lang="en-US" dirty="0"/>
              <a:t>Amtrak’s Long Distance fleet procurement is a once-in-a-generation investment, reaffirming a commitment to upgrade and modernize the network. A formal procurement request made at the end of 2023 started the process of reequipping a fleet that provides vital train service from coast to coast with funding provided by the Bipartisan Infrastructure Law. Amtrak has already received more than three dozen of a total of 125 ALC-42 Long Distance locomotives, the most energy-efficient in the industry, aimed to reduce emissions and consume less fuel while reaching a top speed of 125 mph. A $28 million investment is providing upgrades to Superliner and </a:t>
            </a:r>
            <a:r>
              <a:rPr lang="en-US" dirty="0" err="1"/>
              <a:t>Viewliner</a:t>
            </a:r>
            <a:r>
              <a:rPr lang="en-US" dirty="0"/>
              <a:t> cars. The Superliner project will enhance nearly 400 passenger cars, over 200 refreshed bi-level cars. </a:t>
            </a:r>
          </a:p>
          <a:p>
            <a:endParaRPr lang="en-US" dirty="0"/>
          </a:p>
          <a:p>
            <a:r>
              <a:rPr lang="en-US" dirty="0"/>
              <a:t>A newly designed ADA accessible bathroom is being added to 23 Superliner I Coach cars. These new rooms accommodate larger wheelchairs and include a changing room. The first </a:t>
            </a:r>
            <a:r>
              <a:rPr lang="en-US" dirty="0" err="1"/>
              <a:t>Viewliner</a:t>
            </a:r>
            <a:r>
              <a:rPr lang="en-US" dirty="0"/>
              <a:t> II Sleeping Cars were introduced in 2020. They offer improved luggage </a:t>
            </a:r>
          </a:p>
          <a:p>
            <a:endParaRPr lang="en-US" dirty="0"/>
          </a:p>
          <a:p>
            <a:r>
              <a:rPr lang="en-US" dirty="0"/>
              <a:t>Amtrak is accelerating the restoration of fleet in need of repair. Over a dozen Long Distance cars have re-entered service with a total of 63 projected to be restored by the end of 2024</a:t>
            </a:r>
          </a:p>
        </p:txBody>
      </p:sp>
      <p:sp>
        <p:nvSpPr>
          <p:cNvPr id="4" name="Slide Number Placeholder 3">
            <a:extLst>
              <a:ext uri="{FF2B5EF4-FFF2-40B4-BE49-F238E27FC236}">
                <a16:creationId xmlns:a16="http://schemas.microsoft.com/office/drawing/2014/main" id="{F9CB01FC-1180-2520-0E32-3DF9747999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16478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Federal Railroad Administration (FRA) is nearing the conclusion of the Congressionally mandated Amtrak Daily Long-Distance Service Study, which will deliver to Congress a series of recommendations for where and how to introduce 15 new daily passenger train service across the nation.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FRA Long-Distance Route Study is a study conducted by the Federal Railroad Administration (FRA) to evaluate the restoration of daily intercity passenger rail service and the potential for new Amtrak long-distance routes123. The study is required by the Infrastructure Investment and Jobs Act of 202112. The study aims to create a long-term vision for long-distance passenger rail service and identify capital projects and funding needed to implement that vision3.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MT"/>
                <a:ea typeface="+mn-ea"/>
                <a:cs typeface="+mn-cs"/>
              </a:rPr>
              <a:t>In the Infrastructure Investment and Jobs Act, Congress directed FRA to consider how to improve access for rural and economically disadvantaged communities to essential services and economic opportunity.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ItalicMT"/>
                <a:ea typeface="+mn-ea"/>
                <a:cs typeface="+mn-cs"/>
              </a:rPr>
              <a:t>Rail Passengers </a:t>
            </a:r>
            <a:r>
              <a:rPr kumimoji="0" lang="en-US" sz="1800" b="0" i="0" u="none" strike="noStrike" kern="1200" cap="none" spc="0" normalizeH="0" baseline="0" noProof="0" dirty="0">
                <a:ln>
                  <a:noFill/>
                </a:ln>
                <a:solidFill>
                  <a:prstClr val="black"/>
                </a:solidFill>
                <a:effectLst/>
                <a:uLnTx/>
                <a:uFillTx/>
                <a:latin typeface="ArialMT"/>
                <a:ea typeface="+mn-ea"/>
                <a:cs typeface="+mn-cs"/>
              </a:rPr>
              <a:t>has literally been in the room and at the table with members of our staff board and Council attending all 18 regional workshops, and we are confident that implementing FRA’s preferred enhanced network would be a huge step forward in creating a more connected America.</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2298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4985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sz="1200" b="0" i="0" u="none" strike="noStrike" baseline="0" dirty="0">
                <a:solidFill>
                  <a:srgbClr val="093855"/>
                </a:solidFill>
                <a:latin typeface="Avenir-Book"/>
              </a:rPr>
              <a:t>Gulf Coast Service Restoration: A study done by </a:t>
            </a:r>
            <a:r>
              <a:rPr lang="en-US" sz="1200" b="0" i="0" u="sng" strike="noStrike" baseline="0" dirty="0">
                <a:solidFill>
                  <a:srgbClr val="093855"/>
                </a:solidFill>
                <a:latin typeface="Avenir-Book"/>
              </a:rPr>
              <a:t>Transportation for America and the Southern Rail Commission found that </a:t>
            </a:r>
            <a:r>
              <a:rPr lang="en-US" sz="1200" b="0" i="0" u="sng" strike="noStrike" baseline="0" dirty="0">
                <a:solidFill>
                  <a:srgbClr val="093855"/>
                </a:solidFill>
                <a:latin typeface="Avenir-Roman"/>
              </a:rPr>
              <a:t>restoring</a:t>
            </a:r>
          </a:p>
          <a:p>
            <a:pPr algn="l"/>
            <a:r>
              <a:rPr lang="en-US" sz="1200" b="0" i="0" u="sng" strike="noStrike" baseline="0" dirty="0">
                <a:solidFill>
                  <a:srgbClr val="093855"/>
                </a:solidFill>
                <a:latin typeface="Avenir-Roman"/>
              </a:rPr>
              <a:t>passenger rail between Mobile and New Orleans would produce $216 million </a:t>
            </a:r>
            <a:r>
              <a:rPr lang="en-US" sz="1200" b="0" i="0" u="sng" strike="noStrike" baseline="0" dirty="0">
                <a:solidFill>
                  <a:srgbClr val="093855"/>
                </a:solidFill>
                <a:latin typeface="Avenir-Book"/>
              </a:rPr>
              <a:t>in annual economic</a:t>
            </a:r>
          </a:p>
          <a:p>
            <a:pPr algn="l"/>
            <a:r>
              <a:rPr lang="en-US" sz="1200" b="0" i="0" u="sng" strike="noStrike" baseline="0" dirty="0">
                <a:solidFill>
                  <a:srgbClr val="093855"/>
                </a:solidFill>
                <a:latin typeface="Avenir-Book"/>
              </a:rPr>
              <a:t>benefits for Mississippi, Louisiana and Alabama.</a:t>
            </a:r>
          </a:p>
          <a:p>
            <a:pPr marL="171450" indent="-171450" algn="l">
              <a:buFont typeface="Arial" panose="020B0604020202020204" pitchFamily="34" charset="0"/>
              <a:buChar char="•"/>
            </a:pPr>
            <a:r>
              <a:rPr lang="en-US" sz="1200" b="0" i="0" u="none" strike="noStrike" baseline="0" dirty="0">
                <a:solidFill>
                  <a:srgbClr val="093855"/>
                </a:solidFill>
                <a:latin typeface="TimesNewRomanPSMT"/>
              </a:rPr>
              <a:t>Borealis: </a:t>
            </a:r>
            <a:r>
              <a:rPr lang="en-US" sz="1200" b="0" i="0" u="none" strike="noStrike" baseline="0" dirty="0">
                <a:solidFill>
                  <a:srgbClr val="093855"/>
                </a:solidFill>
                <a:latin typeface="Avenir-Book"/>
              </a:rPr>
              <a:t>A Rail Passengers’ economic analysis found that </a:t>
            </a:r>
            <a:r>
              <a:rPr lang="en-US" sz="1200" b="0" i="0" u="none" strike="noStrike" baseline="0" dirty="0">
                <a:solidFill>
                  <a:srgbClr val="093855"/>
                </a:solidFill>
                <a:latin typeface="Avenir-Roman"/>
              </a:rPr>
              <a:t>a </a:t>
            </a:r>
            <a:r>
              <a:rPr lang="en-US" sz="1200" b="0" i="0" u="sng" strike="noStrike" baseline="0" dirty="0">
                <a:solidFill>
                  <a:srgbClr val="093855"/>
                </a:solidFill>
                <a:latin typeface="Avenir-Roman"/>
              </a:rPr>
              <a:t>second Amtrak train between Chicago and</a:t>
            </a:r>
          </a:p>
          <a:p>
            <a:pPr algn="l"/>
            <a:r>
              <a:rPr lang="en-US" sz="1200" b="0" i="0" u="sng" strike="noStrike" baseline="0" dirty="0">
                <a:solidFill>
                  <a:srgbClr val="093855"/>
                </a:solidFill>
                <a:latin typeface="Avenir-Roman"/>
              </a:rPr>
              <a:t>Minneapolis/St. Paul would generate $47 million </a:t>
            </a:r>
            <a:r>
              <a:rPr lang="en-US" sz="1200" b="0" i="0" u="sng" strike="noStrike" baseline="0" dirty="0">
                <a:solidFill>
                  <a:srgbClr val="093855"/>
                </a:solidFill>
                <a:latin typeface="Avenir-Book"/>
              </a:rPr>
              <a:t>in annual benefits to Minnesota, Wisconsin and</a:t>
            </a:r>
          </a:p>
          <a:p>
            <a:pPr algn="l"/>
            <a:r>
              <a:rPr lang="en-US" sz="1200" b="0" i="0" u="sng" strike="noStrike" baseline="0" dirty="0">
                <a:solidFill>
                  <a:srgbClr val="093855"/>
                </a:solidFill>
                <a:latin typeface="Avenir-Book"/>
              </a:rPr>
              <a:t>Illinois—a return on investment of better than seven-to-one.</a:t>
            </a:r>
          </a:p>
          <a:p>
            <a:pPr algn="l"/>
            <a:r>
              <a:rPr lang="en-US" sz="1200" b="0" i="0" u="none" strike="noStrike" baseline="0" dirty="0">
                <a:solidFill>
                  <a:srgbClr val="093855"/>
                </a:solidFill>
                <a:latin typeface="TimesNewRomanPSMT"/>
              </a:rPr>
              <a:t>● </a:t>
            </a:r>
            <a:r>
              <a:rPr lang="en-US" sz="1200" b="0" i="0" u="none" strike="noStrike" baseline="0" dirty="0">
                <a:solidFill>
                  <a:srgbClr val="093855"/>
                </a:solidFill>
                <a:latin typeface="Avenir-Book"/>
              </a:rPr>
              <a:t>The impact is even greater for smaller communities. In 2018, the </a:t>
            </a:r>
            <a:r>
              <a:rPr lang="en-US" sz="1200" b="0" i="1" u="none" strike="noStrike" baseline="0" dirty="0">
                <a:solidFill>
                  <a:srgbClr val="093855"/>
                </a:solidFill>
                <a:latin typeface="Avenir-Oblique"/>
              </a:rPr>
              <a:t>Empire Builder </a:t>
            </a:r>
            <a:r>
              <a:rPr lang="en-US" sz="1200" b="0" i="0" u="none" strike="noStrike" baseline="0" dirty="0">
                <a:solidFill>
                  <a:srgbClr val="093855"/>
                </a:solidFill>
                <a:latin typeface="Avenir-Book"/>
              </a:rPr>
              <a:t>carried 2,400</a:t>
            </a:r>
          </a:p>
          <a:p>
            <a:pPr algn="l"/>
            <a:r>
              <a:rPr lang="en-US" sz="1200" b="0" i="0" u="none" strike="noStrike" baseline="0" dirty="0">
                <a:solidFill>
                  <a:srgbClr val="093855"/>
                </a:solidFill>
                <a:latin typeface="Avenir-Book"/>
              </a:rPr>
              <a:t>passengers to Cut Bank, Montana (pop. 3,002), bringing $378,725 in value to the community.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52889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74A53"/>
                </a:solidFill>
                <a:effectLst/>
                <a:latin typeface="Avenir W01"/>
              </a:rPr>
              <a:t>Feet on the Ground! This year, our Spring </a:t>
            </a:r>
            <a:r>
              <a:rPr lang="en-US" b="0" i="0" dirty="0" err="1">
                <a:solidFill>
                  <a:srgbClr val="474A53"/>
                </a:solidFill>
                <a:effectLst/>
                <a:latin typeface="Avenir W01"/>
              </a:rPr>
              <a:t>RailNation:DC</a:t>
            </a:r>
            <a:r>
              <a:rPr lang="en-US" b="0" i="0" dirty="0">
                <a:solidFill>
                  <a:srgbClr val="474A53"/>
                </a:solidFill>
                <a:effectLst/>
                <a:latin typeface="Avenir W01"/>
              </a:rPr>
              <a:t> events will expand to include two full weeks of visits to Capitol Hill, and we need you to stand up and be counted! Visits, along with workshops to help you prepare, will take place over a two-week period from March 24th to April 3rd and will be broken into sessions for nine regions around the country.</a:t>
            </a:r>
          </a:p>
          <a:p>
            <a:endParaRPr lang="en-US" b="0" i="0" dirty="0">
              <a:solidFill>
                <a:srgbClr val="474A53"/>
              </a:solidFill>
              <a:effectLst/>
              <a:latin typeface="Avenir W01"/>
            </a:endParaRPr>
          </a:p>
          <a:p>
            <a:r>
              <a:rPr lang="en-US" b="0" i="0" dirty="0">
                <a:solidFill>
                  <a:srgbClr val="474A53"/>
                </a:solidFill>
                <a:effectLst/>
                <a:latin typeface="Avenir W01"/>
              </a:rPr>
              <a:t>This is something we do every year. But this year we’re </a:t>
            </a:r>
            <a:r>
              <a:rPr lang="en-US" b="0" i="0" dirty="0" err="1">
                <a:solidFill>
                  <a:srgbClr val="474A53"/>
                </a:solidFill>
                <a:effectLst/>
                <a:latin typeface="Avenir W01"/>
              </a:rPr>
              <a:t>quadrupeling</a:t>
            </a:r>
            <a:r>
              <a:rPr lang="en-US" b="0" i="0" dirty="0">
                <a:solidFill>
                  <a:srgbClr val="474A53"/>
                </a:solidFill>
                <a:effectLst/>
                <a:latin typeface="Avenir W01"/>
              </a:rPr>
              <a:t> it.  </a:t>
            </a:r>
          </a:p>
          <a:p>
            <a:r>
              <a:rPr lang="en-US" b="0" i="0" dirty="0">
                <a:solidFill>
                  <a:srgbClr val="474A53"/>
                </a:solidFill>
                <a:effectLst/>
                <a:latin typeface="Avenir W01"/>
              </a:rPr>
              <a:t>Something we’’</a:t>
            </a:r>
            <a:r>
              <a:rPr lang="en-US" b="0" i="0" dirty="0" err="1">
                <a:solidFill>
                  <a:srgbClr val="474A53"/>
                </a:solidFill>
                <a:effectLst/>
                <a:latin typeface="Avenir W01"/>
              </a:rPr>
              <a:t>ve</a:t>
            </a:r>
            <a:r>
              <a:rPr lang="en-US" b="0" i="0" dirty="0">
                <a:solidFill>
                  <a:srgbClr val="474A53"/>
                </a:solidFill>
                <a:effectLst/>
                <a:latin typeface="Avenir W01"/>
              </a:rPr>
              <a:t> never experienced before: Constituents are calling their </a:t>
            </a:r>
            <a:r>
              <a:rPr lang="en-US" b="0" i="0" dirty="0" err="1">
                <a:solidFill>
                  <a:srgbClr val="474A53"/>
                </a:solidFill>
                <a:effectLst/>
                <a:latin typeface="Avenir W01"/>
              </a:rPr>
              <a:t>Congessional</a:t>
            </a:r>
            <a:r>
              <a:rPr lang="en-US" b="0" i="0" dirty="0">
                <a:solidFill>
                  <a:srgbClr val="474A53"/>
                </a:solidFill>
                <a:effectLst/>
                <a:latin typeface="Avenir W01"/>
              </a:rPr>
              <a:t> offices and being told “No. We will not see you.” </a:t>
            </a:r>
          </a:p>
          <a:p>
            <a:endParaRPr lang="en-US" b="0" i="0" dirty="0">
              <a:solidFill>
                <a:srgbClr val="474A53"/>
              </a:solidFill>
              <a:effectLst/>
              <a:latin typeface="Avenir W01"/>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solidFill>
                  <a:srgbClr val="000000"/>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Our strategy will have to be ensuring that members of Congress know how much their districts are benefiting from passenger rail generally and from BIL investments specifically.</a:t>
            </a:r>
            <a:r>
              <a:rPr lang="en-US" sz="1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DEFAC5-35D7-3442-B525-61D2F03C19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6209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Joined</a:t>
            </a:r>
            <a:r>
              <a:rPr lang="en-US" baseline="0" dirty="0"/>
              <a:t> by </a:t>
            </a:r>
            <a:r>
              <a:rPr lang="en-US" sz="1800" dirty="0">
                <a:effectLst/>
                <a:latin typeface="Aptos" panose="020B0004020202020204" pitchFamily="34" charset="0"/>
                <a:ea typeface="Aptos" panose="020B0004020202020204" pitchFamily="34" charset="0"/>
                <a:cs typeface="Aptos" panose="020B0004020202020204" pitchFamily="34" charset="0"/>
              </a:rPr>
              <a:t>Mary Ann Amato and Shuai Yu </a:t>
            </a:r>
            <a:endParaRPr lang="en-US" dirty="0"/>
          </a:p>
        </p:txBody>
      </p:sp>
      <p:sp>
        <p:nvSpPr>
          <p:cNvPr id="4" name="Slide Number Placeholder 3"/>
          <p:cNvSpPr>
            <a:spLocks noGrp="1"/>
          </p:cNvSpPr>
          <p:nvPr>
            <p:ph type="sldNum" sz="quarter" idx="5"/>
          </p:nvPr>
        </p:nvSpPr>
        <p:spPr/>
        <p:txBody>
          <a:bodyPr/>
          <a:lstStyle/>
          <a:p>
            <a:fld id="{4FE31A69-7BAD-486B-8C42-52591A020574}" type="slidenum">
              <a:rPr lang="en-US" smtClean="0"/>
              <a:t>74</a:t>
            </a:fld>
            <a:endParaRPr lang="en-US"/>
          </a:p>
        </p:txBody>
      </p:sp>
    </p:spTree>
    <p:extLst>
      <p:ext uri="{BB962C8B-B14F-4D97-AF65-F5344CB8AC3E}">
        <p14:creationId xmlns:p14="http://schemas.microsoft.com/office/powerpoint/2010/main" val="38349560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325A4-0943-7B97-6D67-B6017B565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CF2728-338C-782D-2C08-60C8C84C63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3BEDE6-D315-40AE-4184-F07899CC6F20}"/>
              </a:ext>
            </a:extLst>
          </p:cNvPr>
          <p:cNvSpPr>
            <a:spLocks noGrp="1"/>
          </p:cNvSpPr>
          <p:nvPr>
            <p:ph type="body" idx="1"/>
          </p:nvPr>
        </p:nvSpPr>
        <p:spPr/>
        <p:txBody>
          <a:bodyPr/>
          <a:lstStyle/>
          <a:p>
            <a:r>
              <a:rPr lang="en-US" dirty="0"/>
              <a:t>Joined</a:t>
            </a:r>
            <a:r>
              <a:rPr lang="en-US" baseline="0" dirty="0"/>
              <a:t> by </a:t>
            </a:r>
            <a:r>
              <a:rPr lang="en-US" sz="1800" dirty="0">
                <a:effectLst/>
                <a:latin typeface="Aptos" panose="020B0004020202020204" pitchFamily="34" charset="0"/>
                <a:ea typeface="Aptos" panose="020B0004020202020204" pitchFamily="34" charset="0"/>
                <a:cs typeface="Aptos" panose="020B0004020202020204" pitchFamily="34" charset="0"/>
              </a:rPr>
              <a:t>Mary Ann Amato and Shuai Yu </a:t>
            </a:r>
            <a:endParaRPr lang="en-US" dirty="0"/>
          </a:p>
        </p:txBody>
      </p:sp>
      <p:sp>
        <p:nvSpPr>
          <p:cNvPr id="4" name="Slide Number Placeholder 3">
            <a:extLst>
              <a:ext uri="{FF2B5EF4-FFF2-40B4-BE49-F238E27FC236}">
                <a16:creationId xmlns:a16="http://schemas.microsoft.com/office/drawing/2014/main" id="{70ADB5AF-DF7F-7512-DED6-BA1612EEACA9}"/>
              </a:ext>
            </a:extLst>
          </p:cNvPr>
          <p:cNvSpPr>
            <a:spLocks noGrp="1"/>
          </p:cNvSpPr>
          <p:nvPr>
            <p:ph type="sldNum" sz="quarter" idx="5"/>
          </p:nvPr>
        </p:nvSpPr>
        <p:spPr/>
        <p:txBody>
          <a:bodyPr/>
          <a:lstStyle/>
          <a:p>
            <a:fld id="{4FE31A69-7BAD-486B-8C42-52591A020574}" type="slidenum">
              <a:rPr lang="en-US" smtClean="0"/>
              <a:t>76</a:t>
            </a:fld>
            <a:endParaRPr lang="en-US"/>
          </a:p>
        </p:txBody>
      </p:sp>
    </p:spTree>
    <p:extLst>
      <p:ext uri="{BB962C8B-B14F-4D97-AF65-F5344CB8AC3E}">
        <p14:creationId xmlns:p14="http://schemas.microsoft.com/office/powerpoint/2010/main" val="8839062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DCFEB-17D1-B256-B599-D2746E28F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FA9A02-0618-8138-4E8C-C2CFCE8D94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10319A-63FA-41EA-BE88-84B1D6208A48}"/>
              </a:ext>
            </a:extLst>
          </p:cNvPr>
          <p:cNvSpPr>
            <a:spLocks noGrp="1"/>
          </p:cNvSpPr>
          <p:nvPr>
            <p:ph type="body" idx="1"/>
          </p:nvPr>
        </p:nvSpPr>
        <p:spPr/>
        <p:txBody>
          <a:bodyPr/>
          <a:lstStyle/>
          <a:p>
            <a:r>
              <a:rPr lang="en-US" dirty="0"/>
              <a:t>Joined</a:t>
            </a:r>
            <a:r>
              <a:rPr lang="en-US" baseline="0" dirty="0"/>
              <a:t> by </a:t>
            </a:r>
            <a:r>
              <a:rPr lang="en-US" sz="1800" dirty="0">
                <a:effectLst/>
                <a:latin typeface="Aptos" panose="020B0004020202020204" pitchFamily="34" charset="0"/>
                <a:ea typeface="Aptos" panose="020B0004020202020204" pitchFamily="34" charset="0"/>
                <a:cs typeface="Aptos" panose="020B0004020202020204" pitchFamily="34" charset="0"/>
              </a:rPr>
              <a:t>Mary Ann Amato and Shuai Yu </a:t>
            </a:r>
            <a:endParaRPr lang="en-US" dirty="0"/>
          </a:p>
        </p:txBody>
      </p:sp>
      <p:sp>
        <p:nvSpPr>
          <p:cNvPr id="4" name="Slide Number Placeholder 3">
            <a:extLst>
              <a:ext uri="{FF2B5EF4-FFF2-40B4-BE49-F238E27FC236}">
                <a16:creationId xmlns:a16="http://schemas.microsoft.com/office/drawing/2014/main" id="{294952DA-58C8-3177-5A64-4E1EE6A8291B}"/>
              </a:ext>
            </a:extLst>
          </p:cNvPr>
          <p:cNvSpPr>
            <a:spLocks noGrp="1"/>
          </p:cNvSpPr>
          <p:nvPr>
            <p:ph type="sldNum" sz="quarter" idx="5"/>
          </p:nvPr>
        </p:nvSpPr>
        <p:spPr/>
        <p:txBody>
          <a:bodyPr/>
          <a:lstStyle/>
          <a:p>
            <a:fld id="{4FE31A69-7BAD-486B-8C42-52591A020574}" type="slidenum">
              <a:rPr lang="en-US" smtClean="0"/>
              <a:t>78</a:t>
            </a:fld>
            <a:endParaRPr lang="en-US"/>
          </a:p>
        </p:txBody>
      </p:sp>
    </p:spTree>
    <p:extLst>
      <p:ext uri="{BB962C8B-B14F-4D97-AF65-F5344CB8AC3E}">
        <p14:creationId xmlns:p14="http://schemas.microsoft.com/office/powerpoint/2010/main" val="4970374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31A69-7BAD-486B-8C42-52591A020574}" type="slidenum">
              <a:rPr lang="en-US" smtClean="0"/>
              <a:t>79</a:t>
            </a:fld>
            <a:endParaRPr lang="en-US"/>
          </a:p>
        </p:txBody>
      </p:sp>
    </p:spTree>
    <p:extLst>
      <p:ext uri="{BB962C8B-B14F-4D97-AF65-F5344CB8AC3E}">
        <p14:creationId xmlns:p14="http://schemas.microsoft.com/office/powerpoint/2010/main" val="1145446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ED9E6-D7BD-4FFF-955D-11FF8D0BCD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B5A4D-BFFA-4E8D-93B5-85BDBC6A83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AD5EF4-CE2A-42D5-AD71-DBA69A5B7D61}"/>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952DFF8D-9368-424F-957F-3245DB601C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5C574E-4116-4AA7-B816-6E23144E4887}"/>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2008984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3CEA-6545-4B65-BC03-71C924DBD1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227687-78EB-4FF7-88FE-83C8CE2F63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FF0EA3-68A0-46EE-B4B2-593E5DA4D2FB}"/>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5804AF9D-8426-484B-AD21-FAE59CC112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481BEF-164B-407B-B69F-E21CBBFD4248}"/>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147541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6670D-F633-4968-8A56-0EAA649C4A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7F5800-BC0A-4ED9-91E4-C0F70B458E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11B91C-4677-4C5E-93EB-8BFFF3697183}"/>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CC33A276-522D-42D2-A8BF-7249692463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02558D-D101-4456-ABEA-6BBCEF9D2F86}"/>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179651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EFF42-B14C-48FA-A6C5-1C353E596D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B1FFD7-7BEB-4E56-BF3D-598897652E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DA0C52-6D0C-40E4-9702-EB0C0C9DDB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7FB071-032A-4789-A2EF-0EB1B13CC6A8}"/>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6" name="Footer Placeholder 5">
            <a:extLst>
              <a:ext uri="{FF2B5EF4-FFF2-40B4-BE49-F238E27FC236}">
                <a16:creationId xmlns:a16="http://schemas.microsoft.com/office/drawing/2014/main" id="{A70FFDC9-566C-4781-A4C6-25AB3A36C0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BC17F3-9440-4B36-9E44-6E873423DB3B}"/>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1042654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F6485-C05A-4A40-8D74-CD81D3D3AA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5D1ADE-A681-4EE7-9E60-13C6445CD4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9EC1C6-710D-47B2-8B41-05F0FC80E3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7A763C-4485-45D6-AF60-C1341646A0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2657CA-9EEF-42B2-9251-0A1E72F510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EBF514-9C17-4CD8-8DF6-4118BF3A0AE3}"/>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8" name="Footer Placeholder 7">
            <a:extLst>
              <a:ext uri="{FF2B5EF4-FFF2-40B4-BE49-F238E27FC236}">
                <a16:creationId xmlns:a16="http://schemas.microsoft.com/office/drawing/2014/main" id="{DAF03B80-E21A-4564-8055-F65A325F28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A79F35-CD3B-4C69-B9A4-63C365F694A1}"/>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1631584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48E19-C99B-46A0-9B7B-CBEC18A94F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E5C41A-51E1-47C4-8150-7FF76858D596}"/>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4" name="Footer Placeholder 3">
            <a:extLst>
              <a:ext uri="{FF2B5EF4-FFF2-40B4-BE49-F238E27FC236}">
                <a16:creationId xmlns:a16="http://schemas.microsoft.com/office/drawing/2014/main" id="{63C75D43-4C5D-4C9E-97D7-867B1AF02F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92C88F-EB2A-4267-AF96-8D6DB37DA1D0}"/>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867681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004E4C-A0DF-43D6-BC7A-8CF00E4E17F5}"/>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3" name="Footer Placeholder 2">
            <a:extLst>
              <a:ext uri="{FF2B5EF4-FFF2-40B4-BE49-F238E27FC236}">
                <a16:creationId xmlns:a16="http://schemas.microsoft.com/office/drawing/2014/main" id="{1DD25B93-2370-4D2D-B4B1-41F099051E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841846-ADF6-4690-B5D0-38D6138E9199}"/>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184643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39175-957A-44C0-88BF-7BA0F68DDC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9B7BED-F54E-4B0A-BD63-195DE7453F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8D9280-92E7-47C4-A098-5B0DD290E0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5144D8-6860-453A-85C2-6B4AAC42104D}"/>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6" name="Footer Placeholder 5">
            <a:extLst>
              <a:ext uri="{FF2B5EF4-FFF2-40B4-BE49-F238E27FC236}">
                <a16:creationId xmlns:a16="http://schemas.microsoft.com/office/drawing/2014/main" id="{C99824A2-9CA5-4FF2-BBD5-5F083E1FFC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A6595B-7BD3-47BD-AD25-E636731BC349}"/>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2042946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71948-2859-447A-B0CB-8C6A8A7A2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C8FF72-6720-4C37-B909-DA94A48E35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0A9D50-BA82-44A5-9572-02F82B31D2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3AF267-2DF3-45B7-929D-FEEAB8B11700}"/>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6" name="Footer Placeholder 5">
            <a:extLst>
              <a:ext uri="{FF2B5EF4-FFF2-40B4-BE49-F238E27FC236}">
                <a16:creationId xmlns:a16="http://schemas.microsoft.com/office/drawing/2014/main" id="{1556E5DA-1281-419E-A508-84FDBAD7DC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598290-1E85-4191-AA6F-8553B90F1516}"/>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79280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59FE6-1DBA-47EB-8B38-168BB5348D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960604-CD31-4774-962C-C028AAB2E6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3CC386-584E-451A-B1E9-132DAC27C040}"/>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2E24B7F1-F213-4A05-AE87-81F8E696EC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6CB90A-4783-40A4-B9E0-4D543E333743}"/>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703561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E454A5-233F-4F42-96F1-43D9E0154B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4F6166-E470-4212-A69C-8E8B2B37D2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7F5BEC-A112-4E6E-AD60-5945E7D2C856}"/>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73F0D9D8-927E-49B6-8A8A-FD8D25C53F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F7E81C-99E3-4D95-B2C8-A4078ACCF819}"/>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907372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re seul">
    <p:bg bwMode="gray">
      <p:bgRef idx="1001">
        <a:schemeClr val="bg1"/>
      </p:bgRef>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1E7C007D-FB9E-4280-BFCE-1C7CDBEDD3BB}"/>
              </a:ext>
            </a:extLst>
          </p:cNvPr>
          <p:cNvSpPr>
            <a:spLocks noGrp="1"/>
          </p:cNvSpPr>
          <p:nvPr>
            <p:ph type="sldNum" sz="quarter" idx="12"/>
          </p:nvPr>
        </p:nvSpPr>
        <p:spPr bwMode="gray"/>
        <p:txBody>
          <a:bodyPr/>
          <a:lstStyle/>
          <a:p>
            <a:fld id="{2E6F1111-3204-4823-B331-7DDC40690F45}" type="slidenum">
              <a:rPr lang="en-GB" smtClean="0"/>
              <a:t>‹#›</a:t>
            </a:fld>
            <a:endParaRPr lang="en-GB"/>
          </a:p>
        </p:txBody>
      </p:sp>
      <p:sp>
        <p:nvSpPr>
          <p:cNvPr id="2" name="Title">
            <a:extLst>
              <a:ext uri="{FF2B5EF4-FFF2-40B4-BE49-F238E27FC236}">
                <a16:creationId xmlns:a16="http://schemas.microsoft.com/office/drawing/2014/main" id="{EC71D6BF-032F-4C32-849F-FE898E347923}"/>
              </a:ext>
            </a:extLst>
          </p:cNvPr>
          <p:cNvSpPr>
            <a:spLocks noGrp="1"/>
          </p:cNvSpPr>
          <p:nvPr>
            <p:ph type="title"/>
          </p:nvPr>
        </p:nvSpPr>
        <p:spPr bwMode="gray"/>
        <p:txBody>
          <a:bodyPr/>
          <a:lstStyle/>
          <a:p>
            <a:r>
              <a:rPr lang="fr-FR"/>
              <a:t>Modifiez le style du titre</a:t>
            </a:r>
            <a:endParaRPr lang="en-GB"/>
          </a:p>
        </p:txBody>
      </p:sp>
    </p:spTree>
    <p:extLst>
      <p:ext uri="{BB962C8B-B14F-4D97-AF65-F5344CB8AC3E}">
        <p14:creationId xmlns:p14="http://schemas.microsoft.com/office/powerpoint/2010/main" val="2606434183"/>
      </p:ext>
    </p:extLst>
  </p:cSld>
  <p:clrMapOvr>
    <a:masterClrMapping/>
  </p:clrMapOvr>
  <p:extLst>
    <p:ext uri="{DCECCB84-F9BA-43D5-87BE-67443E8EF086}">
      <p15:sldGuideLst xmlns:p15="http://schemas.microsoft.com/office/powerpoint/2012/main">
        <p15:guide id="1" pos="339">
          <p15:clr>
            <a:srgbClr val="A4A3A4"/>
          </p15:clr>
        </p15:guide>
        <p15:guide id="2" orient="horz" pos="3645">
          <p15:clr>
            <a:srgbClr val="A4A3A4"/>
          </p15:clr>
        </p15:guide>
        <p15:guide id="3" pos="4890">
          <p15:clr>
            <a:srgbClr val="A4A3A4"/>
          </p15:clr>
        </p15:guide>
        <p15:guide id="4" orient="horz" pos="1149">
          <p15:clr>
            <a:srgbClr val="A4A3A4"/>
          </p15:clr>
        </p15:guide>
        <p15:guide id="5" orient="horz" pos="749">
          <p15:clr>
            <a:srgbClr val="A4A3A4"/>
          </p15:clr>
        </p15:guide>
        <p15:guide id="6" orient="horz" pos="339">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D3960-8227-9D4B-B76C-7A8317EFAE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667135-E642-CD45-AE65-52DABCB1A8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0100D-581E-674B-9E40-1D82C72C1DEE}"/>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5BDAAF45-AE1B-6847-A99F-39C479E760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1B2191-4432-374D-8A79-E7E98C809EAA}"/>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184189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AE53-D6BF-0D4B-A026-57D0B2B9E6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61BBD0-2F08-7849-9126-6566E8EDFB7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B735C7-D579-D645-B0C6-C0E7FB96B936}"/>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9A3CD68E-BE96-7043-AE70-2F4CA7B5AB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C0681E-4E94-A148-9C4B-4ABCE2BD1AB1}"/>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601130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BBDF5-5E4C-2440-A05B-58A0327042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DCFBDA-B041-8042-AC42-C4695DA6EB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15F730-6AD0-C740-9442-8F668EA84993}"/>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16CEA16D-ED43-614D-B723-8C384B7D8F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98E2D-9072-BC4E-941D-24DEA775FD7A}"/>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472750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6D9C3-9E71-F140-B1C7-09BEF5A665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75C615-9A38-FE4B-B8B2-995693C85C6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6F9DD8-704B-904D-BB52-96840A13884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09334D-FC43-F54B-B527-1B283B720AE3}"/>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6" name="Footer Placeholder 5">
            <a:extLst>
              <a:ext uri="{FF2B5EF4-FFF2-40B4-BE49-F238E27FC236}">
                <a16:creationId xmlns:a16="http://schemas.microsoft.com/office/drawing/2014/main" id="{AFB3253A-4BB7-F245-B284-EEFEB37FE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3A8FE4-8391-A048-AFAF-DC43B73DFE8E}"/>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573502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43EAC-C95E-1A48-BAD4-FF01FB447A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7F5FDC-1868-ED48-BBF1-C11AA6BAF3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BD27ACF-56D4-CE47-86C1-4CD2D0B6D89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E34767-FFB3-7949-BF6A-E649532091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1657F04-51D9-3241-A75B-0FC612FA724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E2F9B1-26C2-B740-8476-A6C14954805F}"/>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8" name="Footer Placeholder 7">
            <a:extLst>
              <a:ext uri="{FF2B5EF4-FFF2-40B4-BE49-F238E27FC236}">
                <a16:creationId xmlns:a16="http://schemas.microsoft.com/office/drawing/2014/main" id="{ACFEFB3B-DDD2-C74B-A22B-057EACDCB6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1ADDE0-5818-4E4C-AD8E-46C8123B25E4}"/>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397962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0D41F-6390-3A4A-965B-02048684CB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6207C4-3517-4B45-BC19-7ADB1D74A03E}"/>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4" name="Footer Placeholder 3">
            <a:extLst>
              <a:ext uri="{FF2B5EF4-FFF2-40B4-BE49-F238E27FC236}">
                <a16:creationId xmlns:a16="http://schemas.microsoft.com/office/drawing/2014/main" id="{3F0B8D2A-2F90-134A-8723-17A05177D4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198D1B-BF37-1C4E-8C22-9A1DB82EFD37}"/>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160307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FE3514-CD11-DE47-AB36-190193A0DE06}"/>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3" name="Footer Placeholder 2">
            <a:extLst>
              <a:ext uri="{FF2B5EF4-FFF2-40B4-BE49-F238E27FC236}">
                <a16:creationId xmlns:a16="http://schemas.microsoft.com/office/drawing/2014/main" id="{372A6B8E-D680-F540-95B7-B5E1742178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F94268-96C6-BB4F-846B-196A6DB9CD11}"/>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7470587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C030E-20DD-AF46-B08F-B505BF900A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942CD4-FF82-CB4F-80BC-2F64EDC57E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AC5DBF-40D0-C747-AD99-AFC14CC16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DD81C6-92AB-8D43-95BA-3ABE4FEC6637}"/>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6" name="Footer Placeholder 5">
            <a:extLst>
              <a:ext uri="{FF2B5EF4-FFF2-40B4-BE49-F238E27FC236}">
                <a16:creationId xmlns:a16="http://schemas.microsoft.com/office/drawing/2014/main" id="{A848019D-8D25-1649-95C7-4191F3F7C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73808A-AF21-ED40-ACAA-D2A7C140D736}"/>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3084500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A0F4-6A5D-EC4E-88EA-40E2B41FF0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B24C49-4F8B-5E43-86E1-F8EA0A4D0A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AB6F1A-D479-3A4E-80AA-77F33EC35D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F47FAAC-2AA5-7243-B70C-B19934F397A0}"/>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6" name="Footer Placeholder 5">
            <a:extLst>
              <a:ext uri="{FF2B5EF4-FFF2-40B4-BE49-F238E27FC236}">
                <a16:creationId xmlns:a16="http://schemas.microsoft.com/office/drawing/2014/main" id="{E02139F7-D59A-E041-BE8D-63B50CC24C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AC62AA-7C0A-1845-821A-B55BCA2C613E}"/>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18758663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36E7B-1B3A-F140-AB62-1BDDC4BC1E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707946-5454-6947-9DD9-839EEE4C4A8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D348DA-F2AC-5B4F-81D9-7890B46EF3B6}"/>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C47D6D98-4FD2-4D4D-A49E-4824A1EFAF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7483EF-94BC-F243-91D3-80D5B4AD9E27}"/>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29338937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D37C4F-2B16-994E-B9C1-09D8E3FCE9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658C58-2730-3E44-9124-A541C022A75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0D6ADB-8258-AE47-8F4E-09CCFACB27FC}"/>
              </a:ext>
            </a:extLst>
          </p:cNvPr>
          <p:cNvSpPr>
            <a:spLocks noGrp="1"/>
          </p:cNvSpPr>
          <p:nvPr>
            <p:ph type="dt" sz="half" idx="10"/>
          </p:nvPr>
        </p:nvSpPr>
        <p:spPr/>
        <p:txBody>
          <a:body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D1443EE4-371C-444F-B136-CE7A569904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5067B7-4860-6B41-A972-1263B8249B1A}"/>
              </a:ext>
            </a:extLst>
          </p:cNvPr>
          <p:cNvSpPr>
            <a:spLocks noGrp="1"/>
          </p:cNvSpPr>
          <p:nvPr>
            <p:ph type="sldNum" sz="quarter" idx="12"/>
          </p:nvPr>
        </p:nvSpPr>
        <p:spPr/>
        <p:txBody>
          <a:bodyPr/>
          <a:lstStyle/>
          <a:p>
            <a:fld id="{EFD0ED52-7CB5-4157-9731-037348AA1FAA}" type="slidenum">
              <a:rPr lang="en-US" smtClean="0"/>
              <a:t>‹#›</a:t>
            </a:fld>
            <a:endParaRPr lang="en-US"/>
          </a:p>
        </p:txBody>
      </p:sp>
    </p:spTree>
    <p:extLst>
      <p:ext uri="{BB962C8B-B14F-4D97-AF65-F5344CB8AC3E}">
        <p14:creationId xmlns:p14="http://schemas.microsoft.com/office/powerpoint/2010/main" val="2483286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A5643-E53B-0691-DB08-0C4C46BA69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229279-FFE9-76D5-56FA-8B5BAA9B1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144FFF-72A6-D56D-6F7D-6DC06CC25D44}"/>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5" name="Footer Placeholder 4">
            <a:extLst>
              <a:ext uri="{FF2B5EF4-FFF2-40B4-BE49-F238E27FC236}">
                <a16:creationId xmlns:a16="http://schemas.microsoft.com/office/drawing/2014/main" id="{449A5BAF-85FF-0153-AE3F-E31AD12505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4D638C-8F44-0718-322B-2DDC7E61A4CB}"/>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32382119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2C48-1F1A-FCA1-4847-D309E85913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2E52BF-937A-ED1C-69FA-6B8CE78773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3BBEBB-2F8F-94CA-C434-C0C742FB730E}"/>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5" name="Footer Placeholder 4">
            <a:extLst>
              <a:ext uri="{FF2B5EF4-FFF2-40B4-BE49-F238E27FC236}">
                <a16:creationId xmlns:a16="http://schemas.microsoft.com/office/drawing/2014/main" id="{7D74C88B-7A40-AFE1-B275-19E9D9793A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9A68B5-4076-16E3-F6C3-EC2F0E897F05}"/>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21146197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4300D-E07E-67A9-5784-D754A96D8B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CD27C2-A357-A012-B3B1-6D719E54D0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528614-DC8D-F835-1F83-356220F1AFE6}"/>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5" name="Footer Placeholder 4">
            <a:extLst>
              <a:ext uri="{FF2B5EF4-FFF2-40B4-BE49-F238E27FC236}">
                <a16:creationId xmlns:a16="http://schemas.microsoft.com/office/drawing/2014/main" id="{DD8E7C1C-0587-E85B-D4A4-8AADB6E8F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8ACAD4-A872-118D-569E-E5995D59D537}"/>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1307205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1B68-7145-7824-6315-6A83221455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FD2798-6BE8-134D-18A8-7CF8112871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62E8CF-84B3-72AE-1013-4B7EB609A2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CF97F4-D224-8D37-A544-99B51F5ADDEA}"/>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6" name="Footer Placeholder 5">
            <a:extLst>
              <a:ext uri="{FF2B5EF4-FFF2-40B4-BE49-F238E27FC236}">
                <a16:creationId xmlns:a16="http://schemas.microsoft.com/office/drawing/2014/main" id="{044FDBAA-425D-0C85-EEE5-C23D0C0031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F8309E-571B-975A-A870-E941C19A38B9}"/>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38851663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0B13D-4DCC-30B8-017D-1A83978F87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99D33C-A622-F471-475C-43C7916924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55F8CC-04E5-0672-E052-CCB6364285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1E5DE5-3771-7906-C1E8-85595217F0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4793BF-368B-12F9-93D0-20A7651BB8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B5FC4B-EE44-5B30-5C95-922D197E7837}"/>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8" name="Footer Placeholder 7">
            <a:extLst>
              <a:ext uri="{FF2B5EF4-FFF2-40B4-BE49-F238E27FC236}">
                <a16:creationId xmlns:a16="http://schemas.microsoft.com/office/drawing/2014/main" id="{97AA31F4-F1D2-2306-559E-6BF42850ED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767C1B-7D7F-0225-BED3-80FCFB0D114E}"/>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9496385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245B-6DD1-9391-BED0-2EB3CB8DD7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1B0108-BBD7-5944-5C9E-EE89264145C4}"/>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4" name="Footer Placeholder 3">
            <a:extLst>
              <a:ext uri="{FF2B5EF4-FFF2-40B4-BE49-F238E27FC236}">
                <a16:creationId xmlns:a16="http://schemas.microsoft.com/office/drawing/2014/main" id="{209451E8-823F-AFAA-9C2F-22B5827D5C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17ACAC2-DA0D-8068-136D-D7CDB0635D2B}"/>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1037210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A47D8C-6410-A266-CEC8-E85BCE66B411}"/>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3" name="Footer Placeholder 2">
            <a:extLst>
              <a:ext uri="{FF2B5EF4-FFF2-40B4-BE49-F238E27FC236}">
                <a16:creationId xmlns:a16="http://schemas.microsoft.com/office/drawing/2014/main" id="{09D1454E-B02A-7182-3489-A97674927D4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1C40DC-6395-C162-A004-8443F0FC2C70}"/>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12172477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83A97-CBB7-E512-8B1E-A272931E76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343BC5-36C4-2A76-7F61-650E3B7F33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4D4785-8515-899F-7D04-7C9418D50C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9AF035-921A-894E-0CE4-D4485632A65E}"/>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6" name="Footer Placeholder 5">
            <a:extLst>
              <a:ext uri="{FF2B5EF4-FFF2-40B4-BE49-F238E27FC236}">
                <a16:creationId xmlns:a16="http://schemas.microsoft.com/office/drawing/2014/main" id="{01C407E0-8263-007E-641A-ED52235FA8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66B0D8-6A2C-51BC-9F80-AAC2EACA2F6B}"/>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18504270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AC3F2-7CC2-1837-A564-34852A3811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3DBCE0-E5C0-EEA8-90FC-46E3452B46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EDE552-F699-B3F9-132E-43F430A81D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1E7C0F-3643-094F-99DA-9568F8B278E8}"/>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6" name="Footer Placeholder 5">
            <a:extLst>
              <a:ext uri="{FF2B5EF4-FFF2-40B4-BE49-F238E27FC236}">
                <a16:creationId xmlns:a16="http://schemas.microsoft.com/office/drawing/2014/main" id="{2A6D1701-E83D-4A1F-9B23-88A344DA8C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36AD88-DE61-719C-BEDA-70D3D3543AEF}"/>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5601030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B52BD-465D-5F4C-1197-09FABD396F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4F9DEC-957D-73A3-B655-A6A42B977D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29465-4620-1BB9-A0E1-D92A28D5AB2D}"/>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5" name="Footer Placeholder 4">
            <a:extLst>
              <a:ext uri="{FF2B5EF4-FFF2-40B4-BE49-F238E27FC236}">
                <a16:creationId xmlns:a16="http://schemas.microsoft.com/office/drawing/2014/main" id="{FBB92673-BFD2-4AC3-BB18-418B2B2A39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436829-68C2-C79E-3407-025C33491264}"/>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38117577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06A156-FEC4-E9C6-1907-C495CFC548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D43BBF-478F-34C9-C4D5-62A83A5EFF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94A841-1532-EAD4-1B2D-0235D557981D}"/>
              </a:ext>
            </a:extLst>
          </p:cNvPr>
          <p:cNvSpPr>
            <a:spLocks noGrp="1"/>
          </p:cNvSpPr>
          <p:nvPr>
            <p:ph type="dt" sz="half" idx="10"/>
          </p:nvPr>
        </p:nvSpPr>
        <p:spPr/>
        <p:txBody>
          <a:bodyPr/>
          <a:lstStyle/>
          <a:p>
            <a:fld id="{AA064049-2DE3-D642-942A-304E6B52CAED}" type="datetimeFigureOut">
              <a:rPr lang="en-US" smtClean="0"/>
              <a:t>04/29/25</a:t>
            </a:fld>
            <a:endParaRPr lang="en-US"/>
          </a:p>
        </p:txBody>
      </p:sp>
      <p:sp>
        <p:nvSpPr>
          <p:cNvPr id="5" name="Footer Placeholder 4">
            <a:extLst>
              <a:ext uri="{FF2B5EF4-FFF2-40B4-BE49-F238E27FC236}">
                <a16:creationId xmlns:a16="http://schemas.microsoft.com/office/drawing/2014/main" id="{A6340353-9AEB-3873-97EF-90479AD842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5FEB6B-C643-5C36-025A-626E98395F94}"/>
              </a:ext>
            </a:extLst>
          </p:cNvPr>
          <p:cNvSpPr>
            <a:spLocks noGrp="1"/>
          </p:cNvSpPr>
          <p:nvPr>
            <p:ph type="sldNum" sz="quarter" idx="12"/>
          </p:nvPr>
        </p:nvSpPr>
        <p:spPr/>
        <p:txBody>
          <a:bodyPr/>
          <a:lstStyle/>
          <a:p>
            <a:fld id="{E3D26A15-2E6B-F34F-A5AC-611C0D247067}" type="slidenum">
              <a:rPr lang="en-US" smtClean="0"/>
              <a:t>‹#›</a:t>
            </a:fld>
            <a:endParaRPr lang="en-US"/>
          </a:p>
        </p:txBody>
      </p:sp>
    </p:spTree>
    <p:extLst>
      <p:ext uri="{BB962C8B-B14F-4D97-AF65-F5344CB8AC3E}">
        <p14:creationId xmlns:p14="http://schemas.microsoft.com/office/powerpoint/2010/main" val="1847733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419D0-E2AB-4CEE-9AB8-10D9969829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CC2EC5-617E-48C6-976E-5CBA33B502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201BCD-03E9-4731-B1A5-27124A1849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15D8C274-C94E-46B6-84D1-24BED5FA6B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04B7800-3537-41E5-81E3-4E3EE3A58B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0ED52-7CB5-4157-9731-037348AA1FAA}" type="slidenum">
              <a:rPr lang="en-US" smtClean="0"/>
              <a:t>‹#›</a:t>
            </a:fld>
            <a:endParaRPr lang="en-US"/>
          </a:p>
        </p:txBody>
      </p:sp>
    </p:spTree>
    <p:extLst>
      <p:ext uri="{BB962C8B-B14F-4D97-AF65-F5344CB8AC3E}">
        <p14:creationId xmlns:p14="http://schemas.microsoft.com/office/powerpoint/2010/main" val="3667044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A0421EDE-19A9-4380-91DD-BEFB5B8985E0}"/>
              </a:ext>
            </a:extLst>
          </p:cNvPr>
          <p:cNvSpPr>
            <a:spLocks noGrp="1"/>
          </p:cNvSpPr>
          <p:nvPr>
            <p:ph type="sldNum" sz="quarter" idx="4"/>
          </p:nvPr>
        </p:nvSpPr>
        <p:spPr bwMode="gray">
          <a:xfrm>
            <a:off x="11292000" y="6217741"/>
            <a:ext cx="360000" cy="180000"/>
          </a:xfrm>
          <a:prstGeom prst="rect">
            <a:avLst/>
          </a:prstGeom>
        </p:spPr>
        <p:txBody>
          <a:bodyPr vert="horz" lIns="0" tIns="0" rIns="0" bIns="0" rtlCol="0" anchor="t" anchorCtr="0"/>
          <a:lstStyle>
            <a:lvl1pPr algn="r">
              <a:defRPr sz="1000">
                <a:solidFill>
                  <a:schemeClr val="tx1">
                    <a:tint val="75000"/>
                  </a:schemeClr>
                </a:solidFill>
              </a:defRPr>
            </a:lvl1pPr>
          </a:lstStyle>
          <a:p>
            <a:fld id="{2E6F1111-3204-4823-B331-7DDC40690F45}" type="slidenum">
              <a:rPr lang="en-GB" smtClean="0"/>
              <a:pPr/>
              <a:t>‹#›</a:t>
            </a:fld>
            <a:endParaRPr lang="en-GB"/>
          </a:p>
        </p:txBody>
      </p:sp>
      <p:sp>
        <p:nvSpPr>
          <p:cNvPr id="3" name="Text Placeholder">
            <a:extLst>
              <a:ext uri="{FF2B5EF4-FFF2-40B4-BE49-F238E27FC236}">
                <a16:creationId xmlns:a16="http://schemas.microsoft.com/office/drawing/2014/main" id="{02930D69-2645-490B-90A3-D23DF9E18840}"/>
              </a:ext>
            </a:extLst>
          </p:cNvPr>
          <p:cNvSpPr>
            <a:spLocks noGrp="1"/>
          </p:cNvSpPr>
          <p:nvPr>
            <p:ph type="body" idx="1"/>
          </p:nvPr>
        </p:nvSpPr>
        <p:spPr bwMode="gray">
          <a:xfrm>
            <a:off x="539999" y="1836135"/>
            <a:ext cx="11111989" cy="3960000"/>
          </a:xfrm>
          <a:prstGeom prst="rect">
            <a:avLst/>
          </a:prstGeom>
        </p:spPr>
        <p:txBody>
          <a:bodyPr vert="horz" lIns="0" tIns="0" rIns="0" bIns="0" rtlCol="0">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2" name="Title Placeholder">
            <a:extLst>
              <a:ext uri="{FF2B5EF4-FFF2-40B4-BE49-F238E27FC236}">
                <a16:creationId xmlns:a16="http://schemas.microsoft.com/office/drawing/2014/main" id="{09CCA806-8B81-44A4-8686-F134D501993E}"/>
              </a:ext>
            </a:extLst>
          </p:cNvPr>
          <p:cNvSpPr>
            <a:spLocks noGrp="1"/>
          </p:cNvSpPr>
          <p:nvPr>
            <p:ph type="title"/>
          </p:nvPr>
        </p:nvSpPr>
        <p:spPr bwMode="gray">
          <a:xfrm>
            <a:off x="540000" y="540000"/>
            <a:ext cx="7221600" cy="648000"/>
          </a:xfrm>
          <a:prstGeom prst="rect">
            <a:avLst/>
          </a:prstGeom>
        </p:spPr>
        <p:txBody>
          <a:bodyPr vert="horz" lIns="0" tIns="0" rIns="0" bIns="0" rtlCol="0" anchor="t" anchorCtr="0">
            <a:noAutofit/>
          </a:bodyPr>
          <a:lstStyle/>
          <a:p>
            <a:r>
              <a:rPr lang="fr-FR"/>
              <a:t>Modifiez le style du titre</a:t>
            </a:r>
            <a:endParaRPr lang="en-GB"/>
          </a:p>
        </p:txBody>
      </p:sp>
      <p:sp>
        <p:nvSpPr>
          <p:cNvPr id="7" name="Logo_Icon">
            <a:extLst>
              <a:ext uri="{FF2B5EF4-FFF2-40B4-BE49-F238E27FC236}">
                <a16:creationId xmlns:a16="http://schemas.microsoft.com/office/drawing/2014/main" id="{0B75828D-0E55-414C-94A2-420BA52B795F}"/>
              </a:ext>
            </a:extLst>
          </p:cNvPr>
          <p:cNvSpPr>
            <a:spLocks noChangeAspect="1" noEditPoints="1"/>
          </p:cNvSpPr>
          <p:nvPr userDrawn="1"/>
        </p:nvSpPr>
        <p:spPr bwMode="gray">
          <a:xfrm>
            <a:off x="11130000" y="535500"/>
            <a:ext cx="522000" cy="453612"/>
          </a:xfrm>
          <a:custGeom>
            <a:avLst/>
            <a:gdLst>
              <a:gd name="T0" fmla="*/ 1692 w 2509"/>
              <a:gd name="T1" fmla="*/ 0 h 2178"/>
              <a:gd name="T2" fmla="*/ 702 w 2509"/>
              <a:gd name="T3" fmla="*/ 0 h 2178"/>
              <a:gd name="T4" fmla="*/ 702 w 2509"/>
              <a:gd name="T5" fmla="*/ 1111 h 2178"/>
              <a:gd name="T6" fmla="*/ 221 w 2509"/>
              <a:gd name="T7" fmla="*/ 1111 h 2178"/>
              <a:gd name="T8" fmla="*/ 0 w 2509"/>
              <a:gd name="T9" fmla="*/ 1634 h 2178"/>
              <a:gd name="T10" fmla="*/ 702 w 2509"/>
              <a:gd name="T11" fmla="*/ 1634 h 2178"/>
              <a:gd name="T12" fmla="*/ 702 w 2509"/>
              <a:gd name="T13" fmla="*/ 2178 h 2178"/>
              <a:gd name="T14" fmla="*/ 1261 w 2509"/>
              <a:gd name="T15" fmla="*/ 2178 h 2178"/>
              <a:gd name="T16" fmla="*/ 1261 w 2509"/>
              <a:gd name="T17" fmla="*/ 1634 h 2178"/>
              <a:gd name="T18" fmla="*/ 1692 w 2509"/>
              <a:gd name="T19" fmla="*/ 1634 h 2178"/>
              <a:gd name="T20" fmla="*/ 2509 w 2509"/>
              <a:gd name="T21" fmla="*/ 817 h 2178"/>
              <a:gd name="T22" fmla="*/ 1692 w 2509"/>
              <a:gd name="T23" fmla="*/ 0 h 2178"/>
              <a:gd name="T24" fmla="*/ 1667 w 2509"/>
              <a:gd name="T25" fmla="*/ 1111 h 2178"/>
              <a:gd name="T26" fmla="*/ 1261 w 2509"/>
              <a:gd name="T27" fmla="*/ 1111 h 2178"/>
              <a:gd name="T28" fmla="*/ 1261 w 2509"/>
              <a:gd name="T29" fmla="*/ 523 h 2178"/>
              <a:gd name="T30" fmla="*/ 1667 w 2509"/>
              <a:gd name="T31" fmla="*/ 523 h 2178"/>
              <a:gd name="T32" fmla="*/ 1961 w 2509"/>
              <a:gd name="T33" fmla="*/ 817 h 2178"/>
              <a:gd name="T34" fmla="*/ 1667 w 2509"/>
              <a:gd name="T35" fmla="*/ 1111 h 2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09" h="2178">
                <a:moveTo>
                  <a:pt x="1692" y="0"/>
                </a:moveTo>
                <a:cubicBezTo>
                  <a:pt x="702" y="0"/>
                  <a:pt x="702" y="0"/>
                  <a:pt x="702" y="0"/>
                </a:cubicBezTo>
                <a:cubicBezTo>
                  <a:pt x="702" y="1111"/>
                  <a:pt x="702" y="1111"/>
                  <a:pt x="702" y="1111"/>
                </a:cubicBezTo>
                <a:cubicBezTo>
                  <a:pt x="221" y="1111"/>
                  <a:pt x="221" y="1111"/>
                  <a:pt x="221" y="1111"/>
                </a:cubicBezTo>
                <a:cubicBezTo>
                  <a:pt x="0" y="1634"/>
                  <a:pt x="0" y="1634"/>
                  <a:pt x="0" y="1634"/>
                </a:cubicBezTo>
                <a:cubicBezTo>
                  <a:pt x="702" y="1634"/>
                  <a:pt x="702" y="1634"/>
                  <a:pt x="702" y="1634"/>
                </a:cubicBezTo>
                <a:cubicBezTo>
                  <a:pt x="702" y="2178"/>
                  <a:pt x="702" y="2178"/>
                  <a:pt x="702" y="2178"/>
                </a:cubicBezTo>
                <a:cubicBezTo>
                  <a:pt x="1261" y="2178"/>
                  <a:pt x="1261" y="2178"/>
                  <a:pt x="1261" y="2178"/>
                </a:cubicBezTo>
                <a:cubicBezTo>
                  <a:pt x="1261" y="1634"/>
                  <a:pt x="1261" y="1634"/>
                  <a:pt x="1261" y="1634"/>
                </a:cubicBezTo>
                <a:cubicBezTo>
                  <a:pt x="1692" y="1634"/>
                  <a:pt x="1692" y="1634"/>
                  <a:pt x="1692" y="1634"/>
                </a:cubicBezTo>
                <a:cubicBezTo>
                  <a:pt x="2143" y="1634"/>
                  <a:pt x="2509" y="1268"/>
                  <a:pt x="2509" y="817"/>
                </a:cubicBezTo>
                <a:cubicBezTo>
                  <a:pt x="2509" y="366"/>
                  <a:pt x="2143" y="0"/>
                  <a:pt x="1692" y="0"/>
                </a:cubicBezTo>
                <a:close/>
                <a:moveTo>
                  <a:pt x="1667" y="1111"/>
                </a:moveTo>
                <a:cubicBezTo>
                  <a:pt x="1261" y="1111"/>
                  <a:pt x="1261" y="1111"/>
                  <a:pt x="1261" y="1111"/>
                </a:cubicBezTo>
                <a:cubicBezTo>
                  <a:pt x="1261" y="523"/>
                  <a:pt x="1261" y="523"/>
                  <a:pt x="1261" y="523"/>
                </a:cubicBezTo>
                <a:cubicBezTo>
                  <a:pt x="1667" y="523"/>
                  <a:pt x="1667" y="523"/>
                  <a:pt x="1667" y="523"/>
                </a:cubicBezTo>
                <a:cubicBezTo>
                  <a:pt x="1829" y="523"/>
                  <a:pt x="1961" y="655"/>
                  <a:pt x="1961" y="817"/>
                </a:cubicBezTo>
                <a:cubicBezTo>
                  <a:pt x="1961" y="980"/>
                  <a:pt x="1829" y="1111"/>
                  <a:pt x="1667" y="1111"/>
                </a:cubicBezTo>
                <a:close/>
              </a:path>
            </a:pathLst>
          </a:custGeom>
          <a:solidFill>
            <a:srgbClr val="1F2A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228429184"/>
      </p:ext>
    </p:extLst>
  </p:cSld>
  <p:clrMap bg1="lt1" tx1="dk1" bg2="lt2" tx2="dk2" accent1="accent1" accent2="accent2" accent3="accent3" accent4="accent4" accent5="accent5" accent6="accent6" hlink="hlink" folHlink="folHlink"/>
  <p:sldLayoutIdLst>
    <p:sldLayoutId id="2147483684" r:id="rId1"/>
  </p:sldLayoutIdLst>
  <p:hf hdr="0"/>
  <p:txStyles>
    <p:titleStyle>
      <a:lvl1pPr algn="l" defTabSz="914400" rtl="0" eaLnBrk="1" latinLnBrk="0" hangingPunct="1">
        <a:lnSpc>
          <a:spcPct val="90000"/>
        </a:lnSpc>
        <a:spcBef>
          <a:spcPct val="0"/>
        </a:spcBef>
        <a:buNone/>
        <a:defRPr sz="2200" b="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800"/>
        </a:spcBef>
        <a:buFont typeface="Arial" panose="020B0604020202020204" pitchFamily="34" charset="0"/>
        <a:buNone/>
        <a:defRPr sz="1800" b="1" kern="1200">
          <a:solidFill>
            <a:schemeClr val="accent5"/>
          </a:solidFill>
          <a:latin typeface="+mn-lt"/>
          <a:ea typeface="+mn-ea"/>
          <a:cs typeface="+mn-cs"/>
        </a:defRPr>
      </a:lvl1pPr>
      <a:lvl2pPr marL="0" indent="0" algn="l" defTabSz="914400" rtl="0" eaLnBrk="1" latinLnBrk="0" hangingPunct="1">
        <a:lnSpc>
          <a:spcPct val="110000"/>
        </a:lnSpc>
        <a:spcBef>
          <a:spcPts val="800"/>
        </a:spcBef>
        <a:buFont typeface="Arial" panose="020B0604020202020204" pitchFamily="34" charset="0"/>
        <a:buNone/>
        <a:defRPr sz="1400" kern="1200">
          <a:solidFill>
            <a:schemeClr val="tx1"/>
          </a:solidFill>
          <a:latin typeface="+mn-lt"/>
          <a:ea typeface="+mn-ea"/>
          <a:cs typeface="+mn-cs"/>
        </a:defRPr>
      </a:lvl2pPr>
      <a:lvl3pPr marL="180000" indent="-180000" algn="l" defTabSz="914400" rtl="0" eaLnBrk="1" latinLnBrk="0" hangingPunct="1">
        <a:lnSpc>
          <a:spcPct val="110000"/>
        </a:lnSpc>
        <a:spcBef>
          <a:spcPts val="800"/>
        </a:spcBef>
        <a:buClr>
          <a:schemeClr val="accent3"/>
        </a:buClr>
        <a:buFont typeface="Wingdings 2" panose="05020102010507070707" pitchFamily="18" charset="2"/>
        <a:buChar char=""/>
        <a:defRPr sz="1400" kern="1200">
          <a:solidFill>
            <a:schemeClr val="tx1"/>
          </a:solidFill>
          <a:latin typeface="+mn-lt"/>
          <a:ea typeface="+mn-ea"/>
          <a:cs typeface="+mn-cs"/>
        </a:defRPr>
      </a:lvl3pPr>
      <a:lvl4pPr marL="360000" indent="-180000" algn="l" defTabSz="914400" rtl="0" eaLnBrk="1" latinLnBrk="0" hangingPunct="1">
        <a:lnSpc>
          <a:spcPct val="110000"/>
        </a:lnSpc>
        <a:spcBef>
          <a:spcPts val="800"/>
        </a:spcBef>
        <a:buClr>
          <a:schemeClr val="tx1"/>
        </a:buClr>
        <a:buFont typeface="Arial" panose="020B0604020202020204" pitchFamily="34" charset="0"/>
        <a:buChar char="–"/>
        <a:defRPr sz="1400" kern="1200">
          <a:solidFill>
            <a:schemeClr val="tx1"/>
          </a:solidFill>
          <a:latin typeface="+mn-lt"/>
          <a:ea typeface="+mn-ea"/>
          <a:cs typeface="+mn-cs"/>
        </a:defRPr>
      </a:lvl4pPr>
      <a:lvl5pPr marL="540000" indent="-180000" algn="l" defTabSz="914400" rtl="0" eaLnBrk="1" latinLnBrk="0" hangingPunct="1">
        <a:lnSpc>
          <a:spcPct val="110000"/>
        </a:lnSpc>
        <a:spcBef>
          <a:spcPts val="800"/>
        </a:spcBef>
        <a:buClr>
          <a:schemeClr val="tx1"/>
        </a:buClr>
        <a:buFont typeface="Arial" panose="020B0604020202020204" pitchFamily="34" charset="0"/>
        <a:buChar char="–"/>
        <a:defRPr sz="1400" kern="1200">
          <a:solidFill>
            <a:schemeClr val="tx1"/>
          </a:solidFill>
          <a:latin typeface="+mn-lt"/>
          <a:ea typeface="+mn-ea"/>
          <a:cs typeface="+mn-cs"/>
        </a:defRPr>
      </a:lvl5pPr>
      <a:lvl6pPr marL="0" indent="0" algn="l" defTabSz="914400" rtl="0" eaLnBrk="1" latinLnBrk="0" hangingPunct="1">
        <a:lnSpc>
          <a:spcPct val="110000"/>
        </a:lnSpc>
        <a:spcBef>
          <a:spcPts val="1300"/>
        </a:spcBef>
        <a:buFont typeface="Arial" panose="020B0604020202020204" pitchFamily="34" charset="0"/>
        <a:buNone/>
        <a:defRPr sz="1600" b="1" kern="1200">
          <a:solidFill>
            <a:schemeClr val="accent1"/>
          </a:solidFill>
          <a:latin typeface="+mn-lt"/>
          <a:ea typeface="+mn-ea"/>
          <a:cs typeface="+mn-cs"/>
        </a:defRPr>
      </a:lvl6pPr>
      <a:lvl7pPr marL="0" indent="0" algn="l" defTabSz="914400" rtl="0" eaLnBrk="1" latinLnBrk="0" hangingPunct="1">
        <a:lnSpc>
          <a:spcPct val="110000"/>
        </a:lnSpc>
        <a:spcBef>
          <a:spcPts val="1000"/>
        </a:spcBef>
        <a:buFont typeface="Arial" panose="020B0604020202020204" pitchFamily="34" charset="0"/>
        <a:buNone/>
        <a:defRPr sz="1400" b="1" kern="1200">
          <a:solidFill>
            <a:schemeClr val="accent5"/>
          </a:solidFill>
          <a:latin typeface="+mn-lt"/>
          <a:ea typeface="+mn-ea"/>
          <a:cs typeface="+mn-cs"/>
        </a:defRPr>
      </a:lvl7pPr>
      <a:lvl8pPr marL="270000" indent="-270000" algn="l" defTabSz="914400" rtl="0" eaLnBrk="1" latinLnBrk="0" hangingPunct="1">
        <a:lnSpc>
          <a:spcPct val="110000"/>
        </a:lnSpc>
        <a:spcBef>
          <a:spcPts val="800"/>
        </a:spcBef>
        <a:buClr>
          <a:schemeClr val="tx1"/>
        </a:buClr>
        <a:buFont typeface="+mj-lt"/>
        <a:buAutoNum type="arabicPeriod"/>
        <a:defRPr sz="1400" kern="1200">
          <a:solidFill>
            <a:schemeClr val="tx1"/>
          </a:solidFill>
          <a:latin typeface="+mn-lt"/>
          <a:ea typeface="+mn-ea"/>
          <a:cs typeface="+mn-cs"/>
        </a:defRPr>
      </a:lvl8pPr>
      <a:lvl9pPr marL="540000" indent="-270000" algn="l" defTabSz="914400" rtl="0" eaLnBrk="1" latinLnBrk="0" hangingPunct="1">
        <a:lnSpc>
          <a:spcPct val="110000"/>
        </a:lnSpc>
        <a:spcBef>
          <a:spcPts val="800"/>
        </a:spcBef>
        <a:buClr>
          <a:schemeClr val="tx1"/>
        </a:buClr>
        <a:buFont typeface="+mj-lt"/>
        <a:buAutoNum type="alphaLcPeriod"/>
        <a:defRPr sz="1400" kern="1200">
          <a:solidFill>
            <a:schemeClr val="tx1"/>
          </a:solidFill>
          <a:latin typeface="+mn-lt"/>
          <a:ea typeface="+mn-ea"/>
          <a:cs typeface="+mn-cs"/>
        </a:defRPr>
      </a:lvl9pPr>
    </p:bodyStyle>
    <p:otherStyle>
      <a:defPPr>
        <a:defRPr lang="en-GB"/>
      </a:defPPr>
      <a:lvl1pPr marL="0" indent="0" algn="l" defTabSz="914400" rtl="0" eaLnBrk="1" latinLnBrk="0" hangingPunct="1">
        <a:lnSpc>
          <a:spcPct val="110000"/>
        </a:lnSpc>
        <a:spcBef>
          <a:spcPts val="0"/>
        </a:spcBef>
        <a:buFont typeface="Arial" panose="020B0604020202020204" pitchFamily="34" charset="0"/>
        <a:buNone/>
        <a:defRPr sz="95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3"/>
        </a:buClr>
        <a:buFont typeface="Wingdings 2" panose="05020102010507070707" pitchFamily="18" charset="2"/>
        <a:buChar char=""/>
        <a:defRPr sz="95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tx1"/>
        </a:buClr>
        <a:buFont typeface="Arial" panose="020B0604020202020204" pitchFamily="34" charset="0"/>
        <a:buChar char="–"/>
        <a:defRPr sz="95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tx1"/>
        </a:buClr>
        <a:buFont typeface="Arial" panose="020B0604020202020204" pitchFamily="34" charset="0"/>
        <a:buChar char="–"/>
        <a:defRPr sz="950" kern="1200">
          <a:solidFill>
            <a:schemeClr val="tx1"/>
          </a:solidFill>
          <a:latin typeface="+mn-lt"/>
          <a:ea typeface="+mn-ea"/>
          <a:cs typeface="+mn-cs"/>
        </a:defRPr>
      </a:lvl4pPr>
      <a:lvl5pPr marL="0" indent="0" algn="l" defTabSz="914400" rtl="0" eaLnBrk="1" latinLnBrk="0" hangingPunct="1">
        <a:lnSpc>
          <a:spcPct val="110000"/>
        </a:lnSpc>
        <a:spcBef>
          <a:spcPts val="900"/>
        </a:spcBef>
        <a:buFont typeface="Arial" panose="020B0604020202020204" pitchFamily="34" charset="0"/>
        <a:buNone/>
        <a:defRPr sz="1200" b="1" kern="1200">
          <a:solidFill>
            <a:schemeClr val="tx1"/>
          </a:solidFill>
          <a:latin typeface="+mn-lt"/>
          <a:ea typeface="+mn-ea"/>
          <a:cs typeface="+mn-cs"/>
        </a:defRPr>
      </a:lvl5pPr>
      <a:lvl6pPr marL="0" indent="0" algn="l" defTabSz="914400" rtl="0" eaLnBrk="1" latinLnBrk="0" hangingPunct="1">
        <a:lnSpc>
          <a:spcPct val="110000"/>
        </a:lnSpc>
        <a:spcBef>
          <a:spcPts val="600"/>
        </a:spcBef>
        <a:buFont typeface="Arial" panose="020B0604020202020204" pitchFamily="34" charset="0"/>
        <a:buNone/>
        <a:defRPr sz="1050" b="1" kern="1200">
          <a:solidFill>
            <a:schemeClr val="accent5"/>
          </a:solidFill>
          <a:latin typeface="+mn-lt"/>
          <a:ea typeface="+mn-ea"/>
          <a:cs typeface="+mn-cs"/>
        </a:defRPr>
      </a:lvl6pPr>
      <a:lvl7pPr marL="0" indent="0" algn="l" defTabSz="914400" rtl="0" eaLnBrk="1" latinLnBrk="0" hangingPunct="1">
        <a:lnSpc>
          <a:spcPct val="110000"/>
        </a:lnSpc>
        <a:spcBef>
          <a:spcPts val="0"/>
        </a:spcBef>
        <a:buFont typeface="Arial" panose="020B0604020202020204" pitchFamily="34" charset="0"/>
        <a:buNone/>
        <a:defRPr sz="950" kern="1200">
          <a:solidFill>
            <a:schemeClr val="tx1"/>
          </a:solidFill>
          <a:latin typeface="+mn-lt"/>
          <a:ea typeface="+mn-ea"/>
          <a:cs typeface="+mn-cs"/>
        </a:defRPr>
      </a:lvl7pPr>
      <a:lvl8pPr marL="180000" indent="-180000" algn="l" defTabSz="914400" rtl="0" eaLnBrk="1" latinLnBrk="0" hangingPunct="1">
        <a:lnSpc>
          <a:spcPct val="110000"/>
        </a:lnSpc>
        <a:spcBef>
          <a:spcPts val="0"/>
        </a:spcBef>
        <a:buClr>
          <a:schemeClr val="tx1"/>
        </a:buClr>
        <a:buFont typeface="+mj-lt"/>
        <a:buAutoNum type="arabicPeriod"/>
        <a:defRPr sz="950" kern="1200">
          <a:solidFill>
            <a:schemeClr val="tx1"/>
          </a:solidFill>
          <a:latin typeface="+mn-lt"/>
          <a:ea typeface="+mn-ea"/>
          <a:cs typeface="+mn-cs"/>
        </a:defRPr>
      </a:lvl8pPr>
      <a:lvl9pPr marL="360000" indent="-180000" algn="l" defTabSz="914400" rtl="0" eaLnBrk="1" latinLnBrk="0" hangingPunct="1">
        <a:lnSpc>
          <a:spcPct val="110000"/>
        </a:lnSpc>
        <a:spcBef>
          <a:spcPts val="0"/>
        </a:spcBef>
        <a:buClr>
          <a:schemeClr val="tx1"/>
        </a:buClr>
        <a:buFont typeface="+mj-lt"/>
        <a:buAutoNum type="alphaLcPeriod"/>
        <a:defRPr sz="9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C90033-3FCE-7D4C-98F3-071DD2E046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185BA6-994D-414C-AF6B-4DACA43F2C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005D51-6EA5-E747-BEF1-CF1A18ED99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DD985D-5994-4B23-9C18-8719807118C6}" type="datetimeFigureOut">
              <a:rPr lang="en-US" smtClean="0"/>
              <a:t>04/29/25</a:t>
            </a:fld>
            <a:endParaRPr lang="en-US"/>
          </a:p>
        </p:txBody>
      </p:sp>
      <p:sp>
        <p:nvSpPr>
          <p:cNvPr id="5" name="Footer Placeholder 4">
            <a:extLst>
              <a:ext uri="{FF2B5EF4-FFF2-40B4-BE49-F238E27FC236}">
                <a16:creationId xmlns:a16="http://schemas.microsoft.com/office/drawing/2014/main" id="{8D3A2014-B50C-9F41-81DD-673DB2C6D0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37085C-58A6-8740-AD8B-BABE9ACA9A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0ED52-7CB5-4157-9731-037348AA1FAA}" type="slidenum">
              <a:rPr lang="en-US" smtClean="0"/>
              <a:t>‹#›</a:t>
            </a:fld>
            <a:endParaRPr lang="en-US"/>
          </a:p>
        </p:txBody>
      </p:sp>
    </p:spTree>
    <p:extLst>
      <p:ext uri="{BB962C8B-B14F-4D97-AF65-F5344CB8AC3E}">
        <p14:creationId xmlns:p14="http://schemas.microsoft.com/office/powerpoint/2010/main" val="191645614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FDEA0B-5083-17F3-91A1-CA6DB017A8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11CF7C-2FF0-5F09-F332-EE08FE42EE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6656A-7043-A7C1-9504-5D38B5D595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064049-2DE3-D642-942A-304E6B52CAED}" type="datetimeFigureOut">
              <a:rPr lang="en-US" smtClean="0"/>
              <a:t>04/29/25</a:t>
            </a:fld>
            <a:endParaRPr lang="en-US"/>
          </a:p>
        </p:txBody>
      </p:sp>
      <p:sp>
        <p:nvSpPr>
          <p:cNvPr id="5" name="Footer Placeholder 4">
            <a:extLst>
              <a:ext uri="{FF2B5EF4-FFF2-40B4-BE49-F238E27FC236}">
                <a16:creationId xmlns:a16="http://schemas.microsoft.com/office/drawing/2014/main" id="{09BB63E8-5E1C-0368-D60F-C92FC75B05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46B3A13-8AFC-ED6F-5F31-62D8D66BE5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D26A15-2E6B-F34F-A5AC-611C0D247067}" type="slidenum">
              <a:rPr lang="en-US" smtClean="0"/>
              <a:t>‹#›</a:t>
            </a:fld>
            <a:endParaRPr lang="en-US"/>
          </a:p>
        </p:txBody>
      </p:sp>
    </p:spTree>
    <p:extLst>
      <p:ext uri="{BB962C8B-B14F-4D97-AF65-F5344CB8AC3E}">
        <p14:creationId xmlns:p14="http://schemas.microsoft.com/office/powerpoint/2010/main" val="132363946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jpeg"/><Relationship Id="rId3" Type="http://schemas.openxmlformats.org/officeDocument/2006/relationships/image" Target="../media/image13.png"/><Relationship Id="rId7" Type="http://schemas.openxmlformats.org/officeDocument/2006/relationships/image" Target="../media/image17.jpeg"/><Relationship Id="rId12"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16.jpg"/><Relationship Id="rId11" Type="http://schemas.openxmlformats.org/officeDocument/2006/relationships/image" Target="../media/image21.jpe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jpeg"/><Relationship Id="rId14" Type="http://schemas.openxmlformats.org/officeDocument/2006/relationships/image" Target="../media/image24.jpeg"/></Relationships>
</file>

<file path=ppt/slides/_rels/slide13.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0" Type="http://schemas.openxmlformats.org/officeDocument/2006/relationships/image" Target="../media/image32.png"/><Relationship Id="rId4" Type="http://schemas.openxmlformats.org/officeDocument/2006/relationships/image" Target="../media/image26.jpeg"/><Relationship Id="rId9"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40.emf"/></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42.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32.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46.xml"/><Relationship Id="rId1" Type="http://schemas.openxmlformats.org/officeDocument/2006/relationships/slideLayout" Target="../slideLayouts/slideLayout15.xml"/><Relationship Id="rId4" Type="http://schemas.openxmlformats.org/officeDocument/2006/relationships/image" Target="../media/image70.jpeg"/></Relationships>
</file>

<file path=ppt/slides/_rels/slide5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8.xml"/><Relationship Id="rId1" Type="http://schemas.openxmlformats.org/officeDocument/2006/relationships/slideLayout" Target="../slideLayouts/slideLayout16.xml"/><Relationship Id="rId4" Type="http://schemas.openxmlformats.org/officeDocument/2006/relationships/image" Target="../media/image76.jpeg"/></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1.xml"/><Relationship Id="rId1" Type="http://schemas.openxmlformats.org/officeDocument/2006/relationships/slideLayout" Target="../slideLayouts/slideLayout14.xml"/><Relationship Id="rId4" Type="http://schemas.openxmlformats.org/officeDocument/2006/relationships/image" Target="../media/image82.jpeg"/></Relationships>
</file>

<file path=ppt/slides/_rels/slide6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87.jpeg"/><Relationship Id="rId4" Type="http://schemas.openxmlformats.org/officeDocument/2006/relationships/image" Target="../media/image86.jp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6.xml"/><Relationship Id="rId7" Type="http://schemas.openxmlformats.org/officeDocument/2006/relationships/image" Target="../media/image91.png"/><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04B6214-EDE0-4C59-8D2D-D0E54DE9F20D}"/>
              </a:ext>
            </a:extLst>
          </p:cNvPr>
          <p:cNvSpPr>
            <a:spLocks noGrp="1"/>
          </p:cNvSpPr>
          <p:nvPr>
            <p:ph type="title"/>
          </p:nvPr>
        </p:nvSpPr>
        <p:spPr>
          <a:xfrm>
            <a:off x="712616" y="2423"/>
            <a:ext cx="10520702" cy="1325563"/>
          </a:xfrm>
        </p:spPr>
        <p:txBody>
          <a:bodyPr>
            <a:normAutofit/>
          </a:bodyPr>
          <a:lstStyle/>
          <a:p>
            <a:r>
              <a:rPr lang="en-US" dirty="0">
                <a:latin typeface="Bahnschrift" panose="020B0502040204020203" pitchFamily="34" charset="0"/>
              </a:rPr>
              <a:t>Agenda – Rail Passengers Association</a:t>
            </a:r>
          </a:p>
        </p:txBody>
      </p:sp>
      <p:sp>
        <p:nvSpPr>
          <p:cNvPr id="3" name="Content Placeholder 2">
            <a:extLst>
              <a:ext uri="{FF2B5EF4-FFF2-40B4-BE49-F238E27FC236}">
                <a16:creationId xmlns:a16="http://schemas.microsoft.com/office/drawing/2014/main" id="{08F1EAF0-6EAB-43DF-BC76-DE22A3863B27}"/>
              </a:ext>
            </a:extLst>
          </p:cNvPr>
          <p:cNvSpPr>
            <a:spLocks noGrp="1"/>
          </p:cNvSpPr>
          <p:nvPr>
            <p:ph idx="1"/>
          </p:nvPr>
        </p:nvSpPr>
        <p:spPr>
          <a:xfrm>
            <a:off x="712616" y="1604289"/>
            <a:ext cx="7008672" cy="3985155"/>
          </a:xfrm>
        </p:spPr>
        <p:txBody>
          <a:bodyPr>
            <a:normAutofit/>
          </a:bodyPr>
          <a:lstStyle/>
          <a:p>
            <a:pPr marL="0" indent="0">
              <a:buNone/>
            </a:pPr>
            <a:r>
              <a:rPr lang="en-US" dirty="0">
                <a:latin typeface="Bahnschrift" panose="020B0502040204020203" pitchFamily="34" charset="0"/>
              </a:rPr>
              <a:t>Jim Mathews</a:t>
            </a:r>
            <a:endParaRPr lang="en-US" sz="3200" dirty="0">
              <a:latin typeface="Bahnschrift" panose="020B0502040204020203" pitchFamily="34" charset="0"/>
            </a:endParaRPr>
          </a:p>
          <a:p>
            <a:pPr lvl="2"/>
            <a:r>
              <a:rPr lang="en-US" dirty="0">
                <a:latin typeface="Bahnschrift" panose="020B0502040204020203" pitchFamily="34" charset="0"/>
              </a:rPr>
              <a:t>Pres. &amp; CEO - RPA </a:t>
            </a:r>
          </a:p>
          <a:p>
            <a:pPr marL="914400" lvl="2" indent="0">
              <a:buNone/>
            </a:pPr>
            <a:endParaRPr lang="en-US" dirty="0">
              <a:latin typeface="Bahnschrift" panose="020B0502040204020203" pitchFamily="34" charset="0"/>
            </a:endParaRPr>
          </a:p>
          <a:p>
            <a:pPr marL="0" indent="0">
              <a:buNone/>
            </a:pPr>
            <a:r>
              <a:rPr lang="en-US" dirty="0">
                <a:latin typeface="Bahnschrift" panose="020B0502040204020203" pitchFamily="34" charset="0"/>
              </a:rPr>
              <a:t>Presenting on:</a:t>
            </a:r>
          </a:p>
          <a:p>
            <a:pPr lvl="2"/>
            <a:r>
              <a:rPr lang="en-US" dirty="0">
                <a:latin typeface="Bahnschrift" panose="020B0502040204020203" pitchFamily="34" charset="0"/>
              </a:rPr>
              <a:t> A Passenger Rail Revolution!</a:t>
            </a:r>
          </a:p>
          <a:p>
            <a:pPr marL="1371600" lvl="3" indent="0">
              <a:buNone/>
            </a:pPr>
            <a:r>
              <a:rPr lang="en-US" dirty="0">
                <a:latin typeface="Bahnschrift" panose="020B0502040204020203" pitchFamily="34" charset="0"/>
              </a:rPr>
              <a:t>Transformational Change in American Transportation</a:t>
            </a:r>
          </a:p>
          <a:p>
            <a:pPr lvl="3"/>
            <a:endParaRPr lang="en-US" dirty="0">
              <a:latin typeface="Bahnschrift" panose="020B0502040204020203" pitchFamily="34" charset="0"/>
            </a:endParaRPr>
          </a:p>
        </p:txBody>
      </p:sp>
      <p:pic>
        <p:nvPicPr>
          <p:cNvPr id="4" name="Picture 3" descr="A close up of a logo&#10;&#10;Description automatically generated">
            <a:extLst>
              <a:ext uri="{FF2B5EF4-FFF2-40B4-BE49-F238E27FC236}">
                <a16:creationId xmlns:a16="http://schemas.microsoft.com/office/drawing/2014/main" id="{B4C630C2-3604-4B3D-A218-C1758DA47897}"/>
              </a:ext>
            </a:extLst>
          </p:cNvPr>
          <p:cNvPicPr>
            <a:picLocks noChangeAspect="1"/>
          </p:cNvPicPr>
          <p:nvPr/>
        </p:nvPicPr>
        <p:blipFill rotWithShape="1">
          <a:blip r:embed="rId2">
            <a:extLst>
              <a:ext uri="{28A0092B-C50C-407E-A947-70E740481C1C}">
                <a14:useLocalDpi xmlns:a14="http://schemas.microsoft.com/office/drawing/2010/main" val="0"/>
              </a:ext>
            </a:extLst>
          </a:blip>
          <a:srcRect l="1143" r="2622" b="-2"/>
          <a:stretch/>
        </p:blipFill>
        <p:spPr>
          <a:xfrm>
            <a:off x="8172807" y="861313"/>
            <a:ext cx="3166390" cy="3290334"/>
          </a:xfrm>
          <a:prstGeom prst="rect">
            <a:avLst/>
          </a:prstGeom>
        </p:spPr>
      </p:pic>
      <p:pic>
        <p:nvPicPr>
          <p:cNvPr id="6" name="Picture 5">
            <a:extLst>
              <a:ext uri="{FF2B5EF4-FFF2-40B4-BE49-F238E27FC236}">
                <a16:creationId xmlns:a16="http://schemas.microsoft.com/office/drawing/2014/main" id="{41D4DAFB-EED8-F578-8D36-D6651293F805}"/>
              </a:ext>
            </a:extLst>
          </p:cNvPr>
          <p:cNvPicPr>
            <a:picLocks noChangeAspect="1"/>
          </p:cNvPicPr>
          <p:nvPr/>
        </p:nvPicPr>
        <p:blipFill>
          <a:blip r:embed="rId3"/>
          <a:srcRect l="1215"/>
          <a:stretch/>
        </p:blipFill>
        <p:spPr>
          <a:xfrm>
            <a:off x="0" y="3984859"/>
            <a:ext cx="12192000" cy="2869817"/>
          </a:xfrm>
          <a:prstGeom prst="rect">
            <a:avLst/>
          </a:prstGeom>
          <a:effectLst>
            <a:softEdge rad="317500"/>
          </a:effectLst>
        </p:spPr>
      </p:pic>
    </p:spTree>
    <p:extLst>
      <p:ext uri="{BB962C8B-B14F-4D97-AF65-F5344CB8AC3E}">
        <p14:creationId xmlns:p14="http://schemas.microsoft.com/office/powerpoint/2010/main" val="165933292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7DF71008-7FC0-E8ED-C5FF-1D714834542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071247" y="10"/>
            <a:ext cx="8160026" cy="6875809"/>
          </a:xfrm>
          <a:prstGeom prst="rect">
            <a:avLst/>
          </a:prstGeom>
        </p:spPr>
      </p:pic>
      <p:sp>
        <p:nvSpPr>
          <p:cNvPr id="27" name="Freeform: Shape 26">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3669EDD5-9A0E-1B62-C10D-29AAD07F88B8}"/>
              </a:ext>
            </a:extLst>
          </p:cNvPr>
          <p:cNvSpPr>
            <a:spLocks noGrp="1"/>
          </p:cNvSpPr>
          <p:nvPr>
            <p:ph type="ctrTitle"/>
          </p:nvPr>
        </p:nvSpPr>
        <p:spPr>
          <a:xfrm>
            <a:off x="534473" y="2950387"/>
            <a:ext cx="3052293" cy="3531403"/>
          </a:xfrm>
        </p:spPr>
        <p:txBody>
          <a:bodyPr anchor="t">
            <a:normAutofit/>
          </a:bodyPr>
          <a:lstStyle/>
          <a:p>
            <a:pPr algn="r"/>
            <a:r>
              <a:rPr kumimoji="0" lang="en-US" sz="3100" b="0" i="0" u="none" strike="noStrike" kern="1200" cap="none" spc="0" normalizeH="0" baseline="0" noProof="0">
                <a:ln>
                  <a:noFill/>
                </a:ln>
                <a:solidFill>
                  <a:srgbClr val="FFFFFF"/>
                </a:solidFill>
                <a:effectLst/>
                <a:uLnTx/>
                <a:uFillTx/>
                <a:latin typeface="Calibri Light" panose="020F0302020204030204"/>
                <a:ea typeface="+mj-ea"/>
                <a:cs typeface="+mj-cs"/>
              </a:rPr>
              <a:t>A Passenger Rail Revolution: Transformational Change in Transportation in America </a:t>
            </a:r>
            <a:endParaRPr lang="en-US" sz="3100">
              <a:solidFill>
                <a:srgbClr val="FFFFFF"/>
              </a:solidFill>
            </a:endParaRPr>
          </a:p>
        </p:txBody>
      </p:sp>
      <p:pic>
        <p:nvPicPr>
          <p:cNvPr id="10" name="Picture 9">
            <a:extLst>
              <a:ext uri="{FF2B5EF4-FFF2-40B4-BE49-F238E27FC236}">
                <a16:creationId xmlns:a16="http://schemas.microsoft.com/office/drawing/2014/main" id="{E5283757-D875-CDB6-E310-7AB0B441F6C3}"/>
              </a:ext>
            </a:extLst>
          </p:cNvPr>
          <p:cNvPicPr>
            <a:picLocks noChangeAspect="1"/>
          </p:cNvPicPr>
          <p:nvPr/>
        </p:nvPicPr>
        <p:blipFill>
          <a:blip r:embed="rId4">
            <a:clrChange>
              <a:clrFrom>
                <a:srgbClr val="000000"/>
              </a:clrFrom>
              <a:clrTo>
                <a:srgbClr val="000000">
                  <a:alpha val="0"/>
                </a:srgbClr>
              </a:clrTo>
            </a:clrChange>
            <a:duotone>
              <a:schemeClr val="accent5">
                <a:shade val="45000"/>
                <a:satMod val="135000"/>
              </a:schemeClr>
              <a:prstClr val="white"/>
            </a:duotone>
          </a:blip>
          <a:stretch>
            <a:fillRect/>
          </a:stretch>
        </p:blipFill>
        <p:spPr>
          <a:xfrm>
            <a:off x="234324" y="199845"/>
            <a:ext cx="7813838" cy="1438892"/>
          </a:xfrm>
          <a:prstGeom prst="rect">
            <a:avLst/>
          </a:prstGeom>
        </p:spPr>
      </p:pic>
    </p:spTree>
    <p:extLst>
      <p:ext uri="{BB962C8B-B14F-4D97-AF65-F5344CB8AC3E}">
        <p14:creationId xmlns:p14="http://schemas.microsoft.com/office/powerpoint/2010/main" val="953003960"/>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72B303-5C04-92B2-9028-EE29EAB44651}"/>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A223439-2B9A-3181-1E9A-B781B551B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455C0F6C-84C4-77AE-F3DE-18765B2A6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3B456A79-A76E-DEAB-A988-A42B10D6E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22587445-281B-ADDA-187D-F3194764503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071247" y="10"/>
            <a:ext cx="8160026" cy="6875809"/>
          </a:xfrm>
          <a:prstGeom prst="rect">
            <a:avLst/>
          </a:prstGeom>
        </p:spPr>
      </p:pic>
      <p:sp>
        <p:nvSpPr>
          <p:cNvPr id="27" name="Freeform: Shape 26">
            <a:extLst>
              <a:ext uri="{FF2B5EF4-FFF2-40B4-BE49-F238E27FC236}">
                <a16:creationId xmlns:a16="http://schemas.microsoft.com/office/drawing/2014/main" id="{13BC4483-CE76-5B4F-3664-60AA5B85BB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109ADEF-1B18-E6C8-701D-7E60C0BDE607}"/>
              </a:ext>
            </a:extLst>
          </p:cNvPr>
          <p:cNvSpPr>
            <a:spLocks noGrp="1"/>
          </p:cNvSpPr>
          <p:nvPr>
            <p:ph type="ctrTitle"/>
          </p:nvPr>
        </p:nvSpPr>
        <p:spPr>
          <a:xfrm>
            <a:off x="188067" y="2950387"/>
            <a:ext cx="3745106" cy="3531403"/>
          </a:xfrm>
        </p:spPr>
        <p:txBody>
          <a:bodyPr anchor="t">
            <a:normAutofit/>
          </a:bodyPr>
          <a:lstStyle/>
          <a:p>
            <a:pPr algn="r"/>
            <a:r>
              <a:rPr kumimoji="0" lang="en-US" sz="3100" b="0" i="0" u="none" strike="noStrike" kern="1200" cap="none" spc="0" normalizeH="0" baseline="0" noProof="0" dirty="0">
                <a:ln>
                  <a:noFill/>
                </a:ln>
                <a:solidFill>
                  <a:srgbClr val="FFFFFF"/>
                </a:solidFill>
                <a:effectLst/>
                <a:uLnTx/>
                <a:uFillTx/>
                <a:latin typeface="Calibri Light" panose="020F0302020204030204"/>
                <a:ea typeface="+mj-ea"/>
                <a:cs typeface="+mj-cs"/>
              </a:rPr>
              <a:t>A Presentation by </a:t>
            </a:r>
            <a:br>
              <a:rPr kumimoji="0" lang="en-US" sz="3100" b="0" i="0" u="none" strike="noStrike" kern="1200" cap="none" spc="0" normalizeH="0" baseline="0" noProof="0" dirty="0">
                <a:ln>
                  <a:noFill/>
                </a:ln>
                <a:solidFill>
                  <a:srgbClr val="FFFFFF"/>
                </a:solidFill>
                <a:effectLst/>
                <a:uLnTx/>
                <a:uFillTx/>
                <a:latin typeface="Calibri Light" panose="020F0302020204030204"/>
                <a:ea typeface="+mj-ea"/>
                <a:cs typeface="+mj-cs"/>
              </a:rPr>
            </a:br>
            <a:r>
              <a:rPr kumimoji="0" lang="en-US" sz="3100" b="0" i="0" u="none" strike="noStrike" kern="1200" cap="none" spc="0" normalizeH="0" baseline="0" noProof="0" dirty="0">
                <a:ln>
                  <a:noFill/>
                </a:ln>
                <a:solidFill>
                  <a:srgbClr val="FFFFFF"/>
                </a:solidFill>
                <a:effectLst/>
                <a:uLnTx/>
                <a:uFillTx/>
                <a:latin typeface="Calibri Light" panose="020F0302020204030204"/>
                <a:ea typeface="+mj-ea"/>
                <a:cs typeface="+mj-cs"/>
              </a:rPr>
              <a:t>Meredith Richards, Chair, </a:t>
            </a:r>
            <a:br>
              <a:rPr kumimoji="0" lang="en-US" sz="3100" b="0" i="0" u="none" strike="noStrike" kern="1200" cap="none" spc="0" normalizeH="0" baseline="0" noProof="0" dirty="0">
                <a:ln>
                  <a:noFill/>
                </a:ln>
                <a:solidFill>
                  <a:srgbClr val="FFFFFF"/>
                </a:solidFill>
                <a:effectLst/>
                <a:uLnTx/>
                <a:uFillTx/>
                <a:latin typeface="Calibri Light" panose="020F0302020204030204"/>
                <a:ea typeface="+mj-ea"/>
                <a:cs typeface="+mj-cs"/>
              </a:rPr>
            </a:br>
            <a:r>
              <a:rPr kumimoji="0" lang="en-US" sz="3100" b="0" i="0" u="none" strike="noStrike" kern="1200" cap="none" spc="0" normalizeH="0" baseline="0" noProof="0" dirty="0">
                <a:ln>
                  <a:noFill/>
                </a:ln>
                <a:solidFill>
                  <a:srgbClr val="FFFFFF"/>
                </a:solidFill>
                <a:effectLst/>
                <a:uLnTx/>
                <a:uFillTx/>
                <a:latin typeface="Calibri Light" panose="020F0302020204030204"/>
                <a:ea typeface="+mj-ea"/>
                <a:cs typeface="+mj-cs"/>
              </a:rPr>
              <a:t>Rail Passengers Association.  </a:t>
            </a:r>
            <a:br>
              <a:rPr kumimoji="0" lang="en-US" sz="3100" b="0" i="0" u="none" strike="noStrike" kern="1200" cap="none" spc="0" normalizeH="0" baseline="0" noProof="0" dirty="0">
                <a:ln>
                  <a:noFill/>
                </a:ln>
                <a:solidFill>
                  <a:srgbClr val="FFFFFF"/>
                </a:solidFill>
                <a:effectLst/>
                <a:uLnTx/>
                <a:uFillTx/>
                <a:latin typeface="Calibri Light" panose="020F0302020204030204"/>
                <a:ea typeface="+mj-ea"/>
                <a:cs typeface="+mj-cs"/>
              </a:rPr>
            </a:br>
            <a:r>
              <a:rPr kumimoji="0" lang="en-US" sz="3100" b="0" i="0" u="none" strike="noStrike" kern="1200" cap="none" spc="0" normalizeH="0" baseline="0" noProof="0" dirty="0">
                <a:ln>
                  <a:noFill/>
                </a:ln>
                <a:solidFill>
                  <a:srgbClr val="FFFFFF"/>
                </a:solidFill>
                <a:effectLst/>
                <a:uLnTx/>
                <a:uFillTx/>
                <a:latin typeface="Calibri Light" panose="020F0302020204030204"/>
                <a:ea typeface="+mj-ea"/>
                <a:cs typeface="+mj-cs"/>
              </a:rPr>
              <a:t> </a:t>
            </a:r>
            <a:endParaRPr lang="en-US" sz="3100" dirty="0">
              <a:solidFill>
                <a:srgbClr val="FFFFFF"/>
              </a:solidFill>
            </a:endParaRPr>
          </a:p>
        </p:txBody>
      </p:sp>
      <p:pic>
        <p:nvPicPr>
          <p:cNvPr id="10" name="Picture 9">
            <a:extLst>
              <a:ext uri="{FF2B5EF4-FFF2-40B4-BE49-F238E27FC236}">
                <a16:creationId xmlns:a16="http://schemas.microsoft.com/office/drawing/2014/main" id="{17FF554E-A36F-FB6E-3E82-64933FBFD9DA}"/>
              </a:ext>
            </a:extLst>
          </p:cNvPr>
          <p:cNvPicPr>
            <a:picLocks noChangeAspect="1"/>
          </p:cNvPicPr>
          <p:nvPr/>
        </p:nvPicPr>
        <p:blipFill>
          <a:blip r:embed="rId4">
            <a:clrChange>
              <a:clrFrom>
                <a:srgbClr val="000000"/>
              </a:clrFrom>
              <a:clrTo>
                <a:srgbClr val="000000">
                  <a:alpha val="0"/>
                </a:srgbClr>
              </a:clrTo>
            </a:clrChange>
            <a:duotone>
              <a:schemeClr val="accent5">
                <a:shade val="45000"/>
                <a:satMod val="135000"/>
              </a:schemeClr>
              <a:prstClr val="white"/>
            </a:duotone>
          </a:blip>
          <a:stretch>
            <a:fillRect/>
          </a:stretch>
        </p:blipFill>
        <p:spPr>
          <a:xfrm>
            <a:off x="234324" y="199845"/>
            <a:ext cx="7813838" cy="1438892"/>
          </a:xfrm>
          <a:prstGeom prst="rect">
            <a:avLst/>
          </a:prstGeom>
        </p:spPr>
      </p:pic>
    </p:spTree>
    <p:extLst>
      <p:ext uri="{BB962C8B-B14F-4D97-AF65-F5344CB8AC3E}">
        <p14:creationId xmlns:p14="http://schemas.microsoft.com/office/powerpoint/2010/main" val="696623290"/>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72B303-5C04-92B2-9028-EE29EAB44651}"/>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A223439-2B9A-3181-1E9A-B781B551B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455C0F6C-84C4-77AE-F3DE-18765B2A6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3B456A79-A76E-DEAB-A988-A42B10D6E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22587445-281B-ADDA-187D-F3194764503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071247" y="10"/>
            <a:ext cx="8160026" cy="6875809"/>
          </a:xfrm>
          <a:prstGeom prst="rect">
            <a:avLst/>
          </a:prstGeom>
        </p:spPr>
      </p:pic>
      <p:sp>
        <p:nvSpPr>
          <p:cNvPr id="27" name="Freeform: Shape 26">
            <a:extLst>
              <a:ext uri="{FF2B5EF4-FFF2-40B4-BE49-F238E27FC236}">
                <a16:creationId xmlns:a16="http://schemas.microsoft.com/office/drawing/2014/main" id="{13BC4483-CE76-5B4F-3664-60AA5B85BB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109ADEF-1B18-E6C8-701D-7E60C0BDE607}"/>
              </a:ext>
            </a:extLst>
          </p:cNvPr>
          <p:cNvSpPr>
            <a:spLocks noGrp="1"/>
          </p:cNvSpPr>
          <p:nvPr>
            <p:ph type="ctrTitle"/>
          </p:nvPr>
        </p:nvSpPr>
        <p:spPr>
          <a:xfrm>
            <a:off x="534473" y="2950387"/>
            <a:ext cx="3052293" cy="3531403"/>
          </a:xfrm>
        </p:spPr>
        <p:txBody>
          <a:bodyPr anchor="t">
            <a:normAutofit/>
          </a:bodyPr>
          <a:lstStyle/>
          <a:p>
            <a:pPr algn="r"/>
            <a:r>
              <a:rPr lang="en-US" sz="3100" dirty="0">
                <a:solidFill>
                  <a:srgbClr val="FFFFFF"/>
                </a:solidFill>
              </a:rPr>
              <a:t>“How our Work is Expanding the Passenger Rail Network, and its Impact on the Rail Industry.”</a:t>
            </a:r>
          </a:p>
        </p:txBody>
      </p:sp>
      <p:pic>
        <p:nvPicPr>
          <p:cNvPr id="10" name="Picture 9">
            <a:extLst>
              <a:ext uri="{FF2B5EF4-FFF2-40B4-BE49-F238E27FC236}">
                <a16:creationId xmlns:a16="http://schemas.microsoft.com/office/drawing/2014/main" id="{17FF554E-A36F-FB6E-3E82-64933FBFD9DA}"/>
              </a:ext>
            </a:extLst>
          </p:cNvPr>
          <p:cNvPicPr>
            <a:picLocks noChangeAspect="1"/>
          </p:cNvPicPr>
          <p:nvPr/>
        </p:nvPicPr>
        <p:blipFill>
          <a:blip r:embed="rId4">
            <a:clrChange>
              <a:clrFrom>
                <a:srgbClr val="000000"/>
              </a:clrFrom>
              <a:clrTo>
                <a:srgbClr val="000000">
                  <a:alpha val="0"/>
                </a:srgbClr>
              </a:clrTo>
            </a:clrChange>
            <a:duotone>
              <a:schemeClr val="accent5">
                <a:shade val="45000"/>
                <a:satMod val="135000"/>
              </a:schemeClr>
              <a:prstClr val="white"/>
            </a:duotone>
          </a:blip>
          <a:stretch>
            <a:fillRect/>
          </a:stretch>
        </p:blipFill>
        <p:spPr>
          <a:xfrm>
            <a:off x="234324" y="199845"/>
            <a:ext cx="7813838" cy="1438892"/>
          </a:xfrm>
          <a:prstGeom prst="rect">
            <a:avLst/>
          </a:prstGeom>
        </p:spPr>
      </p:pic>
    </p:spTree>
    <p:extLst>
      <p:ext uri="{BB962C8B-B14F-4D97-AF65-F5344CB8AC3E}">
        <p14:creationId xmlns:p14="http://schemas.microsoft.com/office/powerpoint/2010/main" val="2133715352"/>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4"/>
          <p:cNvSpPr/>
          <p:nvPr/>
        </p:nvSpPr>
        <p:spPr>
          <a:xfrm>
            <a:off x="4998028" y="1710948"/>
            <a:ext cx="6504708" cy="4741807"/>
          </a:xfrm>
          <a:prstGeom prst="rect">
            <a:avLst/>
          </a:prstGeom>
          <a:solidFill>
            <a:schemeClr val="lt1"/>
          </a:solidFill>
          <a:ln>
            <a:noFill/>
          </a:ln>
        </p:spPr>
        <p:txBody>
          <a:bodyPr spcFirstLastPara="1" wrap="square" lIns="91425" tIns="45700" rIns="91425" bIns="45700" anchor="ctr" anchorCtr="0">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We’re the leading voice for the more than 40 million rail passengers in the U.S., working for a modern and robust national rail network delivering </a:t>
            </a:r>
            <a:r>
              <a:rPr kumimoji="0" lang="en-US" sz="2800" b="1" i="0" u="none" strike="noStrike" kern="1200" cap="none" spc="0" normalizeH="0" baseline="0" noProof="0" dirty="0">
                <a:ln>
                  <a:noFill/>
                </a:ln>
                <a:solidFill>
                  <a:srgbClr val="000000"/>
                </a:solidFill>
                <a:effectLst/>
                <a:uLnTx/>
                <a:uFillTx/>
                <a:latin typeface="Calibri" panose="020F0502020204030204"/>
                <a:ea typeface="+mn-ea"/>
                <a:cs typeface="+mn-cs"/>
              </a:rPr>
              <a:t>safe</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000000"/>
                </a:solidFill>
                <a:effectLst/>
                <a:uLnTx/>
                <a:uFillTx/>
                <a:latin typeface="Calibri" panose="020F0502020204030204"/>
                <a:ea typeface="+mn-ea"/>
                <a:cs typeface="+mn-cs"/>
              </a:rPr>
              <a:t>efficient</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000000"/>
                </a:solidFill>
                <a:effectLst/>
                <a:uLnTx/>
                <a:uFillTx/>
                <a:latin typeface="Calibri" panose="020F0502020204030204"/>
                <a:ea typeface="+mn-ea"/>
                <a:cs typeface="+mn-cs"/>
              </a:rPr>
              <a:t>and</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000000"/>
                </a:solidFill>
                <a:effectLst/>
                <a:uLnTx/>
                <a:uFillTx/>
                <a:latin typeface="Calibri" panose="020F0502020204030204"/>
                <a:ea typeface="+mn-ea"/>
                <a:cs typeface="+mn-cs"/>
              </a:rPr>
              <a:t>affordable</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000000"/>
                </a:solidFill>
                <a:effectLst/>
                <a:uLnTx/>
                <a:uFillTx/>
                <a:latin typeface="Calibri" panose="020F0502020204030204"/>
                <a:ea typeface="+mn-ea"/>
                <a:cs typeface="+mn-cs"/>
              </a:rPr>
              <a:t>rail travel for everyone</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000000"/>
                </a:solidFill>
                <a:effectLst/>
                <a:uLnTx/>
                <a:uFillTx/>
                <a:latin typeface="Calibri" panose="020F0502020204030204"/>
                <a:ea typeface="+mn-ea"/>
                <a:cs typeface="+mn-cs"/>
              </a:rPr>
              <a:t>We do this because it makes communities more accessible, more productive, and more prosperous, improving the lives of everyone who lives, works, studies, and plays in towns all across America.</a:t>
            </a:r>
            <a:endParaRPr kumimoji="0" lang="en-US" sz="2800" b="1" i="1" u="none" strike="noStrike" kern="1200" cap="none" spc="0" normalizeH="0" baseline="0" noProof="0" dirty="0">
              <a:ln>
                <a:noFill/>
              </a:ln>
              <a:solidFill>
                <a:srgbClr val="242424"/>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85291BCE-75D8-35E8-B970-B954C631FB6C}"/>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WHO WE ARE</a:t>
            </a:r>
            <a:b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The Rail Passengers Association:</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Since 1967, Non-Profit and Non-Partisan</a:t>
            </a:r>
          </a:p>
        </p:txBody>
      </p:sp>
      <p:pic>
        <p:nvPicPr>
          <p:cNvPr id="4" name="Picture 3" descr="A group of people walking on a platform&#10;&#10;Description automatically generated">
            <a:extLst>
              <a:ext uri="{FF2B5EF4-FFF2-40B4-BE49-F238E27FC236}">
                <a16:creationId xmlns:a16="http://schemas.microsoft.com/office/drawing/2014/main" id="{70543633-0C75-9314-B5AB-969EDF2CBA96}"/>
              </a:ext>
            </a:extLst>
          </p:cNvPr>
          <p:cNvPicPr>
            <a:picLocks noChangeAspect="1"/>
          </p:cNvPicPr>
          <p:nvPr/>
        </p:nvPicPr>
        <p:blipFill>
          <a:blip r:embed="rId3"/>
          <a:stretch>
            <a:fillRect/>
          </a:stretch>
        </p:blipFill>
        <p:spPr>
          <a:xfrm>
            <a:off x="421325" y="1710948"/>
            <a:ext cx="4430817" cy="48028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6DE48-9578-3A5D-7F21-F39133D393B6}"/>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B04367D-BEFE-906D-014E-C4699F3B3D0A}"/>
              </a:ext>
            </a:extLst>
          </p:cNvPr>
          <p:cNvSpPr>
            <a:spLocks noGrp="1"/>
          </p:cNvSpPr>
          <p:nvPr>
            <p:ph sz="quarter" idx="4294967295"/>
          </p:nvPr>
        </p:nvSpPr>
        <p:spPr>
          <a:xfrm>
            <a:off x="8330811" y="1573582"/>
            <a:ext cx="3568926" cy="3971925"/>
          </a:xfrm>
        </p:spPr>
        <p:txBody>
          <a:bodyPr vert="horz" lIns="91440" tIns="45720" rIns="91440" bIns="45720" rtlCol="0" anchor="t">
            <a:noAutofit/>
          </a:bodyPr>
          <a:lstStyle/>
          <a:p>
            <a:pPr marL="0" indent="0">
              <a:buNone/>
            </a:pPr>
            <a:r>
              <a:rPr lang="en-US" sz="2400" b="1" i="1" dirty="0">
                <a:solidFill>
                  <a:srgbClr val="353744"/>
                </a:solidFill>
                <a:latin typeface="ProximaNova-RegularIt"/>
              </a:rPr>
              <a:t>Our Mission</a:t>
            </a:r>
          </a:p>
          <a:p>
            <a:pPr algn="l"/>
            <a:r>
              <a:rPr lang="en-US" sz="2400" b="0" i="1" u="none" strike="noStrike" baseline="0" dirty="0">
                <a:solidFill>
                  <a:srgbClr val="353744"/>
                </a:solidFill>
                <a:latin typeface="ProximaNova-RegularIt"/>
              </a:rPr>
              <a:t>… is to expand and improve passenger rail service to more places for more people.</a:t>
            </a:r>
            <a:endParaRPr lang="en-US"/>
          </a:p>
          <a:p>
            <a:pPr marL="0" indent="0">
              <a:buNone/>
            </a:pPr>
            <a:r>
              <a:rPr lang="en-US" sz="2400" b="1" u="none" strike="noStrike" baseline="0" dirty="0">
                <a:solidFill>
                  <a:srgbClr val="353744"/>
                </a:solidFill>
                <a:latin typeface="ProximaNova-BoldIt"/>
              </a:rPr>
              <a:t> </a:t>
            </a:r>
            <a:endParaRPr lang="en-US" b="1" dirty="0">
              <a:solidFill>
                <a:srgbClr val="353744"/>
              </a:solidFill>
              <a:latin typeface="ProximaNova-BoldIt"/>
            </a:endParaRPr>
          </a:p>
          <a:p>
            <a:pPr marL="0" indent="0">
              <a:buNone/>
            </a:pPr>
            <a:r>
              <a:rPr lang="en-US" sz="2400" b="1" dirty="0">
                <a:solidFill>
                  <a:srgbClr val="353744"/>
                </a:solidFill>
                <a:latin typeface="ProximaNova-BoldIt"/>
              </a:rPr>
              <a:t>Our Vision</a:t>
            </a:r>
            <a:endParaRPr lang="en-US" b="1" u="none" strike="noStrike" baseline="0" dirty="0">
              <a:solidFill>
                <a:srgbClr val="353744"/>
              </a:solidFill>
              <a:latin typeface="ProximaNova-BoldIt"/>
            </a:endParaRPr>
          </a:p>
          <a:p>
            <a:pPr algn="l"/>
            <a:r>
              <a:rPr lang="en-US" sz="2400" b="1" i="1" dirty="0">
                <a:solidFill>
                  <a:srgbClr val="353744"/>
                </a:solidFill>
                <a:latin typeface="ProximaNova-BoldIt"/>
              </a:rPr>
              <a:t>…</a:t>
            </a:r>
            <a:r>
              <a:rPr lang="en-US" sz="2400" b="0" i="1" u="none" strike="noStrike" baseline="0" dirty="0">
                <a:solidFill>
                  <a:srgbClr val="353744"/>
                </a:solidFill>
                <a:latin typeface="ProximaNova-RegularIt"/>
              </a:rPr>
              <a:t>is a passenger rail system that works everywhere for everyone.</a:t>
            </a:r>
            <a:endParaRPr lang="en-US" sz="2400" dirty="0"/>
          </a:p>
        </p:txBody>
      </p:sp>
      <p:sp>
        <p:nvSpPr>
          <p:cNvPr id="4" name="Title 1">
            <a:extLst>
              <a:ext uri="{FF2B5EF4-FFF2-40B4-BE49-F238E27FC236}">
                <a16:creationId xmlns:a16="http://schemas.microsoft.com/office/drawing/2014/main" id="{F3B12537-AE8F-B021-A00E-EB78D2B4D4F4}"/>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WHO WE ARE</a:t>
            </a:r>
            <a:b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'National Association of Railroad Passengers'</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Founded by Chicago Attorney Anthony Haswell In 1967</a:t>
            </a:r>
            <a:endParaRPr kumimoji="0" lang="en-US" sz="3200" b="0" i="0" u="none" strike="noStrike" kern="1200" cap="none" spc="0" normalizeH="0" baseline="0" noProof="0" dirty="0">
              <a:ln>
                <a:noFill/>
              </a:ln>
              <a:solidFill>
                <a:prstClr val="black"/>
              </a:solidFill>
              <a:effectLst/>
              <a:uLnTx/>
              <a:uFillTx/>
              <a:latin typeface="Calibri Light" panose="020F0302020204030204"/>
              <a:ea typeface="Calibri Light"/>
              <a:cs typeface="Calibri Light"/>
            </a:endParaRPr>
          </a:p>
        </p:txBody>
      </p:sp>
      <p:pic>
        <p:nvPicPr>
          <p:cNvPr id="9" name="Picture 8" descr="NARP Founder Anthony Haswell&#10;">
            <a:extLst>
              <a:ext uri="{FF2B5EF4-FFF2-40B4-BE49-F238E27FC236}">
                <a16:creationId xmlns:a16="http://schemas.microsoft.com/office/drawing/2014/main" id="{B4028352-C745-2914-26B6-A303CA4BDC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0320" y="1572986"/>
            <a:ext cx="3588204" cy="4484915"/>
          </a:xfrm>
          <a:prstGeom prst="rect">
            <a:avLst/>
          </a:prstGeom>
        </p:spPr>
      </p:pic>
      <p:sp>
        <p:nvSpPr>
          <p:cNvPr id="11" name="Content Placeholder 6">
            <a:extLst>
              <a:ext uri="{FF2B5EF4-FFF2-40B4-BE49-F238E27FC236}">
                <a16:creationId xmlns:a16="http://schemas.microsoft.com/office/drawing/2014/main" id="{D41E3073-DF3C-1A77-8EFC-AB67DBD840D8}"/>
              </a:ext>
            </a:extLst>
          </p:cNvPr>
          <p:cNvSpPr txBox="1">
            <a:spLocks/>
          </p:cNvSpPr>
          <p:nvPr/>
        </p:nvSpPr>
        <p:spPr>
          <a:xfrm>
            <a:off x="4590555" y="1572401"/>
            <a:ext cx="3585254" cy="3971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353744"/>
                </a:solidFill>
                <a:effectLst/>
                <a:uLnTx/>
                <a:uFillTx/>
                <a:latin typeface="ProximaNova-RegularIt"/>
                <a:ea typeface="+mn-ea"/>
                <a:cs typeface="+mn-cs"/>
              </a:rPr>
              <a:t>Our Role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1" u="none" strike="noStrike" kern="1200" cap="none" spc="0" normalizeH="0" baseline="0" noProof="0">
                <a:ln>
                  <a:noFill/>
                </a:ln>
                <a:solidFill>
                  <a:srgbClr val="353744"/>
                </a:solidFill>
                <a:effectLst/>
                <a:uLnTx/>
                <a:uFillTx/>
                <a:latin typeface="ProximaNova-RegularIt"/>
                <a:ea typeface="+mn-ea"/>
                <a:cs typeface="+mn-cs"/>
              </a:rPr>
              <a:t>Represent the American passenger</a:t>
            </a:r>
            <a:endParaRPr kumimoji="0" lang="en-US" sz="2400" b="0" i="1" u="none" strike="noStrike" kern="1200" cap="none" spc="0" normalizeH="0" baseline="0" noProof="0" dirty="0">
              <a:ln>
                <a:noFill/>
              </a:ln>
              <a:solidFill>
                <a:srgbClr val="353744"/>
              </a:solidFill>
              <a:effectLst/>
              <a:uLnTx/>
              <a:uFillTx/>
              <a:latin typeface="ProximaNova-RegularIt"/>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srgbClr val="353744"/>
                </a:solidFill>
                <a:effectLst/>
                <a:uLnTx/>
                <a:uFillTx/>
                <a:latin typeface="ProximaNova-RegularIt"/>
                <a:ea typeface="+mn-ea"/>
                <a:cs typeface="+mn-cs"/>
              </a:rPr>
              <a:t>Full-time DC staff</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srgbClr val="353744"/>
                </a:solidFill>
                <a:effectLst/>
                <a:uLnTx/>
                <a:uFillTx/>
                <a:latin typeface="ProximaNova-RegularIt"/>
                <a:ea typeface="+mn-ea"/>
                <a:cs typeface="+mn-cs"/>
              </a:rPr>
              <a:t>Non-profit educational </a:t>
            </a:r>
            <a:r>
              <a:rPr kumimoji="0" lang="en-US" sz="2400" b="0" i="1" u="none" strike="noStrike" kern="1200" cap="none" spc="0" normalizeH="0" baseline="0" noProof="0">
                <a:ln>
                  <a:noFill/>
                </a:ln>
                <a:solidFill>
                  <a:srgbClr val="353744"/>
                </a:solidFill>
                <a:effectLst/>
                <a:uLnTx/>
                <a:uFillTx/>
                <a:latin typeface="ProximaNova-RegularIt"/>
                <a:ea typeface="+mn-ea"/>
                <a:cs typeface="+mn-cs"/>
              </a:rPr>
              <a:t>organization</a:t>
            </a:r>
            <a:endParaRPr kumimoji="0" lang="en-US" sz="2400" b="0" i="1" u="none" strike="noStrike" kern="1200" cap="none" spc="0" normalizeH="0" baseline="0" noProof="0" dirty="0">
              <a:ln>
                <a:noFill/>
              </a:ln>
              <a:solidFill>
                <a:srgbClr val="353744"/>
              </a:solidFill>
              <a:effectLst/>
              <a:uLnTx/>
              <a:uFillTx/>
              <a:latin typeface="ProximaNova-RegularI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353744"/>
                </a:solidFill>
                <a:effectLst/>
                <a:uLnTx/>
                <a:uFillTx/>
                <a:latin typeface="ProximaNova-BoldIt"/>
                <a:ea typeface="+mn-ea"/>
                <a:cs typeface="+mn-cs"/>
              </a:rPr>
              <a:t> Our Goals</a:t>
            </a:r>
            <a:endParaRPr kumimoji="0" lang="en-US" sz="2800" b="1" i="0" u="none" strike="noStrike" kern="1200" cap="none" spc="0" normalizeH="0" baseline="0" noProof="0" dirty="0">
              <a:ln>
                <a:noFill/>
              </a:ln>
              <a:solidFill>
                <a:srgbClr val="353744"/>
              </a:solidFill>
              <a:effectLst/>
              <a:uLnTx/>
              <a:uFillTx/>
              <a:latin typeface="ProximaNova-BoldI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srgbClr val="353744"/>
                </a:solidFill>
                <a:effectLst/>
                <a:uLnTx/>
                <a:uFillTx/>
                <a:latin typeface="ProximaNova-RegularIt"/>
                <a:ea typeface="+mn-ea"/>
                <a:cs typeface="+mn-cs"/>
              </a:rPr>
              <a:t>More capacity, More routes, More frequencies, Higher safety</a:t>
            </a:r>
            <a:endParaRPr kumimoji="0" lang="en-US" sz="2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906274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CEED0B0D-0175-8F1C-ECBA-9F09EE8CCB1B}"/>
            </a:ext>
          </a:extLst>
        </p:cNvPr>
        <p:cNvGrpSpPr/>
        <p:nvPr/>
      </p:nvGrpSpPr>
      <p:grpSpPr>
        <a:xfrm>
          <a:off x="0" y="0"/>
          <a:ext cx="0" cy="0"/>
          <a:chOff x="0" y="0"/>
          <a:chExt cx="0" cy="0"/>
        </a:xfrm>
      </p:grpSpPr>
      <p:sp>
        <p:nvSpPr>
          <p:cNvPr id="249" name="Google Shape;249;p14">
            <a:extLst>
              <a:ext uri="{FF2B5EF4-FFF2-40B4-BE49-F238E27FC236}">
                <a16:creationId xmlns:a16="http://schemas.microsoft.com/office/drawing/2014/main" id="{9D423ACB-AB78-3DA0-B3E2-BEBB3E67747C}"/>
              </a:ext>
            </a:extLst>
          </p:cNvPr>
          <p:cNvSpPr/>
          <p:nvPr/>
        </p:nvSpPr>
        <p:spPr>
          <a:xfrm>
            <a:off x="4998028" y="1710948"/>
            <a:ext cx="6504708" cy="4741807"/>
          </a:xfrm>
          <a:prstGeom prst="rect">
            <a:avLst/>
          </a:prstGeom>
          <a:solidFill>
            <a:schemeClr val="lt1"/>
          </a:solidFill>
          <a:ln>
            <a:noFill/>
          </a:ln>
        </p:spPr>
        <p:txBody>
          <a:bodyPr spcFirstLastPara="1" wrap="square" lIns="91425" tIns="45700" rIns="91425" bIns="45700" anchor="ctr" anchorCtr="0">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We work with local, state, Federal, and tribal leaders and planners, local legislators, congressional members and staff, and businesses.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Our staff produces rigorous economic-benefits studies, white papers, educational materials, model legislation, and bill language. We also testify before Congress and agencies, vote in advisory bodies, and comment on rulemakings.</a:t>
            </a:r>
          </a:p>
        </p:txBody>
      </p:sp>
      <p:sp>
        <p:nvSpPr>
          <p:cNvPr id="3" name="Title 1">
            <a:extLst>
              <a:ext uri="{FF2B5EF4-FFF2-40B4-BE49-F238E27FC236}">
                <a16:creationId xmlns:a16="http://schemas.microsoft.com/office/drawing/2014/main" id="{CCDE203D-F96B-9637-6A0E-1599679AABBD}"/>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WHO WE ARE</a:t>
            </a:r>
            <a:b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The Rail Passengers Association:</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Rigorous, Professional Public Policy Research</a:t>
            </a:r>
          </a:p>
        </p:txBody>
      </p:sp>
      <p:pic>
        <p:nvPicPr>
          <p:cNvPr id="5" name="Picture 4" descr="A person in a suit holding a plastic object&#10;&#10;Description automatically generated">
            <a:extLst>
              <a:ext uri="{FF2B5EF4-FFF2-40B4-BE49-F238E27FC236}">
                <a16:creationId xmlns:a16="http://schemas.microsoft.com/office/drawing/2014/main" id="{4E20D57F-0BC8-A0CC-1E36-7E8305C62BA6}"/>
              </a:ext>
            </a:extLst>
          </p:cNvPr>
          <p:cNvPicPr>
            <a:picLocks noChangeAspect="1"/>
          </p:cNvPicPr>
          <p:nvPr/>
        </p:nvPicPr>
        <p:blipFill>
          <a:blip r:embed="rId3"/>
          <a:stretch>
            <a:fillRect/>
          </a:stretch>
        </p:blipFill>
        <p:spPr>
          <a:xfrm>
            <a:off x="416175" y="1844342"/>
            <a:ext cx="4441116" cy="4475018"/>
          </a:xfrm>
          <a:prstGeom prst="rect">
            <a:avLst/>
          </a:prstGeom>
        </p:spPr>
      </p:pic>
    </p:spTree>
    <p:extLst>
      <p:ext uri="{BB962C8B-B14F-4D97-AF65-F5344CB8AC3E}">
        <p14:creationId xmlns:p14="http://schemas.microsoft.com/office/powerpoint/2010/main" val="1700640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8177D9-F915-89BC-6BEB-956182AA4ED8}"/>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4600" b="1" dirty="0"/>
              <a:t>Jim Mathews</a:t>
            </a:r>
            <a:br>
              <a:rPr lang="en-US" sz="4600" b="1" dirty="0"/>
            </a:br>
            <a:r>
              <a:rPr lang="en-US" sz="4600" b="1" dirty="0"/>
              <a:t>President and CEO</a:t>
            </a:r>
            <a:endParaRPr lang="en-US" sz="4600" b="1" dirty="0">
              <a:ea typeface="Calibri Light"/>
              <a:cs typeface="Calibri Light"/>
            </a:endParaRPr>
          </a:p>
        </p:txBody>
      </p:sp>
      <p:sp>
        <p:nvSpPr>
          <p:cNvPr id="1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0">
            <a:extLst>
              <a:ext uri="{FF2B5EF4-FFF2-40B4-BE49-F238E27FC236}">
                <a16:creationId xmlns:a16="http://schemas.microsoft.com/office/drawing/2014/main" id="{BF8E67BC-88AE-BA18-9692-CDEC5991D1D0}"/>
              </a:ext>
            </a:extLst>
          </p:cNvPr>
          <p:cNvSpPr>
            <a:spLocks noGrp="1"/>
          </p:cNvSpPr>
          <p:nvPr>
            <p:ph type="body" sz="half" idx="2"/>
          </p:nvPr>
        </p:nvSpPr>
        <p:spPr>
          <a:xfrm>
            <a:off x="572493" y="2071316"/>
            <a:ext cx="6713552" cy="4119172"/>
          </a:xfrm>
        </p:spPr>
        <p:txBody>
          <a:bodyPr vert="horz" lIns="91440" tIns="45720" rIns="91440" bIns="45720" rtlCol="0" anchor="t">
            <a:normAutofit/>
          </a:bodyPr>
          <a:lstStyle/>
          <a:p>
            <a:pPr indent="-228600">
              <a:buFont typeface="Arial" panose="020B0604020202020204" pitchFamily="34" charset="0"/>
              <a:buChar char="•"/>
            </a:pPr>
            <a:r>
              <a:rPr lang="en-US" sz="2400" b="1" dirty="0"/>
              <a:t>26-year career at </a:t>
            </a:r>
            <a:r>
              <a:rPr lang="en-US" sz="2400" b="1" i="1" dirty="0"/>
              <a:t>Aviation Week &amp; Space Technology</a:t>
            </a:r>
            <a:r>
              <a:rPr lang="en-US" sz="2400" b="1" dirty="0"/>
              <a:t> magazine (Executive Editor).</a:t>
            </a:r>
            <a:endParaRPr lang="en-US" sz="2400" b="1">
              <a:ea typeface="Calibri"/>
              <a:cs typeface="Calibri"/>
            </a:endParaRPr>
          </a:p>
          <a:p>
            <a:pPr indent="-228600">
              <a:buFont typeface="Arial" panose="020B0604020202020204" pitchFamily="34" charset="0"/>
              <a:buChar char="•"/>
            </a:pPr>
            <a:r>
              <a:rPr lang="en-US" sz="2400" b="1" dirty="0"/>
              <a:t>Just appointed to Passenger Rail Advisory Committee to US Surface Transportation Board (STB), chief federal economic regulator for railroads.</a:t>
            </a:r>
          </a:p>
          <a:p>
            <a:pPr indent="-228600">
              <a:buFont typeface="Arial" panose="020B0604020202020204" pitchFamily="34" charset="0"/>
              <a:buChar char="•"/>
            </a:pPr>
            <a:r>
              <a:rPr lang="en-US" sz="2400" b="1" dirty="0"/>
              <a:t>Service on 8 </a:t>
            </a:r>
            <a:r>
              <a:rPr lang="en-US" sz="2400" b="1" kern="0" dirty="0">
                <a:effectLst/>
                <a:latin typeface="Calibri"/>
                <a:ea typeface="Times New Roman" panose="02020603050405020304" pitchFamily="18" charset="0"/>
                <a:cs typeface="Arial"/>
              </a:rPr>
              <a:t>eight U.S. Federal government advisory panels.</a:t>
            </a:r>
            <a:r>
              <a:rPr lang="en-US" sz="2400" b="1" dirty="0"/>
              <a:t> </a:t>
            </a:r>
          </a:p>
          <a:p>
            <a:pPr indent="-228600">
              <a:buFont typeface="Arial" panose="020B0604020202020204" pitchFamily="34" charset="0"/>
              <a:buChar char="•"/>
            </a:pPr>
            <a:r>
              <a:rPr lang="en-US" sz="2400" b="1" dirty="0"/>
              <a:t>Presentations, briefs, testimony to Congressional  committees, Federal Railroad Administration (FRA) and STB proceedings.</a:t>
            </a:r>
            <a:endParaRPr lang="en-US" sz="2400" b="1" dirty="0">
              <a:ea typeface="Calibri"/>
              <a:cs typeface="Calibri"/>
            </a:endParaRPr>
          </a:p>
          <a:p>
            <a:pPr indent="-228600">
              <a:buFont typeface="Arial" panose="020B0604020202020204" pitchFamily="34" charset="0"/>
              <a:buChar char="•"/>
            </a:pPr>
            <a:endParaRPr lang="en-US" sz="2200" dirty="0"/>
          </a:p>
        </p:txBody>
      </p:sp>
      <p:pic>
        <p:nvPicPr>
          <p:cNvPr id="5" name="Picture 4" descr="A person in a suit and tie&#10;&#10;Description automatically generated">
            <a:extLst>
              <a:ext uri="{FF2B5EF4-FFF2-40B4-BE49-F238E27FC236}">
                <a16:creationId xmlns:a16="http://schemas.microsoft.com/office/drawing/2014/main" id="{BF04035A-593C-2473-455F-25BE6D5BD39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675658" y="2093976"/>
            <a:ext cx="3941064" cy="4096512"/>
          </a:xfrm>
          <a:prstGeom prst="rect">
            <a:avLst/>
          </a:prstGeom>
        </p:spPr>
      </p:pic>
    </p:spTree>
    <p:extLst>
      <p:ext uri="{BB962C8B-B14F-4D97-AF65-F5344CB8AC3E}">
        <p14:creationId xmlns:p14="http://schemas.microsoft.com/office/powerpoint/2010/main" val="4032251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8177D9-F915-89BC-6BEB-956182AA4ED8}"/>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4600" b="1" dirty="0"/>
              <a:t>Sean Jeans-Gail</a:t>
            </a:r>
            <a:br>
              <a:rPr lang="en-US" sz="4600" b="1" dirty="0"/>
            </a:br>
            <a:r>
              <a:rPr lang="en-US" sz="4600" b="1" dirty="0"/>
              <a:t>Vice President of Policy + Government Affairs </a:t>
            </a:r>
            <a:endParaRPr lang="en-US" sz="4600" b="1" dirty="0">
              <a:ea typeface="Calibri Light"/>
              <a:cs typeface="Calibri Light"/>
            </a:endParaRPr>
          </a:p>
        </p:txBody>
      </p:sp>
      <p:sp>
        <p:nvSpPr>
          <p:cNvPr id="1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0">
            <a:extLst>
              <a:ext uri="{FF2B5EF4-FFF2-40B4-BE49-F238E27FC236}">
                <a16:creationId xmlns:a16="http://schemas.microsoft.com/office/drawing/2014/main" id="{BF8E67BC-88AE-BA18-9692-CDEC5991D1D0}"/>
              </a:ext>
            </a:extLst>
          </p:cNvPr>
          <p:cNvSpPr>
            <a:spLocks noGrp="1"/>
          </p:cNvSpPr>
          <p:nvPr>
            <p:ph type="body" sz="half" idx="2"/>
          </p:nvPr>
        </p:nvSpPr>
        <p:spPr>
          <a:xfrm>
            <a:off x="572493" y="2071316"/>
            <a:ext cx="6713552" cy="4119172"/>
          </a:xfrm>
        </p:spPr>
        <p:txBody>
          <a:bodyPr vert="horz" lIns="91440" tIns="45720" rIns="91440" bIns="45720" rtlCol="0" anchor="t">
            <a:normAutofit/>
          </a:bodyPr>
          <a:lstStyle/>
          <a:p>
            <a:pPr indent="-228600">
              <a:buFont typeface="Arial" panose="020B0604020202020204" pitchFamily="34" charset="0"/>
              <a:buChar char="•"/>
            </a:pPr>
            <a:r>
              <a:rPr lang="en-US" sz="2400" b="1" dirty="0"/>
              <a:t>Directs </a:t>
            </a:r>
            <a:r>
              <a:rPr lang="en-US" sz="2400" b="1" i="1" dirty="0"/>
              <a:t>Rail Passengers</a:t>
            </a:r>
            <a:r>
              <a:rPr lang="en-US" sz="2400" b="1" dirty="0"/>
              <a:t>’ national grassroots advocacy campaigns. </a:t>
            </a:r>
            <a:endParaRPr lang="en-US" sz="2400" b="1">
              <a:ea typeface="Calibri"/>
              <a:cs typeface="Calibri"/>
            </a:endParaRPr>
          </a:p>
          <a:p>
            <a:pPr indent="-228600">
              <a:buFont typeface="Arial" panose="020B0604020202020204" pitchFamily="34" charset="0"/>
              <a:buChar char="•"/>
            </a:pPr>
            <a:r>
              <a:rPr lang="en-US" sz="2400" b="1" dirty="0"/>
              <a:t>Oversees federal legislative policy for </a:t>
            </a:r>
            <a:r>
              <a:rPr lang="en-US" sz="2400" b="1" i="1" dirty="0"/>
              <a:t>Rail Passengers</a:t>
            </a:r>
            <a:r>
              <a:rPr lang="en-US" sz="2400" b="1" dirty="0"/>
              <a:t>. </a:t>
            </a:r>
            <a:endParaRPr lang="en-US" sz="2400" b="1" dirty="0">
              <a:ea typeface="Calibri"/>
              <a:cs typeface="Calibri"/>
            </a:endParaRPr>
          </a:p>
          <a:p>
            <a:pPr indent="-228600">
              <a:buFont typeface="Arial" panose="020B0604020202020204" pitchFamily="34" charset="0"/>
              <a:buChar char="•"/>
            </a:pPr>
            <a:r>
              <a:rPr lang="en-US" sz="2400" b="1" dirty="0"/>
              <a:t>In charge of RPA’s field organizing team. </a:t>
            </a:r>
            <a:endParaRPr lang="en-US" sz="2400" b="1" dirty="0">
              <a:ea typeface="Calibri"/>
              <a:cs typeface="Calibri"/>
            </a:endParaRPr>
          </a:p>
          <a:p>
            <a:pPr indent="-228600">
              <a:buFont typeface="Arial" panose="020B0604020202020204" pitchFamily="34" charset="0"/>
              <a:buChar char="•"/>
            </a:pPr>
            <a:r>
              <a:rPr lang="en-US" sz="2400" b="1" dirty="0"/>
              <a:t>Drafts RPA’s Legislative Program, supports RPA’s legislative field work at the Federal, state and municipal level. </a:t>
            </a:r>
            <a:endParaRPr lang="en-US" sz="2400" b="1" dirty="0">
              <a:ea typeface="Calibri"/>
              <a:cs typeface="Calibri"/>
            </a:endParaRPr>
          </a:p>
        </p:txBody>
      </p:sp>
      <p:pic>
        <p:nvPicPr>
          <p:cNvPr id="5" name="Picture 4">
            <a:extLst>
              <a:ext uri="{FF2B5EF4-FFF2-40B4-BE49-F238E27FC236}">
                <a16:creationId xmlns:a16="http://schemas.microsoft.com/office/drawing/2014/main" id="{BF04035A-593C-2473-455F-25BE6D5BD39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675658" y="2093976"/>
            <a:ext cx="3941064" cy="4096512"/>
          </a:xfrm>
          <a:prstGeom prst="rect">
            <a:avLst/>
          </a:prstGeom>
        </p:spPr>
      </p:pic>
    </p:spTree>
    <p:extLst>
      <p:ext uri="{BB962C8B-B14F-4D97-AF65-F5344CB8AC3E}">
        <p14:creationId xmlns:p14="http://schemas.microsoft.com/office/powerpoint/2010/main" val="3763851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32101-60DD-2019-54F9-06CCA1734CEC}"/>
            </a:ext>
          </a:extLst>
        </p:cNvPr>
        <p:cNvGrpSpPr/>
        <p:nvPr/>
      </p:nvGrpSpPr>
      <p:grpSpPr>
        <a:xfrm>
          <a:off x="0" y="0"/>
          <a:ext cx="0" cy="0"/>
          <a:chOff x="0" y="0"/>
          <a:chExt cx="0" cy="0"/>
        </a:xfrm>
      </p:grpSpPr>
      <p:pic>
        <p:nvPicPr>
          <p:cNvPr id="3" name="Picture 2" descr="A person speaking at a podium&#10;&#10;AI-generated content may be incorrect.">
            <a:extLst>
              <a:ext uri="{FF2B5EF4-FFF2-40B4-BE49-F238E27FC236}">
                <a16:creationId xmlns:a16="http://schemas.microsoft.com/office/drawing/2014/main" id="{39573088-14AC-3FC8-342C-EA28A6E9685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09599" y="1607127"/>
            <a:ext cx="9531927" cy="4765964"/>
          </a:xfrm>
          <a:prstGeom prst="rect">
            <a:avLst/>
          </a:prstGeom>
        </p:spPr>
      </p:pic>
    </p:spTree>
    <p:extLst>
      <p:ext uri="{BB962C8B-B14F-4D97-AF65-F5344CB8AC3E}">
        <p14:creationId xmlns:p14="http://schemas.microsoft.com/office/powerpoint/2010/main" val="2840719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4" name="Group 3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5" name="Rectangle 3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9" name="Rectangle 3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9FE57CC-D5F2-BB4C-AA35-8C6893E81367}"/>
              </a:ext>
            </a:extLst>
          </p:cNvPr>
          <p:cNvSpPr>
            <a:spLocks noGrp="1"/>
          </p:cNvSpPr>
          <p:nvPr>
            <p:ph type="title"/>
          </p:nvPr>
        </p:nvSpPr>
        <p:spPr>
          <a:xfrm>
            <a:off x="907912" y="389796"/>
            <a:ext cx="10173010" cy="1554480"/>
          </a:xfrm>
        </p:spPr>
        <p:txBody>
          <a:bodyPr vert="horz" lIns="91440" tIns="45720" rIns="91440" bIns="45720" rtlCol="0" anchor="ctr">
            <a:normAutofit/>
          </a:bodyPr>
          <a:lstStyle/>
          <a:p>
            <a:pPr algn="ctr"/>
            <a:r>
              <a:rPr lang="en-US" sz="4800" kern="1200" dirty="0">
                <a:solidFill>
                  <a:schemeClr val="tx1"/>
                </a:solidFill>
                <a:latin typeface="+mj-lt"/>
                <a:ea typeface="+mj-ea"/>
                <a:cs typeface="+mj-cs"/>
              </a:rPr>
              <a:t>RPA Council of Representatives:</a:t>
            </a:r>
            <a:br>
              <a:rPr lang="en-US" sz="4800" kern="1200" dirty="0">
                <a:solidFill>
                  <a:schemeClr val="tx1"/>
                </a:solidFill>
                <a:latin typeface="+mj-lt"/>
                <a:ea typeface="+mj-ea"/>
                <a:cs typeface="+mj-cs"/>
              </a:rPr>
            </a:br>
            <a:r>
              <a:rPr lang="en-US" sz="4800" kern="1200" dirty="0">
                <a:solidFill>
                  <a:schemeClr val="tx1"/>
                </a:solidFill>
                <a:latin typeface="+mj-lt"/>
                <a:ea typeface="+mj-ea"/>
                <a:cs typeface="+mj-cs"/>
              </a:rPr>
              <a:t>Our Special Forces on the Ground</a:t>
            </a:r>
          </a:p>
        </p:txBody>
      </p:sp>
      <p:cxnSp>
        <p:nvCxnSpPr>
          <p:cNvPr id="41" name="Straight Connector 4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CCA7843-13D7-D54D-B295-0AFD7E2C8C3D}"/>
              </a:ext>
            </a:extLst>
          </p:cNvPr>
          <p:cNvSpPr>
            <a:spLocks/>
          </p:cNvSpPr>
          <p:nvPr/>
        </p:nvSpPr>
        <p:spPr>
          <a:xfrm>
            <a:off x="1006291" y="2889177"/>
            <a:ext cx="3989780" cy="3077070"/>
          </a:xfrm>
          <a:prstGeom prst="rect">
            <a:avLst/>
          </a:prstGeom>
        </p:spPr>
        <p:txBody>
          <a:bodyPr vert="horz" lIns="91440" tIns="45720" rIns="91440" bIns="45720" rtlCol="0" anchor="t">
            <a:noAutofit/>
          </a:bodyPr>
          <a:lstStyle/>
          <a:p>
            <a:pPr marL="605790" marR="0" lvl="1" indent="-285750" algn="l" defTabSz="64008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Unite local and national efforts to effectively advocate for passenger rail. </a:t>
            </a:r>
          </a:p>
          <a:p>
            <a:pPr marL="605790" marR="0" lvl="1" indent="-285750" algn="l" defTabSz="64008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137 Representatives from every state in the union. </a:t>
            </a:r>
          </a:p>
          <a:p>
            <a:pPr marL="605790" marR="0" lvl="1" indent="-285750" algn="l" defTabSz="64008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Advocate for passenger trains and transit in their states and regions</a:t>
            </a:r>
          </a:p>
          <a:p>
            <a:pPr marL="605790" marR="0" lvl="1" indent="-285750" algn="l" defTabSz="64008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Outreach to State and Congressional Legislators for  passenger rail.</a:t>
            </a:r>
          </a:p>
          <a:p>
            <a:pPr marL="605790" marR="0" lvl="1" indent="-285750" algn="l" defTabSz="64008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Coordinate local efforts with our Federal Program</a:t>
            </a:r>
          </a:p>
        </p:txBody>
      </p:sp>
      <p:pic>
        <p:nvPicPr>
          <p:cNvPr id="26" name="Content Placeholder 25">
            <a:extLst>
              <a:ext uri="{FF2B5EF4-FFF2-40B4-BE49-F238E27FC236}">
                <a16:creationId xmlns:a16="http://schemas.microsoft.com/office/drawing/2014/main" id="{A28114D8-17F2-481E-977D-7A06A95A3C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02360" y="3091497"/>
            <a:ext cx="4204355" cy="2802903"/>
          </a:xfrm>
          <a:prstGeom prst="rect">
            <a:avLst/>
          </a:prstGeom>
        </p:spPr>
      </p:pic>
      <p:sp>
        <p:nvSpPr>
          <p:cNvPr id="27" name="TextBox 26">
            <a:extLst>
              <a:ext uri="{FF2B5EF4-FFF2-40B4-BE49-F238E27FC236}">
                <a16:creationId xmlns:a16="http://schemas.microsoft.com/office/drawing/2014/main" id="{51BEF948-10E8-F507-66E7-EF10D604FA62}"/>
              </a:ext>
            </a:extLst>
          </p:cNvPr>
          <p:cNvSpPr txBox="1"/>
          <p:nvPr/>
        </p:nvSpPr>
        <p:spPr>
          <a:xfrm>
            <a:off x="6521910" y="5966246"/>
            <a:ext cx="3328907" cy="286232"/>
          </a:xfrm>
          <a:prstGeom prst="rect">
            <a:avLst/>
          </a:prstGeom>
          <a:noFill/>
        </p:spPr>
        <p:txBody>
          <a:bodyPr wrap="square" rtlCol="0">
            <a:spAutoFit/>
          </a:bodyPr>
          <a:lstStyle/>
          <a:p>
            <a:pPr marL="0" marR="0" lvl="0" indent="0" algn="ctr" defTabSz="640080" rtl="0" eaLnBrk="1" fontAlgn="auto" latinLnBrk="0" hangingPunct="1">
              <a:lnSpc>
                <a:spcPct val="100000"/>
              </a:lnSpc>
              <a:spcBef>
                <a:spcPts val="0"/>
              </a:spcBef>
              <a:spcAft>
                <a:spcPts val="600"/>
              </a:spcAft>
              <a:buClrTx/>
              <a:buSzTx/>
              <a:buFontTx/>
              <a:buNone/>
              <a:tabLst/>
              <a:defRPr/>
            </a:pPr>
            <a:r>
              <a:rPr kumimoji="0" lang="en-US" sz="1260" b="0" i="0" u="none" strike="noStrike" kern="1200" cap="none" spc="0" normalizeH="0" baseline="0" noProof="0">
                <a:ln>
                  <a:noFill/>
                </a:ln>
                <a:solidFill>
                  <a:prstClr val="black"/>
                </a:solidFill>
                <a:effectLst/>
                <a:uLnTx/>
                <a:uFillTx/>
                <a:latin typeface="Calibri" panose="020F0502020204030204"/>
                <a:ea typeface="+mn-ea"/>
                <a:cs typeface="+mn-cs"/>
              </a:rPr>
              <a:t>Rail Nation DC 2024 Spring Meeting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485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B656C7-53D1-EEF5-2DE6-A030869925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DDF47D-48B5-EFB9-23E3-D595AE567310}"/>
              </a:ext>
            </a:extLst>
          </p:cNvPr>
          <p:cNvSpPr>
            <a:spLocks noGrp="1"/>
          </p:cNvSpPr>
          <p:nvPr>
            <p:ph type="title"/>
          </p:nvPr>
        </p:nvSpPr>
        <p:spPr/>
        <p:txBody>
          <a:bodyPr vert="horz" lIns="91440" tIns="45720" rIns="91440" bIns="45720" rtlCol="0" anchor="b">
            <a:normAutofit/>
          </a:bodyPr>
          <a:lstStyle/>
          <a:p>
            <a:r>
              <a:rPr lang="en-US" sz="3200" b="1" kern="1200" dirty="0">
                <a:solidFill>
                  <a:schemeClr val="tx1"/>
                </a:solidFill>
                <a:latin typeface="+mj-lt"/>
                <a:ea typeface="+mj-ea"/>
                <a:cs typeface="+mj-cs"/>
              </a:rPr>
              <a:t>Mobilizing a grassroots network of citizen advocates in organizations across America</a:t>
            </a:r>
            <a:br>
              <a:rPr lang="en-US" sz="2500" kern="1200" dirty="0">
                <a:solidFill>
                  <a:schemeClr val="tx1"/>
                </a:solidFill>
                <a:latin typeface="+mj-lt"/>
                <a:ea typeface="+mj-ea"/>
                <a:cs typeface="+mj-cs"/>
              </a:rPr>
            </a:br>
            <a:endParaRPr lang="en-US" sz="2500" kern="1200" dirty="0">
              <a:solidFill>
                <a:schemeClr val="tx1"/>
              </a:solidFill>
              <a:latin typeface="+mj-lt"/>
              <a:ea typeface="+mj-ea"/>
              <a:cs typeface="+mj-cs"/>
            </a:endParaRPr>
          </a:p>
        </p:txBody>
      </p:sp>
      <p:sp>
        <p:nvSpPr>
          <p:cNvPr id="11" name="Content Placeholder 10">
            <a:extLst>
              <a:ext uri="{FF2B5EF4-FFF2-40B4-BE49-F238E27FC236}">
                <a16:creationId xmlns:a16="http://schemas.microsoft.com/office/drawing/2014/main" id="{0B36DA93-2CD2-4C90-2B5F-0572155D5BA3}"/>
              </a:ext>
            </a:extLst>
          </p:cNvPr>
          <p:cNvSpPr>
            <a:spLocks noGrp="1"/>
          </p:cNvSpPr>
          <p:nvPr>
            <p:ph sz="half" idx="1"/>
          </p:nvPr>
        </p:nvSpPr>
        <p:spPr>
          <a:xfrm>
            <a:off x="838200" y="1825625"/>
            <a:ext cx="4152900" cy="4351338"/>
          </a:xfrm>
        </p:spPr>
        <p:txBody>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Our members work at the grassroots to bring more trains to their communities, states and regions.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Our coalition stretches across the map, aligning local passenger rail initiatives with RPA’s work in Washington.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Our Council meets twice a year to formulate a coordinated national effort under the guidance of our government affairs staff.        </a:t>
            </a:r>
          </a:p>
          <a:p>
            <a:endParaRPr lang="en-US" dirty="0"/>
          </a:p>
        </p:txBody>
      </p:sp>
      <p:sp>
        <p:nvSpPr>
          <p:cNvPr id="12" name="Content Placeholder 11">
            <a:extLst>
              <a:ext uri="{FF2B5EF4-FFF2-40B4-BE49-F238E27FC236}">
                <a16:creationId xmlns:a16="http://schemas.microsoft.com/office/drawing/2014/main" id="{6E254680-1103-E11A-BDB9-F9E5EDD78B1E}"/>
              </a:ext>
            </a:extLst>
          </p:cNvPr>
          <p:cNvSpPr>
            <a:spLocks noGrp="1"/>
          </p:cNvSpPr>
          <p:nvPr>
            <p:ph sz="half" idx="2"/>
          </p:nvPr>
        </p:nvSpPr>
        <p:spPr>
          <a:xfrm>
            <a:off x="6019800" y="1690688"/>
            <a:ext cx="5486400" cy="4707460"/>
          </a:xfrm>
        </p:spPr>
        <p:txBody>
          <a:bodyPr/>
          <a:lstStyle/>
          <a:p>
            <a:endParaRPr lang="en-US" dirty="0"/>
          </a:p>
          <a:p>
            <a:endParaRPr lang="en-US" dirty="0"/>
          </a:p>
        </p:txBody>
      </p:sp>
      <p:pic>
        <p:nvPicPr>
          <p:cNvPr id="16" name="Picture 15" descr="A map of the united states with text and stars&#10;&#10;AI-generated content may be incorrect.">
            <a:extLst>
              <a:ext uri="{FF2B5EF4-FFF2-40B4-BE49-F238E27FC236}">
                <a16:creationId xmlns:a16="http://schemas.microsoft.com/office/drawing/2014/main" id="{5B4590B6-7F22-908B-5260-96B130A85C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80502" y="1096156"/>
            <a:ext cx="1985820" cy="966074"/>
          </a:xfrm>
          <a:prstGeom prst="rect">
            <a:avLst/>
          </a:prstGeom>
        </p:spPr>
      </p:pic>
      <p:pic>
        <p:nvPicPr>
          <p:cNvPr id="18" name="Picture 17" descr="A map of a country&#10;&#10;AI-generated content may be incorrect.">
            <a:extLst>
              <a:ext uri="{FF2B5EF4-FFF2-40B4-BE49-F238E27FC236}">
                <a16:creationId xmlns:a16="http://schemas.microsoft.com/office/drawing/2014/main" id="{F1694B36-4FD0-625E-4801-EE2A6CFCA98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63039" y="4562848"/>
            <a:ext cx="2355852" cy="1045592"/>
          </a:xfrm>
          <a:prstGeom prst="rect">
            <a:avLst/>
          </a:prstGeom>
        </p:spPr>
      </p:pic>
      <p:pic>
        <p:nvPicPr>
          <p:cNvPr id="20" name="Picture 19" descr="A close up of a sign&#10;&#10;AI-generated content may be incorrect.">
            <a:extLst>
              <a:ext uri="{FF2B5EF4-FFF2-40B4-BE49-F238E27FC236}">
                <a16:creationId xmlns:a16="http://schemas.microsoft.com/office/drawing/2014/main" id="{3200C97E-E9F0-3264-C9B5-8027E93B83F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44432" y="5402005"/>
            <a:ext cx="946694" cy="946694"/>
          </a:xfrm>
          <a:prstGeom prst="rect">
            <a:avLst/>
          </a:prstGeom>
        </p:spPr>
      </p:pic>
      <p:pic>
        <p:nvPicPr>
          <p:cNvPr id="22" name="Picture 21" descr="A logo of a train&#10;&#10;AI-generated content may be incorrect.">
            <a:extLst>
              <a:ext uri="{FF2B5EF4-FFF2-40B4-BE49-F238E27FC236}">
                <a16:creationId xmlns:a16="http://schemas.microsoft.com/office/drawing/2014/main" id="{F540D7F5-3B24-24F0-42BD-23E9CA10BDF1}"/>
              </a:ext>
            </a:extLst>
          </p:cNvPr>
          <p:cNvPicPr>
            <a:picLocks noChangeAspect="1"/>
          </p:cNvPicPr>
          <p:nvPr/>
        </p:nvPicPr>
        <p:blipFill>
          <a:blip r:embed="rId6"/>
          <a:stretch>
            <a:fillRect/>
          </a:stretch>
        </p:blipFill>
        <p:spPr>
          <a:xfrm>
            <a:off x="7526524" y="794090"/>
            <a:ext cx="1409700" cy="1238250"/>
          </a:xfrm>
          <a:prstGeom prst="rect">
            <a:avLst/>
          </a:prstGeom>
        </p:spPr>
      </p:pic>
      <p:pic>
        <p:nvPicPr>
          <p:cNvPr id="26" name="Picture 25" descr="A green and white logo&#10;&#10;AI-generated content may be incorrect.">
            <a:extLst>
              <a:ext uri="{FF2B5EF4-FFF2-40B4-BE49-F238E27FC236}">
                <a16:creationId xmlns:a16="http://schemas.microsoft.com/office/drawing/2014/main" id="{3431C74B-36F7-C924-74D7-25330D63B64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61452" y="3064169"/>
            <a:ext cx="2589226" cy="767178"/>
          </a:xfrm>
          <a:prstGeom prst="rect">
            <a:avLst/>
          </a:prstGeom>
        </p:spPr>
      </p:pic>
      <p:pic>
        <p:nvPicPr>
          <p:cNvPr id="35" name="Picture 34" descr="A black background with white text&#10;&#10;AI-generated content may be incorrect.">
            <a:extLst>
              <a:ext uri="{FF2B5EF4-FFF2-40B4-BE49-F238E27FC236}">
                <a16:creationId xmlns:a16="http://schemas.microsoft.com/office/drawing/2014/main" id="{63255BB9-A22E-B4F9-DC4B-58E79357249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178348" y="3616461"/>
            <a:ext cx="2811560" cy="1077766"/>
          </a:xfrm>
          <a:prstGeom prst="rect">
            <a:avLst/>
          </a:prstGeom>
        </p:spPr>
      </p:pic>
      <p:pic>
        <p:nvPicPr>
          <p:cNvPr id="37" name="Picture 36" descr="A blue circle with white text and train tracks&#10;&#10;AI-generated content may be incorrect.">
            <a:extLst>
              <a:ext uri="{FF2B5EF4-FFF2-40B4-BE49-F238E27FC236}">
                <a16:creationId xmlns:a16="http://schemas.microsoft.com/office/drawing/2014/main" id="{6AED5EBB-893C-8B3B-90A9-695905200CC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909455" y="908873"/>
            <a:ext cx="1403192" cy="1403192"/>
          </a:xfrm>
          <a:prstGeom prst="rect">
            <a:avLst/>
          </a:prstGeom>
        </p:spPr>
      </p:pic>
      <p:pic>
        <p:nvPicPr>
          <p:cNvPr id="39" name="Picture 38" descr="A logo of a state&#10;&#10;AI-generated content may be incorrect.">
            <a:extLst>
              <a:ext uri="{FF2B5EF4-FFF2-40B4-BE49-F238E27FC236}">
                <a16:creationId xmlns:a16="http://schemas.microsoft.com/office/drawing/2014/main" id="{5BFAF410-4743-B4BD-AC98-AA34472F616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909455" y="2361514"/>
            <a:ext cx="1752602" cy="1852918"/>
          </a:xfrm>
          <a:prstGeom prst="rect">
            <a:avLst/>
          </a:prstGeom>
        </p:spPr>
      </p:pic>
      <p:pic>
        <p:nvPicPr>
          <p:cNvPr id="43" name="Picture 42">
            <a:extLst>
              <a:ext uri="{FF2B5EF4-FFF2-40B4-BE49-F238E27FC236}">
                <a16:creationId xmlns:a16="http://schemas.microsoft.com/office/drawing/2014/main" id="{DC2FEE0E-AAEE-CF39-86A8-5AA2A7B8BD0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62798" y="3736272"/>
            <a:ext cx="2163726" cy="650486"/>
          </a:xfrm>
          <a:prstGeom prst="rect">
            <a:avLst/>
          </a:prstGeom>
        </p:spPr>
      </p:pic>
      <p:pic>
        <p:nvPicPr>
          <p:cNvPr id="45" name="Picture 44" descr="A blue text on a white background&#10;&#10;AI-generated content may be incorrect.">
            <a:extLst>
              <a:ext uri="{FF2B5EF4-FFF2-40B4-BE49-F238E27FC236}">
                <a16:creationId xmlns:a16="http://schemas.microsoft.com/office/drawing/2014/main" id="{7CB566A7-ADC6-94A6-DEAD-5F48857FC861}"/>
              </a:ext>
            </a:extLst>
          </p:cNvPr>
          <p:cNvPicPr>
            <a:picLocks noChangeAspect="1"/>
          </p:cNvPicPr>
          <p:nvPr/>
        </p:nvPicPr>
        <p:blipFill>
          <a:blip r:embed="rId12"/>
          <a:stretch>
            <a:fillRect/>
          </a:stretch>
        </p:blipFill>
        <p:spPr>
          <a:xfrm>
            <a:off x="1873252" y="5347294"/>
            <a:ext cx="3213100" cy="952500"/>
          </a:xfrm>
          <a:prstGeom prst="rect">
            <a:avLst/>
          </a:prstGeom>
        </p:spPr>
      </p:pic>
      <p:pic>
        <p:nvPicPr>
          <p:cNvPr id="47" name="Picture 46" descr="A train and a bus&#10;&#10;AI-generated content may be incorrect.">
            <a:extLst>
              <a:ext uri="{FF2B5EF4-FFF2-40B4-BE49-F238E27FC236}">
                <a16:creationId xmlns:a16="http://schemas.microsoft.com/office/drawing/2014/main" id="{28430587-9651-9430-3D62-380FE63BD886}"/>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427720" y="4791333"/>
            <a:ext cx="2926080" cy="1532560"/>
          </a:xfrm>
          <a:prstGeom prst="rect">
            <a:avLst/>
          </a:prstGeom>
        </p:spPr>
      </p:pic>
      <p:pic>
        <p:nvPicPr>
          <p:cNvPr id="50" name="Picture 49" descr="A green and white sign&#10;&#10;AI-generated content may be incorrect.">
            <a:extLst>
              <a:ext uri="{FF2B5EF4-FFF2-40B4-BE49-F238E27FC236}">
                <a16:creationId xmlns:a16="http://schemas.microsoft.com/office/drawing/2014/main" id="{0E1941D1-0932-0E4E-A660-011BC460F806}"/>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915819" y="2164322"/>
            <a:ext cx="3742602" cy="777486"/>
          </a:xfrm>
          <a:prstGeom prst="rect">
            <a:avLst/>
          </a:prstGeom>
        </p:spPr>
      </p:pic>
    </p:spTree>
    <p:extLst>
      <p:ext uri="{BB962C8B-B14F-4D97-AF65-F5344CB8AC3E}">
        <p14:creationId xmlns:p14="http://schemas.microsoft.com/office/powerpoint/2010/main" val="334731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train on a bridge&#10;&#10;AI-generated content may be incorrect.">
            <a:extLst>
              <a:ext uri="{FF2B5EF4-FFF2-40B4-BE49-F238E27FC236}">
                <a16:creationId xmlns:a16="http://schemas.microsoft.com/office/drawing/2014/main" id="{FCD08C10-42A0-6D0E-BC3A-BA96F6DD7599}"/>
              </a:ext>
            </a:extLst>
          </p:cNvPr>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172200" y="4976701"/>
            <a:ext cx="5181600" cy="1295400"/>
          </a:xfrm>
        </p:spPr>
      </p:pic>
      <p:sp>
        <p:nvSpPr>
          <p:cNvPr id="2" name="Title 1">
            <a:extLst>
              <a:ext uri="{FF2B5EF4-FFF2-40B4-BE49-F238E27FC236}">
                <a16:creationId xmlns:a16="http://schemas.microsoft.com/office/drawing/2014/main" id="{DECCEF70-0170-9BDE-5769-7E4365CA751E}"/>
              </a:ext>
            </a:extLst>
          </p:cNvPr>
          <p:cNvSpPr>
            <a:spLocks noGrp="1"/>
          </p:cNvSpPr>
          <p:nvPr>
            <p:ph type="title"/>
          </p:nvPr>
        </p:nvSpPr>
        <p:spPr>
          <a:xfrm>
            <a:off x="838200" y="231150"/>
            <a:ext cx="6991350" cy="1325563"/>
          </a:xfrm>
        </p:spPr>
        <p:txBody>
          <a:bodyPr>
            <a:normAutofit/>
          </a:bodyPr>
          <a:lstStyle/>
          <a:p>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Mobilizing a grassroots network of citizen advocates in organizations across America</a:t>
            </a:r>
            <a:endParaRPr lang="en-US" sz="3200" b="1" dirty="0"/>
          </a:p>
        </p:txBody>
      </p:sp>
      <p:pic>
        <p:nvPicPr>
          <p:cNvPr id="8" name="Picture 7" descr="A blue background with yellow text&#10;&#10;AI-generated content may be incorrect.">
            <a:extLst>
              <a:ext uri="{FF2B5EF4-FFF2-40B4-BE49-F238E27FC236}">
                <a16:creationId xmlns:a16="http://schemas.microsoft.com/office/drawing/2014/main" id="{ECD10459-FEAD-D168-C038-3B56DF9335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5129" y="1905808"/>
            <a:ext cx="2829362" cy="1159576"/>
          </a:xfrm>
          <a:prstGeom prst="rect">
            <a:avLst/>
          </a:prstGeom>
        </p:spPr>
      </p:pic>
      <p:pic>
        <p:nvPicPr>
          <p:cNvPr id="12" name="Picture 11" descr="A group of people standing next to a train&#10;&#10;AI-generated content may be incorrect.">
            <a:extLst>
              <a:ext uri="{FF2B5EF4-FFF2-40B4-BE49-F238E27FC236}">
                <a16:creationId xmlns:a16="http://schemas.microsoft.com/office/drawing/2014/main" id="{CC5510C6-BBEA-9FAA-5D40-46C1F2FF250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826456" y="1943330"/>
            <a:ext cx="2781300" cy="2746596"/>
          </a:xfrm>
          <a:prstGeom prst="rect">
            <a:avLst/>
          </a:prstGeom>
        </p:spPr>
      </p:pic>
      <p:pic>
        <p:nvPicPr>
          <p:cNvPr id="14" name="Picture 13" descr="A blue and red text on a white background&#10;&#10;AI-generated content may be incorrect.">
            <a:extLst>
              <a:ext uri="{FF2B5EF4-FFF2-40B4-BE49-F238E27FC236}">
                <a16:creationId xmlns:a16="http://schemas.microsoft.com/office/drawing/2014/main" id="{C3021A2A-2694-38C2-D904-CA8EB1C69BF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21105" y="3976630"/>
            <a:ext cx="4705351" cy="922802"/>
          </a:xfrm>
          <a:prstGeom prst="rect">
            <a:avLst/>
          </a:prstGeom>
        </p:spPr>
      </p:pic>
      <p:pic>
        <p:nvPicPr>
          <p:cNvPr id="16" name="Picture 15" descr="A blue and white logo&#10;&#10;AI-generated content may be incorrect.">
            <a:extLst>
              <a:ext uri="{FF2B5EF4-FFF2-40B4-BE49-F238E27FC236}">
                <a16:creationId xmlns:a16="http://schemas.microsoft.com/office/drawing/2014/main" id="{EEB83559-471D-6F29-3C66-759FA7397F4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88454" y="3264548"/>
            <a:ext cx="4126763" cy="922803"/>
          </a:xfrm>
          <a:prstGeom prst="rect">
            <a:avLst/>
          </a:prstGeom>
        </p:spPr>
      </p:pic>
      <p:pic>
        <p:nvPicPr>
          <p:cNvPr id="18" name="Picture 17" descr="A blue and white logo&#10;&#10;AI-generated content may be incorrect.">
            <a:extLst>
              <a:ext uri="{FF2B5EF4-FFF2-40B4-BE49-F238E27FC236}">
                <a16:creationId xmlns:a16="http://schemas.microsoft.com/office/drawing/2014/main" id="{3C754600-9843-CFE8-3059-07138F37C62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251987" y="1665775"/>
            <a:ext cx="4114800" cy="893500"/>
          </a:xfrm>
          <a:prstGeom prst="rect">
            <a:avLst/>
          </a:prstGeom>
        </p:spPr>
      </p:pic>
      <p:pic>
        <p:nvPicPr>
          <p:cNvPr id="20" name="Picture 19" descr="A logo with white and orange letters&#10;&#10;AI-generated content may be incorrect.">
            <a:extLst>
              <a:ext uri="{FF2B5EF4-FFF2-40B4-BE49-F238E27FC236}">
                <a16:creationId xmlns:a16="http://schemas.microsoft.com/office/drawing/2014/main" id="{D55219F9-90F5-867E-413E-87EF25B4E15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38487" y="4536446"/>
            <a:ext cx="1337212" cy="1650176"/>
          </a:xfrm>
          <a:prstGeom prst="rect">
            <a:avLst/>
          </a:prstGeom>
        </p:spPr>
      </p:pic>
      <p:pic>
        <p:nvPicPr>
          <p:cNvPr id="22" name="Picture 21" descr="A blue and red logo&#10;&#10;AI-generated content may be incorrect.">
            <a:extLst>
              <a:ext uri="{FF2B5EF4-FFF2-40B4-BE49-F238E27FC236}">
                <a16:creationId xmlns:a16="http://schemas.microsoft.com/office/drawing/2014/main" id="{6F410E21-95BC-C7D0-1F95-9D2A6FC9B6D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496417" y="2575851"/>
            <a:ext cx="3954726" cy="1382610"/>
          </a:xfrm>
          <a:prstGeom prst="rect">
            <a:avLst/>
          </a:prstGeom>
        </p:spPr>
      </p:pic>
      <p:pic>
        <p:nvPicPr>
          <p:cNvPr id="26" name="Picture 25" descr="A blue poster with text and images&#10;&#10;AI-generated content may be incorrect.">
            <a:extLst>
              <a:ext uri="{FF2B5EF4-FFF2-40B4-BE49-F238E27FC236}">
                <a16:creationId xmlns:a16="http://schemas.microsoft.com/office/drawing/2014/main" id="{436ADB3F-87C5-4574-EEF3-E5F956B509FC}"/>
              </a:ext>
            </a:extLst>
          </p:cNvPr>
          <p:cNvPicPr>
            <a:picLocks noChangeAspect="1"/>
          </p:cNvPicPr>
          <p:nvPr/>
        </p:nvPicPr>
        <p:blipFill>
          <a:blip r:embed="rId11" cstate="email">
            <a:extLst>
              <a:ext uri="{28A0092B-C50C-407E-A947-70E740481C1C}">
                <a14:useLocalDpi xmlns:a14="http://schemas.microsoft.com/office/drawing/2010/main"/>
              </a:ext>
            </a:extLst>
          </a:blip>
          <a:srcRect/>
          <a:stretch/>
        </p:blipFill>
        <p:spPr>
          <a:xfrm>
            <a:off x="2577833" y="4920694"/>
            <a:ext cx="2735920" cy="1370498"/>
          </a:xfrm>
          <a:prstGeom prst="rect">
            <a:avLst/>
          </a:prstGeom>
        </p:spPr>
      </p:pic>
    </p:spTree>
    <p:extLst>
      <p:ext uri="{BB962C8B-B14F-4D97-AF65-F5344CB8AC3E}">
        <p14:creationId xmlns:p14="http://schemas.microsoft.com/office/powerpoint/2010/main" val="396640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3" name="Title 1">
            <a:extLst>
              <a:ext uri="{FF2B5EF4-FFF2-40B4-BE49-F238E27FC236}">
                <a16:creationId xmlns:a16="http://schemas.microsoft.com/office/drawing/2014/main" id="{85291BCE-75D8-35E8-B970-B954C631FB6C}"/>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Truly Historic Public Sentiment:</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Broadly Bipartisan Support For More And Better Trains</a:t>
            </a:r>
          </a:p>
        </p:txBody>
      </p:sp>
      <p:pic>
        <p:nvPicPr>
          <p:cNvPr id="2" name="Picture 1">
            <a:extLst>
              <a:ext uri="{FF2B5EF4-FFF2-40B4-BE49-F238E27FC236}">
                <a16:creationId xmlns:a16="http://schemas.microsoft.com/office/drawing/2014/main" id="{7CDA13F5-9049-E8F3-FE5C-D753457CEBF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853174" y="1438833"/>
            <a:ext cx="6035012" cy="5080198"/>
          </a:xfrm>
          <a:prstGeom prst="rect">
            <a:avLst/>
          </a:prstGeom>
        </p:spPr>
      </p:pic>
      <p:sp>
        <p:nvSpPr>
          <p:cNvPr id="4" name="TextBox 3">
            <a:extLst>
              <a:ext uri="{FF2B5EF4-FFF2-40B4-BE49-F238E27FC236}">
                <a16:creationId xmlns:a16="http://schemas.microsoft.com/office/drawing/2014/main" id="{C6AF64EB-CBE9-FE12-3564-982F1AFAF633}"/>
              </a:ext>
            </a:extLst>
          </p:cNvPr>
          <p:cNvSpPr txBox="1"/>
          <p:nvPr/>
        </p:nvSpPr>
        <p:spPr>
          <a:xfrm>
            <a:off x="710932" y="6288733"/>
            <a:ext cx="47425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Rail Passengers / Change Research Poll Spring 2022</a:t>
            </a:r>
          </a:p>
        </p:txBody>
      </p:sp>
    </p:spTree>
    <p:extLst>
      <p:ext uri="{BB962C8B-B14F-4D97-AF65-F5344CB8AC3E}">
        <p14:creationId xmlns:p14="http://schemas.microsoft.com/office/powerpoint/2010/main" val="3775265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D02D6A60-A08D-9A13-6B52-2498AC57440C}"/>
            </a:ext>
          </a:extLst>
        </p:cNvPr>
        <p:cNvGrpSpPr/>
        <p:nvPr/>
      </p:nvGrpSpPr>
      <p:grpSpPr>
        <a:xfrm>
          <a:off x="0" y="0"/>
          <a:ext cx="0" cy="0"/>
          <a:chOff x="0" y="0"/>
          <a:chExt cx="0" cy="0"/>
        </a:xfrm>
      </p:grpSpPr>
      <p:sp>
        <p:nvSpPr>
          <p:cNvPr id="249" name="Google Shape;249;p14">
            <a:extLst>
              <a:ext uri="{FF2B5EF4-FFF2-40B4-BE49-F238E27FC236}">
                <a16:creationId xmlns:a16="http://schemas.microsoft.com/office/drawing/2014/main" id="{7DBC0C2F-F754-56FE-1581-9C4DE7ECDFEC}"/>
              </a:ext>
            </a:extLst>
          </p:cNvPr>
          <p:cNvSpPr/>
          <p:nvPr/>
        </p:nvSpPr>
        <p:spPr>
          <a:xfrm>
            <a:off x="4998028" y="1710948"/>
            <a:ext cx="6504708" cy="4741807"/>
          </a:xfrm>
          <a:prstGeom prst="rect">
            <a:avLst/>
          </a:prstGeom>
          <a:solidFill>
            <a:schemeClr val="lt1"/>
          </a:solidFill>
          <a:ln>
            <a:noFill/>
          </a:ln>
        </p:spPr>
        <p:txBody>
          <a:bodyPr spcFirstLastPara="1" wrap="square" lIns="91425" tIns="45700" rIns="91425" bIns="45700" anchor="ctr" anchorCtr="0">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We’ve mobilized a grassroots network of 127,000+ donors, members, and supporters nationwide!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Our goals are to improve and expand conventional intercity and regional passenger train services, support higher speed rail initiatives, increase connectivity among all forms of transportation, and ensure safety for our country's trains and passengers.</a:t>
            </a:r>
            <a:endParaRPr kumimoji="0" lang="en-US" sz="2800" b="1" i="1" u="none" strike="noStrike" kern="1200" cap="none" spc="0" normalizeH="0" baseline="0" noProof="0" dirty="0">
              <a:ln>
                <a:noFill/>
              </a:ln>
              <a:solidFill>
                <a:srgbClr val="242424"/>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45334892-54C8-3B62-A550-3E841670C380}"/>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WHO WE ARE</a:t>
            </a:r>
            <a:b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The Rail Passengers Association:</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Speaking For Grassroots Nationwide</a:t>
            </a:r>
          </a:p>
        </p:txBody>
      </p:sp>
      <p:pic>
        <p:nvPicPr>
          <p:cNvPr id="5" name="Picture 4" descr="A group of people holding a sign&#10;&#10;Description automatically generated">
            <a:extLst>
              <a:ext uri="{FF2B5EF4-FFF2-40B4-BE49-F238E27FC236}">
                <a16:creationId xmlns:a16="http://schemas.microsoft.com/office/drawing/2014/main" id="{A2EF8D06-889C-237F-3B70-2FF567473FB4}"/>
              </a:ext>
            </a:extLst>
          </p:cNvPr>
          <p:cNvPicPr>
            <a:picLocks noChangeAspect="1"/>
          </p:cNvPicPr>
          <p:nvPr/>
        </p:nvPicPr>
        <p:blipFill>
          <a:blip r:embed="rId3"/>
          <a:stretch>
            <a:fillRect/>
          </a:stretch>
        </p:blipFill>
        <p:spPr>
          <a:xfrm>
            <a:off x="366387" y="1710947"/>
            <a:ext cx="4538121" cy="4741807"/>
          </a:xfrm>
          <a:prstGeom prst="rect">
            <a:avLst/>
          </a:prstGeom>
        </p:spPr>
      </p:pic>
    </p:spTree>
    <p:extLst>
      <p:ext uri="{BB962C8B-B14F-4D97-AF65-F5344CB8AC3E}">
        <p14:creationId xmlns:p14="http://schemas.microsoft.com/office/powerpoint/2010/main" val="1246451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E53E0-9831-12C7-5876-6479646BAA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0130717-3B8D-026E-B1A9-47D5B8063FCC}"/>
              </a:ext>
            </a:extLst>
          </p:cNvPr>
          <p:cNvPicPr>
            <a:picLocks noChangeAspect="1"/>
          </p:cNvPicPr>
          <p:nvPr/>
        </p:nvPicPr>
        <p:blipFill>
          <a:blip r:embed="rId3"/>
          <a:stretch>
            <a:fillRect/>
          </a:stretch>
        </p:blipFill>
        <p:spPr>
          <a:xfrm>
            <a:off x="1" y="1477501"/>
            <a:ext cx="12197792" cy="5540921"/>
          </a:xfrm>
          <a:prstGeom prst="rect">
            <a:avLst/>
          </a:prstGeom>
        </p:spPr>
      </p:pic>
      <p:sp>
        <p:nvSpPr>
          <p:cNvPr id="8" name="Title 1">
            <a:extLst>
              <a:ext uri="{FF2B5EF4-FFF2-40B4-BE49-F238E27FC236}">
                <a16:creationId xmlns:a16="http://schemas.microsoft.com/office/drawing/2014/main" id="{47E2AAC5-F9A6-9957-D44D-C04C92699A24}"/>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WHO WE ARE</a:t>
            </a:r>
            <a:b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The Rail Passengers Association:</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Speaking For Grassroots Nationwide</a:t>
            </a:r>
          </a:p>
        </p:txBody>
      </p:sp>
    </p:spTree>
    <p:extLst>
      <p:ext uri="{BB962C8B-B14F-4D97-AF65-F5344CB8AC3E}">
        <p14:creationId xmlns:p14="http://schemas.microsoft.com/office/powerpoint/2010/main" val="3885296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F4B9F-6E3C-1D26-9E5C-C521A0150A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D41A9F6-63FF-2DA5-1ADA-918C827A5579}"/>
              </a:ext>
            </a:extLst>
          </p:cNvPr>
          <p:cNvPicPr>
            <a:picLocks noChangeAspect="1"/>
          </p:cNvPicPr>
          <p:nvPr/>
        </p:nvPicPr>
        <p:blipFill>
          <a:blip r:embed="rId3"/>
          <a:stretch>
            <a:fillRect/>
          </a:stretch>
        </p:blipFill>
        <p:spPr>
          <a:xfrm>
            <a:off x="-309" y="1676409"/>
            <a:ext cx="12189618" cy="3564369"/>
          </a:xfrm>
          <a:prstGeom prst="rect">
            <a:avLst/>
          </a:prstGeom>
        </p:spPr>
      </p:pic>
      <p:sp>
        <p:nvSpPr>
          <p:cNvPr id="4" name="Title 1">
            <a:extLst>
              <a:ext uri="{FF2B5EF4-FFF2-40B4-BE49-F238E27FC236}">
                <a16:creationId xmlns:a16="http://schemas.microsoft.com/office/drawing/2014/main" id="{312BD232-893C-D070-351F-16161B29A306}"/>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PROSPERITY ENGINES</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Southwest Chief:</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An Example Of Why Long-Distance Trains Grow Prosperity</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Calibri Light"/>
              <a:cs typeface="Calibri Light"/>
            </a:endParaRPr>
          </a:p>
        </p:txBody>
      </p:sp>
      <p:sp>
        <p:nvSpPr>
          <p:cNvPr id="7" name="Google Shape;249;p14">
            <a:extLst>
              <a:ext uri="{FF2B5EF4-FFF2-40B4-BE49-F238E27FC236}">
                <a16:creationId xmlns:a16="http://schemas.microsoft.com/office/drawing/2014/main" id="{E34F91D6-7F0E-24B4-B57D-E74DB2EFFEF3}"/>
              </a:ext>
            </a:extLst>
          </p:cNvPr>
          <p:cNvSpPr/>
          <p:nvPr/>
        </p:nvSpPr>
        <p:spPr>
          <a:xfrm>
            <a:off x="16806" y="5379836"/>
            <a:ext cx="12177374" cy="10729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Non-stop is not the point! Serving 31 stations means 496 different trip combinations are possible with each and every departure. This is maximum efficiency!</a:t>
            </a:r>
            <a:endParaRPr kumimoji="0" lang="en-US" sz="2800" b="0" i="0" u="none" strike="noStrike" kern="1200" cap="none" spc="0" normalizeH="0" baseline="0" noProof="0" dirty="0">
              <a:ln>
                <a:noFill/>
              </a:ln>
              <a:solidFill>
                <a:srgbClr val="000000"/>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165728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A505C-4F3A-E595-04C0-49FA88038565}"/>
            </a:ext>
          </a:extLst>
        </p:cNvPr>
        <p:cNvGrpSpPr/>
        <p:nvPr/>
      </p:nvGrpSpPr>
      <p:grpSpPr>
        <a:xfrm>
          <a:off x="0" y="0"/>
          <a:ext cx="0" cy="0"/>
          <a:chOff x="0" y="0"/>
          <a:chExt cx="0" cy="0"/>
        </a:xfrm>
      </p:grpSpPr>
      <p:pic>
        <p:nvPicPr>
          <p:cNvPr id="5" name="Picture 4" descr="A table with numbers and text&#10;&#10;AI-generated content may be incorrect.">
            <a:extLst>
              <a:ext uri="{FF2B5EF4-FFF2-40B4-BE49-F238E27FC236}">
                <a16:creationId xmlns:a16="http://schemas.microsoft.com/office/drawing/2014/main" id="{94B26FA4-58C1-47FA-E83C-14CF93DA1F9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9328" y="2139622"/>
            <a:ext cx="10820402" cy="3361746"/>
          </a:xfrm>
          <a:prstGeom prst="rect">
            <a:avLst/>
          </a:prstGeom>
        </p:spPr>
      </p:pic>
      <p:sp>
        <p:nvSpPr>
          <p:cNvPr id="6" name="Title 1">
            <a:extLst>
              <a:ext uri="{FF2B5EF4-FFF2-40B4-BE49-F238E27FC236}">
                <a16:creationId xmlns:a16="http://schemas.microsoft.com/office/drawing/2014/main" id="{37CCA3BA-D5E3-BC39-3564-FE87CE951190}"/>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PROSPERITY ENGINES</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Rail Is A Proven Economic Engine:</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Economic Activity Represents Return on Taxpayers' Equity</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Calibri Light"/>
              <a:cs typeface="Calibri Light"/>
            </a:endParaRPr>
          </a:p>
        </p:txBody>
      </p:sp>
    </p:spTree>
    <p:extLst>
      <p:ext uri="{BB962C8B-B14F-4D97-AF65-F5344CB8AC3E}">
        <p14:creationId xmlns:p14="http://schemas.microsoft.com/office/powerpoint/2010/main" val="53870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8642FBF-66DE-6CF7-1629-C164998BBE4D}"/>
              </a:ext>
            </a:extLst>
          </p:cNvPr>
          <p:cNvSpPr>
            <a:spLocks noGrp="1"/>
          </p:cNvSpPr>
          <p:nvPr>
            <p:ph type="body" idx="1"/>
          </p:nvPr>
        </p:nvSpPr>
        <p:spPr/>
        <p:txBody>
          <a:bodyPr/>
          <a:lstStyle/>
          <a:p>
            <a:endParaRPr lang="en-US" dirty="0"/>
          </a:p>
          <a:p>
            <a:endParaRPr lang="en-US" dirty="0"/>
          </a:p>
        </p:txBody>
      </p:sp>
      <p:pic>
        <p:nvPicPr>
          <p:cNvPr id="10" name="Content Placeholder 9">
            <a:extLst>
              <a:ext uri="{FF2B5EF4-FFF2-40B4-BE49-F238E27FC236}">
                <a16:creationId xmlns:a16="http://schemas.microsoft.com/office/drawing/2014/main" id="{51BE6203-9FB3-E0E1-C3CF-7F0038B59CD2}"/>
              </a:ext>
            </a:extLst>
          </p:cNvPr>
          <p:cNvPicPr>
            <a:picLocks noGrp="1" noChangeAspect="1"/>
          </p:cNvPicPr>
          <p:nvPr>
            <p:ph sz="half" idx="2"/>
          </p:nvPr>
        </p:nvPicPr>
        <p:blipFill>
          <a:blip r:embed="rId3"/>
          <a:stretch>
            <a:fillRect/>
          </a:stretch>
        </p:blipFill>
        <p:spPr>
          <a:xfrm>
            <a:off x="589027" y="1586318"/>
            <a:ext cx="3782530" cy="4898143"/>
          </a:xfrm>
        </p:spPr>
      </p:pic>
      <p:sp>
        <p:nvSpPr>
          <p:cNvPr id="7" name="Text Placeholder 6">
            <a:extLst>
              <a:ext uri="{FF2B5EF4-FFF2-40B4-BE49-F238E27FC236}">
                <a16:creationId xmlns:a16="http://schemas.microsoft.com/office/drawing/2014/main" id="{D999B2EE-68EA-E7C3-A6E9-93C8FDF8A5BD}"/>
              </a:ext>
            </a:extLst>
          </p:cNvPr>
          <p:cNvSpPr>
            <a:spLocks noGrp="1"/>
          </p:cNvSpPr>
          <p:nvPr>
            <p:ph type="body" sz="quarter" idx="3"/>
          </p:nvPr>
        </p:nvSpPr>
        <p:spPr>
          <a:xfrm>
            <a:off x="6094590" y="1307218"/>
            <a:ext cx="3955521" cy="809801"/>
          </a:xfrm>
        </p:spPr>
        <p:txBody>
          <a:bodyPr/>
          <a:lstStyle/>
          <a:p>
            <a:pPr algn="ctr"/>
            <a:r>
              <a:rPr lang="en-US" dirty="0"/>
              <a:t>Acela Washington to Boston </a:t>
            </a:r>
            <a:endParaRPr lang="en-US"/>
          </a:p>
        </p:txBody>
      </p:sp>
      <p:pic>
        <p:nvPicPr>
          <p:cNvPr id="12" name="Content Placeholder 11">
            <a:extLst>
              <a:ext uri="{FF2B5EF4-FFF2-40B4-BE49-F238E27FC236}">
                <a16:creationId xmlns:a16="http://schemas.microsoft.com/office/drawing/2014/main" id="{76C549D7-6AFE-3CEC-9F3C-FE97085F59D6}"/>
              </a:ext>
            </a:extLst>
          </p:cNvPr>
          <p:cNvPicPr>
            <a:picLocks noGrp="1" noChangeAspect="1"/>
          </p:cNvPicPr>
          <p:nvPr>
            <p:ph sz="quarter" idx="4"/>
          </p:nvPr>
        </p:nvPicPr>
        <p:blipFill>
          <a:blip r:embed="rId4"/>
          <a:stretch>
            <a:fillRect/>
          </a:stretch>
        </p:blipFill>
        <p:spPr>
          <a:xfrm>
            <a:off x="4581745" y="2122120"/>
            <a:ext cx="7185329" cy="4389789"/>
          </a:xfrm>
        </p:spPr>
      </p:pic>
      <p:sp>
        <p:nvSpPr>
          <p:cNvPr id="3" name="Title 1">
            <a:extLst>
              <a:ext uri="{FF2B5EF4-FFF2-40B4-BE49-F238E27FC236}">
                <a16:creationId xmlns:a16="http://schemas.microsoft.com/office/drawing/2014/main" id="{A35214D7-BA9B-2D09-D092-67D900B87049}"/>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PROSPERITY ENGINES</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Misguided 'Profit' Demands Hurt Rural Poor:</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Only Wealthy Places Deserve Amtrak Service? </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Calibri Light"/>
              <a:cs typeface="Calibri Light"/>
            </a:endParaRPr>
          </a:p>
        </p:txBody>
      </p:sp>
    </p:spTree>
    <p:extLst>
      <p:ext uri="{BB962C8B-B14F-4D97-AF65-F5344CB8AC3E}">
        <p14:creationId xmlns:p14="http://schemas.microsoft.com/office/powerpoint/2010/main" val="2855624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8687B-016B-A05E-0DA8-3FE81B18B1F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20DCF7F-B1E1-C4D6-0C91-5D6E1154FC63}"/>
              </a:ext>
            </a:extLst>
          </p:cNvPr>
          <p:cNvSpPr>
            <a:spLocks noGrp="1"/>
          </p:cNvSpPr>
          <p:nvPr>
            <p:ph type="body" idx="1"/>
          </p:nvPr>
        </p:nvSpPr>
        <p:spPr/>
        <p:txBody>
          <a:bodyPr/>
          <a:lstStyle/>
          <a:p>
            <a:endParaRPr lang="en-US" dirty="0"/>
          </a:p>
          <a:p>
            <a:endParaRPr lang="en-US" dirty="0"/>
          </a:p>
        </p:txBody>
      </p:sp>
      <p:sp>
        <p:nvSpPr>
          <p:cNvPr id="3" name="Title 1">
            <a:extLst>
              <a:ext uri="{FF2B5EF4-FFF2-40B4-BE49-F238E27FC236}">
                <a16:creationId xmlns:a16="http://schemas.microsoft.com/office/drawing/2014/main" id="{D2419F62-9E68-B545-A628-5F53A9BFEB30}"/>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PROSPERITY ENGINES</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Misguided 'Profit' Demands Hurt Rural Poor:</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Only Wealthy Places Deserve Amtrak Service? </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Calibri Light"/>
              <a:cs typeface="Calibri Light"/>
            </a:endParaRPr>
          </a:p>
        </p:txBody>
      </p:sp>
      <p:pic>
        <p:nvPicPr>
          <p:cNvPr id="13" name="Picture 12">
            <a:extLst>
              <a:ext uri="{FF2B5EF4-FFF2-40B4-BE49-F238E27FC236}">
                <a16:creationId xmlns:a16="http://schemas.microsoft.com/office/drawing/2014/main" id="{082E845A-8040-F5BF-A42B-0828287383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6754" y="2110845"/>
            <a:ext cx="5838825" cy="3609975"/>
          </a:xfrm>
          <a:prstGeom prst="rect">
            <a:avLst/>
          </a:prstGeom>
        </p:spPr>
      </p:pic>
      <p:sp>
        <p:nvSpPr>
          <p:cNvPr id="15" name="Text Placeholder 10">
            <a:extLst>
              <a:ext uri="{FF2B5EF4-FFF2-40B4-BE49-F238E27FC236}">
                <a16:creationId xmlns:a16="http://schemas.microsoft.com/office/drawing/2014/main" id="{28683BED-AC1F-08D8-8796-CA3355A268D0}"/>
              </a:ext>
            </a:extLst>
          </p:cNvPr>
          <p:cNvSpPr txBox="1">
            <a:spLocks/>
          </p:cNvSpPr>
          <p:nvPr/>
        </p:nvSpPr>
        <p:spPr>
          <a:xfrm>
            <a:off x="840847" y="1173163"/>
            <a:ext cx="5157787" cy="8239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Cardinal Route: Chicago to New York </a:t>
            </a:r>
          </a:p>
        </p:txBody>
      </p:sp>
      <p:pic>
        <p:nvPicPr>
          <p:cNvPr id="21" name="Content Placeholder 15" descr="A graph of a number of people&#10;&#10;AI-generated content may be incorrect.">
            <a:extLst>
              <a:ext uri="{FF2B5EF4-FFF2-40B4-BE49-F238E27FC236}">
                <a16:creationId xmlns:a16="http://schemas.microsoft.com/office/drawing/2014/main" id="{01C9B509-8A71-6BFE-2508-D8142DD0D49F}"/>
              </a:ext>
            </a:extLst>
          </p:cNvPr>
          <p:cNvPicPr>
            <a:picLocks noChangeAspect="1"/>
          </p:cNvPicPr>
          <p:nvPr/>
        </p:nvPicPr>
        <p:blipFill>
          <a:blip r:embed="rId4"/>
          <a:stretch>
            <a:fillRect/>
          </a:stretch>
        </p:blipFill>
        <p:spPr>
          <a:xfrm>
            <a:off x="5997433" y="2041924"/>
            <a:ext cx="6226987" cy="3681521"/>
          </a:xfrm>
          <a:prstGeom prst="rect">
            <a:avLst/>
          </a:prstGeom>
        </p:spPr>
      </p:pic>
      <p:sp>
        <p:nvSpPr>
          <p:cNvPr id="23" name="Text Placeholder 12">
            <a:extLst>
              <a:ext uri="{FF2B5EF4-FFF2-40B4-BE49-F238E27FC236}">
                <a16:creationId xmlns:a16="http://schemas.microsoft.com/office/drawing/2014/main" id="{7E789785-CF43-C783-B82B-ECD0715EE2AA}"/>
              </a:ext>
            </a:extLst>
          </p:cNvPr>
          <p:cNvSpPr>
            <a:spLocks noGrp="1"/>
          </p:cNvSpPr>
          <p:nvPr>
            <p:ph type="body" sz="quarter" idx="3"/>
          </p:nvPr>
        </p:nvSpPr>
        <p:spPr>
          <a:xfrm>
            <a:off x="6101644" y="1173163"/>
            <a:ext cx="6043965" cy="823912"/>
          </a:xfrm>
        </p:spPr>
        <p:txBody>
          <a:bodyPr/>
          <a:lstStyle/>
          <a:p>
            <a:r>
              <a:rPr lang="en-US" dirty="0"/>
              <a:t>City of New Orleans: Chicago to New Orleans </a:t>
            </a:r>
          </a:p>
        </p:txBody>
      </p:sp>
    </p:spTree>
    <p:extLst>
      <p:ext uri="{BB962C8B-B14F-4D97-AF65-F5344CB8AC3E}">
        <p14:creationId xmlns:p14="http://schemas.microsoft.com/office/powerpoint/2010/main" val="3548199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DAA66-F633-AD09-FE77-FE83A3BDED3F}"/>
              </a:ext>
            </a:extLst>
          </p:cNvPr>
          <p:cNvSpPr>
            <a:spLocks noGrp="1"/>
          </p:cNvSpPr>
          <p:nvPr>
            <p:ph type="title"/>
          </p:nvPr>
        </p:nvSpPr>
        <p:spPr>
          <a:xfrm>
            <a:off x="838200" y="1027906"/>
            <a:ext cx="10515600" cy="1325563"/>
          </a:xfrm>
        </p:spPr>
        <p:txBody>
          <a:bodyPr/>
          <a:lstStyle/>
          <a:p>
            <a:r>
              <a:rPr lang="en-US" b="1" dirty="0"/>
              <a:t>2021: </a:t>
            </a:r>
            <a:r>
              <a:rPr lang="en-US" b="1" i="1" dirty="0"/>
              <a:t>Rail Passengers Association</a:t>
            </a:r>
            <a:r>
              <a:rPr lang="en-US" b="1" dirty="0"/>
              <a:t> is sought out to make major contributions to the IIJA</a:t>
            </a:r>
          </a:p>
        </p:txBody>
      </p:sp>
      <p:sp>
        <p:nvSpPr>
          <p:cNvPr id="8" name="TextBox 7">
            <a:extLst>
              <a:ext uri="{FF2B5EF4-FFF2-40B4-BE49-F238E27FC236}">
                <a16:creationId xmlns:a16="http://schemas.microsoft.com/office/drawing/2014/main" id="{BBB467C6-93D2-5775-24D4-D40632D1332D}"/>
              </a:ext>
            </a:extLst>
          </p:cNvPr>
          <p:cNvSpPr txBox="1"/>
          <p:nvPr/>
        </p:nvSpPr>
        <p:spPr>
          <a:xfrm>
            <a:off x="952500" y="2488595"/>
            <a:ext cx="9944100" cy="4031873"/>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546A"/>
                </a:solidFill>
                <a:effectLst/>
                <a:uLnTx/>
                <a:uFillTx/>
                <a:latin typeface="Calibri" panose="020F0502020204030204"/>
                <a:ea typeface="+mn-ea"/>
                <a:cs typeface="+mn-cs"/>
              </a:rPr>
              <a:t>In 2021, the </a:t>
            </a:r>
            <a:r>
              <a:rPr kumimoji="0" lang="en-US" sz="3200" b="1" i="1" u="none" strike="noStrike" kern="1200" cap="none" spc="0" normalizeH="0" baseline="0" noProof="0" dirty="0">
                <a:ln>
                  <a:noFill/>
                </a:ln>
                <a:solidFill>
                  <a:srgbClr val="44546A"/>
                </a:solidFill>
                <a:effectLst/>
                <a:uLnTx/>
                <a:uFillTx/>
                <a:latin typeface="Calibri" panose="020F0502020204030204"/>
                <a:ea typeface="+mn-ea"/>
                <a:cs typeface="+mn-cs"/>
              </a:rPr>
              <a:t>Rail Passengers Association</a:t>
            </a:r>
            <a:r>
              <a:rPr kumimoji="0" lang="en-US" sz="3200" b="1" i="0" u="none" strike="noStrike" kern="1200" cap="none" spc="0" normalizeH="0" baseline="0" noProof="0" dirty="0">
                <a:ln>
                  <a:noFill/>
                </a:ln>
                <a:solidFill>
                  <a:srgbClr val="44546A"/>
                </a:solidFill>
                <a:effectLst/>
                <a:uLnTx/>
                <a:uFillTx/>
                <a:latin typeface="Calibri" panose="020F0502020204030204"/>
                <a:ea typeface="+mn-ea"/>
                <a:cs typeface="+mn-cs"/>
              </a:rPr>
              <a:t> played a meaningful role in developing the policy package that became the IIJA. Jim Mathews and Sean Jeans-Gail contributed to authoring major sections of the Rail Title of the Act, which allocated record amounts of funding for passenger-rail investment and introduced positive changes like revamping Amtrak's Board of Directors and doubling long-distance services by 2050.</a:t>
            </a:r>
            <a:endParaRPr kumimoji="0" lang="en-US" sz="1800" b="0" i="0" u="none" strike="noStrike" kern="1200" cap="none" spc="0" normalizeH="0" baseline="0" noProof="0">
              <a:ln>
                <a:noFill/>
              </a:ln>
              <a:solidFill>
                <a:srgbClr val="44546A"/>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4592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271CE3-4BC6-CAB6-FC89-89765C42D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496D51-B5F6-E9C2-FCC1-03ADC82DE28F}"/>
              </a:ext>
            </a:extLst>
          </p:cNvPr>
          <p:cNvSpPr>
            <a:spLocks noGrp="1"/>
          </p:cNvSpPr>
          <p:nvPr>
            <p:ph type="title"/>
          </p:nvPr>
        </p:nvSpPr>
        <p:spPr>
          <a:xfrm>
            <a:off x="839788" y="111478"/>
            <a:ext cx="4524903" cy="1600200"/>
          </a:xfrm>
        </p:spPr>
        <p:txBody>
          <a:bodyPr vert="horz" lIns="91440" tIns="45720" rIns="91440" bIns="45720" rtlCol="0" anchor="b">
            <a:normAutofit fontScale="90000"/>
          </a:bodyPr>
          <a:lstStyle/>
          <a:p>
            <a:r>
              <a:rPr lang="en-US" sz="4600" b="1" dirty="0">
                <a:latin typeface="Calibri"/>
                <a:ea typeface="Calibri"/>
                <a:cs typeface="Calibri"/>
              </a:rPr>
              <a:t>Jim Mathews</a:t>
            </a:r>
            <a:br>
              <a:rPr lang="en-US" sz="4600" b="1" dirty="0">
                <a:latin typeface="Calibri"/>
              </a:rPr>
            </a:br>
            <a:r>
              <a:rPr lang="en-US" sz="4600" b="1" dirty="0">
                <a:latin typeface="Calibri"/>
                <a:ea typeface="Calibri"/>
                <a:cs typeface="Calibri"/>
              </a:rPr>
              <a:t>President and CEO</a:t>
            </a:r>
          </a:p>
        </p:txBody>
      </p:sp>
      <p:sp>
        <p:nvSpPr>
          <p:cNvPr id="11" name="Text Placeholder 10">
            <a:extLst>
              <a:ext uri="{FF2B5EF4-FFF2-40B4-BE49-F238E27FC236}">
                <a16:creationId xmlns:a16="http://schemas.microsoft.com/office/drawing/2014/main" id="{D7E9FE0C-4C05-D6D2-2D91-83E224578CC4}"/>
              </a:ext>
            </a:extLst>
          </p:cNvPr>
          <p:cNvSpPr>
            <a:spLocks noGrp="1"/>
          </p:cNvSpPr>
          <p:nvPr>
            <p:ph type="body" sz="half" idx="2"/>
          </p:nvPr>
        </p:nvSpPr>
        <p:spPr/>
        <p:txBody>
          <a:bodyPr vert="horz" lIns="91440" tIns="45720" rIns="91440" bIns="45720" rtlCol="0" anchor="t">
            <a:normAutofit/>
          </a:bodyPr>
          <a:lstStyle/>
          <a:p>
            <a:endParaRPr lang="en-US" sz="2200" b="1" dirty="0">
              <a:solidFill>
                <a:srgbClr val="C00000"/>
              </a:solidFill>
            </a:endParaRPr>
          </a:p>
          <a:p>
            <a:pPr indent="-228600">
              <a:buFont typeface="Arial" panose="020B0604020202020204" pitchFamily="34" charset="0"/>
              <a:buChar char="•"/>
            </a:pPr>
            <a:endParaRPr lang="en-US" sz="2200" dirty="0"/>
          </a:p>
        </p:txBody>
      </p:sp>
      <p:sp>
        <p:nvSpPr>
          <p:cNvPr id="12" name="Content Placeholder 11">
            <a:extLst>
              <a:ext uri="{FF2B5EF4-FFF2-40B4-BE49-F238E27FC236}">
                <a16:creationId xmlns:a16="http://schemas.microsoft.com/office/drawing/2014/main" id="{4EDA11C7-DA7A-79F3-4F7C-657C28D6EACC}"/>
              </a:ext>
            </a:extLst>
          </p:cNvPr>
          <p:cNvSpPr>
            <a:spLocks noGrp="1"/>
          </p:cNvSpPr>
          <p:nvPr>
            <p:ph sz="half" idx="4294967295"/>
          </p:nvPr>
        </p:nvSpPr>
        <p:spPr>
          <a:xfrm>
            <a:off x="414338" y="1922462"/>
            <a:ext cx="5340878" cy="3808414"/>
          </a:xfrm>
        </p:spPr>
        <p:txBody>
          <a:bodyPr vert="horz" lIns="91440" tIns="45720" rIns="91440" bIns="45720" rtlCol="0" anchor="t">
            <a:normAutofit lnSpcReduction="10000"/>
          </a:bodyPr>
          <a:lstStyle/>
          <a:p>
            <a:pPr marL="0" indent="0">
              <a:lnSpc>
                <a:spcPct val="100000"/>
              </a:lnSpc>
              <a:buNone/>
            </a:pPr>
            <a:r>
              <a:rPr lang="en-US" sz="2800" b="1" dirty="0">
                <a:solidFill>
                  <a:schemeClr val="tx2"/>
                </a:solidFill>
                <a:latin typeface="Calibri"/>
                <a:ea typeface="Calibri"/>
                <a:cs typeface="Calibri"/>
              </a:rPr>
              <a:t>Working with Congressional Committees and Administration </a:t>
            </a:r>
            <a:r>
              <a:rPr lang="en-US" b="1" dirty="0">
                <a:solidFill>
                  <a:schemeClr val="tx2"/>
                </a:solidFill>
                <a:latin typeface="Calibri"/>
                <a:ea typeface="Calibri"/>
                <a:cs typeface="Calibri"/>
              </a:rPr>
              <a:t>agencies</a:t>
            </a:r>
            <a:r>
              <a:rPr lang="en-US" sz="2800" b="1" dirty="0">
                <a:solidFill>
                  <a:schemeClr val="tx2"/>
                </a:solidFill>
                <a:latin typeface="Calibri"/>
                <a:ea typeface="Calibri"/>
                <a:cs typeface="Calibri"/>
              </a:rPr>
              <a:t>, </a:t>
            </a:r>
            <a:r>
              <a:rPr lang="en-US" b="1" dirty="0">
                <a:solidFill>
                  <a:schemeClr val="tx2"/>
                </a:solidFill>
                <a:latin typeface="Calibri"/>
                <a:ea typeface="Calibri"/>
                <a:cs typeface="Calibri"/>
              </a:rPr>
              <a:t>Jim led the RPA</a:t>
            </a:r>
            <a:r>
              <a:rPr lang="en-US" sz="2800" b="1" dirty="0">
                <a:solidFill>
                  <a:schemeClr val="tx2"/>
                </a:solidFill>
                <a:latin typeface="Calibri"/>
                <a:ea typeface="Calibri"/>
                <a:cs typeface="Calibri"/>
              </a:rPr>
              <a:t> </a:t>
            </a:r>
            <a:r>
              <a:rPr lang="en-US" b="1" dirty="0">
                <a:solidFill>
                  <a:schemeClr val="tx2"/>
                </a:solidFill>
                <a:latin typeface="Calibri"/>
                <a:ea typeface="Calibri"/>
                <a:cs typeface="Calibri"/>
              </a:rPr>
              <a:t>policy team alongside Policy VP Sean Jeans-Gail which helped to shape</a:t>
            </a:r>
            <a:r>
              <a:rPr lang="en-US" sz="2800" b="1" dirty="0">
                <a:solidFill>
                  <a:schemeClr val="tx2"/>
                </a:solidFill>
                <a:latin typeface="Calibri"/>
                <a:ea typeface="Calibri"/>
                <a:cs typeface="Calibri"/>
              </a:rPr>
              <a:t> the </a:t>
            </a:r>
            <a:r>
              <a:rPr lang="en-US" sz="2800" b="1" i="1" dirty="0">
                <a:solidFill>
                  <a:schemeClr val="tx2"/>
                </a:solidFill>
                <a:latin typeface="Calibri"/>
                <a:ea typeface="Calibri"/>
                <a:cs typeface="Calibri"/>
              </a:rPr>
              <a:t>Investing in Infrastructure and Jobs Act (IIJA), </a:t>
            </a:r>
            <a:r>
              <a:rPr lang="en-US" b="1" dirty="0">
                <a:solidFill>
                  <a:schemeClr val="tx2"/>
                </a:solidFill>
                <a:latin typeface="Calibri"/>
                <a:ea typeface="Calibri"/>
                <a:cs typeface="Calibri"/>
              </a:rPr>
              <a:t>making</a:t>
            </a:r>
            <a:r>
              <a:rPr lang="en-US" sz="2800" b="1" dirty="0">
                <a:solidFill>
                  <a:schemeClr val="tx2"/>
                </a:solidFill>
                <a:latin typeface="Calibri"/>
                <a:ea typeface="Calibri"/>
                <a:cs typeface="Calibri"/>
              </a:rPr>
              <a:t> </a:t>
            </a:r>
            <a:r>
              <a:rPr lang="en-US" b="1" dirty="0">
                <a:solidFill>
                  <a:schemeClr val="tx2"/>
                </a:solidFill>
                <a:latin typeface="Calibri"/>
                <a:ea typeface="Calibri"/>
                <a:cs typeface="Calibri"/>
              </a:rPr>
              <a:t>substantial</a:t>
            </a:r>
            <a:r>
              <a:rPr lang="en-US" sz="2800" b="1" dirty="0">
                <a:solidFill>
                  <a:schemeClr val="tx2"/>
                </a:solidFill>
                <a:latin typeface="Calibri"/>
                <a:ea typeface="Calibri"/>
                <a:cs typeface="Calibri"/>
              </a:rPr>
              <a:t> </a:t>
            </a:r>
            <a:r>
              <a:rPr lang="en-US" b="1" dirty="0">
                <a:solidFill>
                  <a:schemeClr val="tx2"/>
                </a:solidFill>
                <a:latin typeface="Calibri"/>
                <a:ea typeface="Calibri"/>
                <a:cs typeface="Calibri"/>
              </a:rPr>
              <a:t>contributions</a:t>
            </a:r>
            <a:r>
              <a:rPr lang="en-US" sz="2800" b="1" dirty="0">
                <a:solidFill>
                  <a:schemeClr val="tx2"/>
                </a:solidFill>
                <a:latin typeface="Calibri"/>
                <a:ea typeface="Calibri"/>
                <a:cs typeface="Calibri"/>
              </a:rPr>
              <a:t> </a:t>
            </a:r>
            <a:r>
              <a:rPr lang="en-US" b="1" dirty="0">
                <a:solidFill>
                  <a:schemeClr val="tx2"/>
                </a:solidFill>
                <a:latin typeface="Calibri"/>
                <a:ea typeface="Calibri"/>
                <a:cs typeface="Calibri"/>
              </a:rPr>
              <a:t>to the</a:t>
            </a:r>
            <a:r>
              <a:rPr lang="en-US" sz="2800" b="1" dirty="0">
                <a:solidFill>
                  <a:schemeClr val="tx2"/>
                </a:solidFill>
                <a:latin typeface="Calibri"/>
                <a:ea typeface="Calibri"/>
                <a:cs typeface="Calibri"/>
              </a:rPr>
              <a:t> Rail Title of the </a:t>
            </a:r>
            <a:r>
              <a:rPr lang="en-US" b="1" dirty="0">
                <a:solidFill>
                  <a:schemeClr val="tx2"/>
                </a:solidFill>
                <a:latin typeface="Calibri"/>
                <a:ea typeface="Calibri"/>
                <a:cs typeface="Calibri"/>
              </a:rPr>
              <a:t>Act.</a:t>
            </a:r>
            <a:r>
              <a:rPr lang="en-US" sz="2800" b="1" dirty="0">
                <a:solidFill>
                  <a:srgbClr val="C00000"/>
                </a:solidFill>
              </a:rPr>
              <a:t>    </a:t>
            </a:r>
            <a:endParaRPr lang="en-US"/>
          </a:p>
          <a:p>
            <a:endParaRPr lang="en-US" dirty="0"/>
          </a:p>
        </p:txBody>
      </p:sp>
      <p:pic>
        <p:nvPicPr>
          <p:cNvPr id="5" name="Picture 4" descr="A person in a suit and tie&#10;&#10;Description automatically generated">
            <a:extLst>
              <a:ext uri="{FF2B5EF4-FFF2-40B4-BE49-F238E27FC236}">
                <a16:creationId xmlns:a16="http://schemas.microsoft.com/office/drawing/2014/main" id="{62735EF0-60A3-DC98-3D38-C2F3293538B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579665" y="2172494"/>
            <a:ext cx="3034880" cy="3154586"/>
          </a:xfrm>
          <a:prstGeom prst="rect">
            <a:avLst/>
          </a:prstGeom>
        </p:spPr>
      </p:pic>
      <p:pic>
        <p:nvPicPr>
          <p:cNvPr id="17" name="Picture Placeholder 16" descr="A person in a suit and tie&#10;&#10;AI-generated content may be incorrect.">
            <a:extLst>
              <a:ext uri="{FF2B5EF4-FFF2-40B4-BE49-F238E27FC236}">
                <a16:creationId xmlns:a16="http://schemas.microsoft.com/office/drawing/2014/main" id="{2836578E-0E59-3A94-6BC9-E5E02D8C9166}"/>
              </a:ext>
            </a:extLst>
          </p:cNvPr>
          <p:cNvPicPr>
            <a:picLocks noGrp="1" noChangeAspect="1"/>
          </p:cNvPicPr>
          <p:nvPr>
            <p:ph type="pic" idx="1"/>
          </p:nvPr>
        </p:nvPicPr>
        <p:blipFill>
          <a:blip r:embed="rId4" cstate="email">
            <a:extLst>
              <a:ext uri="{28A0092B-C50C-407E-A947-70E740481C1C}">
                <a14:useLocalDpi xmlns:a14="http://schemas.microsoft.com/office/drawing/2010/main"/>
              </a:ext>
            </a:extLst>
          </a:blip>
          <a:srcRect/>
          <a:stretch>
            <a:fillRect/>
          </a:stretch>
        </p:blipFill>
        <p:spPr>
          <a:xfrm>
            <a:off x="6033631" y="1492250"/>
            <a:ext cx="4896764" cy="4238626"/>
          </a:xfrm>
        </p:spPr>
      </p:pic>
    </p:spTree>
    <p:extLst>
      <p:ext uri="{BB962C8B-B14F-4D97-AF65-F5344CB8AC3E}">
        <p14:creationId xmlns:p14="http://schemas.microsoft.com/office/powerpoint/2010/main" val="3928200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FF153D71-2073-3A2E-036A-F1BB9F48490E}"/>
            </a:ext>
          </a:extLst>
        </p:cNvPr>
        <p:cNvGrpSpPr/>
        <p:nvPr/>
      </p:nvGrpSpPr>
      <p:grpSpPr>
        <a:xfrm>
          <a:off x="0" y="0"/>
          <a:ext cx="0" cy="0"/>
          <a:chOff x="0" y="0"/>
          <a:chExt cx="0" cy="0"/>
        </a:xfrm>
      </p:grpSpPr>
      <p:sp>
        <p:nvSpPr>
          <p:cNvPr id="249" name="Google Shape;249;p14">
            <a:extLst>
              <a:ext uri="{FF2B5EF4-FFF2-40B4-BE49-F238E27FC236}">
                <a16:creationId xmlns:a16="http://schemas.microsoft.com/office/drawing/2014/main" id="{E9E9C347-DD71-2D06-D178-65D0D63891AB}"/>
              </a:ext>
            </a:extLst>
          </p:cNvPr>
          <p:cNvSpPr/>
          <p:nvPr/>
        </p:nvSpPr>
        <p:spPr>
          <a:xfrm>
            <a:off x="3049" y="889356"/>
            <a:ext cx="12188951" cy="549769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aphicFrame>
        <p:nvGraphicFramePr>
          <p:cNvPr id="251" name="Google Shape;251;p14">
            <a:extLst>
              <a:ext uri="{FF2B5EF4-FFF2-40B4-BE49-F238E27FC236}">
                <a16:creationId xmlns:a16="http://schemas.microsoft.com/office/drawing/2014/main" id="{52BA184A-0EDA-F702-8231-B7EBF7D78F19}"/>
              </a:ext>
            </a:extLst>
          </p:cNvPr>
          <p:cNvGraphicFramePr/>
          <p:nvPr/>
        </p:nvGraphicFramePr>
        <p:xfrm>
          <a:off x="838200" y="1965325"/>
          <a:ext cx="10515600" cy="4352544"/>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2ECCFC0E-9615-5A92-2545-0C7C06574430}"/>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A REMINDER OF WHERE WE WERE</a:t>
            </a:r>
            <a:b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Truly Historic U.S. Passenger Rail Funding:</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The Prior Five Years Versus The Present Five Years</a:t>
            </a:r>
          </a:p>
        </p:txBody>
      </p:sp>
    </p:spTree>
    <p:extLst>
      <p:ext uri="{BB962C8B-B14F-4D97-AF65-F5344CB8AC3E}">
        <p14:creationId xmlns:p14="http://schemas.microsoft.com/office/powerpoint/2010/main" val="3289609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2D0DFF0D-B71E-7046-8C04-6031074EDD8A}"/>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4235" y="94129"/>
            <a:ext cx="12196235" cy="59151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335876-6D88-9F4C-878E-9F39859AFA5E}"/>
              </a:ext>
            </a:extLst>
          </p:cNvPr>
          <p:cNvSpPr txBox="1"/>
          <p:nvPr/>
        </p:nvSpPr>
        <p:spPr>
          <a:xfrm>
            <a:off x="3278241" y="6391210"/>
            <a:ext cx="563551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[Image via the White House]</a:t>
            </a:r>
          </a:p>
        </p:txBody>
      </p:sp>
    </p:spTree>
    <p:extLst>
      <p:ext uri="{BB962C8B-B14F-4D97-AF65-F5344CB8AC3E}">
        <p14:creationId xmlns:p14="http://schemas.microsoft.com/office/powerpoint/2010/main" val="699280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7AB3C-6254-3DF7-FCC0-5C338729F4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5CBA01-5BEF-A2D1-7E2D-AD64010DF6E6}"/>
              </a:ext>
            </a:extLst>
          </p:cNvPr>
          <p:cNvSpPr txBox="1"/>
          <p:nvPr/>
        </p:nvSpPr>
        <p:spPr>
          <a:xfrm>
            <a:off x="477104" y="1471910"/>
            <a:ext cx="11185061" cy="390876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22B25A"/>
              </a:solidFill>
              <a:effectLst/>
              <a:uLnTx/>
              <a:uFillTx/>
              <a:latin typeface="Avenir-Roma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93855"/>
                </a:solidFill>
                <a:effectLst/>
                <a:uLnTx/>
                <a:uFillTx/>
                <a:latin typeface="Calibri"/>
                <a:ea typeface="Calibri"/>
                <a:cs typeface="Calibri"/>
              </a:rPr>
              <a:t>● An investment of $1 billion in public transportation supports and creates 49,700 jobs (APTA)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93855"/>
                </a:solidFill>
                <a:effectLst/>
                <a:uLnTx/>
                <a:uFillTx/>
                <a:latin typeface="Calibri"/>
                <a:ea typeface="Calibri"/>
                <a:cs typeface="Calibri"/>
              </a:rPr>
              <a:t>● A 2024 report by the North Carolina Department of Transportation’s Rail Division found the state’s rail system contributes over $20 billion into the state’s economy and supports 88,000 jobs (NCDOT)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93855"/>
                </a:solidFill>
                <a:effectLst/>
                <a:highlight>
                  <a:srgbClr val="FFFF00"/>
                </a:highlight>
                <a:uLnTx/>
                <a:uFillTx/>
                <a:latin typeface="Calibri"/>
                <a:ea typeface="Calibri"/>
                <a:cs typeface="Calibri"/>
              </a:rPr>
              <a:t>● $75.8 billion in total contribution to U.S. GDP by the railway supply industry in 2020 (RSI)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93855"/>
                </a:solidFill>
                <a:effectLst/>
                <a:highlight>
                  <a:srgbClr val="FFFF00"/>
                </a:highlight>
                <a:uLnTx/>
                <a:uFillTx/>
                <a:latin typeface="Calibri"/>
                <a:ea typeface="Calibri"/>
                <a:cs typeface="Calibri"/>
              </a:rPr>
              <a:t>● 682,426 jobs in the U.S. supported by the rail supply industry in 2020 (RSI)</a:t>
            </a:r>
            <a:endParaRPr kumimoji="0" lang="en-US" sz="2800" b="0" i="0" u="none" strike="noStrike" kern="1200" cap="none" spc="0" normalizeH="0" baseline="0" noProof="0" dirty="0">
              <a:ln>
                <a:noFill/>
              </a:ln>
              <a:solidFill>
                <a:prstClr val="black"/>
              </a:solidFill>
              <a:effectLst/>
              <a:highlight>
                <a:srgbClr val="FFFF00"/>
              </a:highlight>
              <a:uLnTx/>
              <a:uFillTx/>
              <a:latin typeface="Calibri"/>
              <a:ea typeface="Calibri"/>
              <a:cs typeface="Calibri"/>
            </a:endParaRPr>
          </a:p>
        </p:txBody>
      </p:sp>
      <p:sp>
        <p:nvSpPr>
          <p:cNvPr id="5" name="Title 1">
            <a:extLst>
              <a:ext uri="{FF2B5EF4-FFF2-40B4-BE49-F238E27FC236}">
                <a16:creationId xmlns:a16="http://schemas.microsoft.com/office/drawing/2014/main" id="{C67D75FD-3496-E10A-BD12-BF6D4ED5ADF3}"/>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PROSPERITY ENGINES</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IIJA/Bipartisan Infrastructure Law:</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Investing in American Manufacturing and Jobs</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Calibri Light"/>
              <a:cs typeface="Calibri Light"/>
            </a:endParaRPr>
          </a:p>
        </p:txBody>
      </p:sp>
    </p:spTree>
    <p:extLst>
      <p:ext uri="{BB962C8B-B14F-4D97-AF65-F5344CB8AC3E}">
        <p14:creationId xmlns:p14="http://schemas.microsoft.com/office/powerpoint/2010/main" val="1262727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2821A-1FB1-7567-9801-5D1BD86338E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4746AA7-E0D8-5E2B-7DEF-F44E307FE824}"/>
              </a:ext>
            </a:extLst>
          </p:cNvPr>
          <p:cNvSpPr txBox="1"/>
          <p:nvPr/>
        </p:nvSpPr>
        <p:spPr>
          <a:xfrm>
            <a:off x="325676" y="1588015"/>
            <a:ext cx="11736888" cy="557075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a:ea typeface="Calibri"/>
                <a:cs typeface="Calibri"/>
              </a:rPr>
              <a:t>At a recent industry roundtable, Amtrak convened private-sector partners representing construction, manufacturing, and engineering—leaders working together to rebuild America’s railroad. With these investments:</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200" b="0" i="0" u="none" strike="noStrike" kern="1200" cap="none" spc="0" normalizeH="0" baseline="0" noProof="0" dirty="0">
                <a:ln>
                  <a:noFill/>
                </a:ln>
                <a:solidFill>
                  <a:prstClr val="black"/>
                </a:solidFill>
                <a:effectLst/>
                <a:uLnTx/>
                <a:uFillTx/>
                <a:latin typeface="Calibri"/>
                <a:ea typeface="+mn-ea"/>
                <a:cs typeface="+mn-cs"/>
              </a:rPr>
            </a:br>
            <a:r>
              <a:rPr kumimoji="0" lang="en-US" sz="2200" b="0" i="0" u="none" strike="noStrike" kern="1200" cap="none" spc="0" normalizeH="0" baseline="0" noProof="0" dirty="0">
                <a:ln>
                  <a:noFill/>
                </a:ln>
                <a:solidFill>
                  <a:prstClr val="black"/>
                </a:solidFill>
                <a:effectLst/>
                <a:uLnTx/>
                <a:uFillTx/>
                <a:latin typeface="Calibri"/>
                <a:ea typeface="Calibri"/>
                <a:cs typeface="Calibri"/>
              </a:rPr>
              <a:t>• </a:t>
            </a:r>
            <a:r>
              <a:rPr kumimoji="0" lang="en-US" sz="2200" b="1" i="0" u="none" strike="noStrike" kern="1200" cap="none" spc="0" normalizeH="0" baseline="0" noProof="0" dirty="0">
                <a:ln>
                  <a:noFill/>
                </a:ln>
                <a:solidFill>
                  <a:prstClr val="black"/>
                </a:solidFill>
                <a:effectLst/>
                <a:highlight>
                  <a:srgbClr val="FFFF00"/>
                </a:highlight>
                <a:uLnTx/>
                <a:uFillTx/>
                <a:latin typeface="Calibri"/>
                <a:ea typeface="Calibri"/>
                <a:cs typeface="Calibri"/>
              </a:rPr>
              <a:t>Over 100,000 American workers</a:t>
            </a:r>
            <a:r>
              <a:rPr kumimoji="0" lang="en-US" sz="2200" b="0" i="0" u="none" strike="noStrike" kern="1200" cap="none" spc="0" normalizeH="0" baseline="0" noProof="0" dirty="0">
                <a:ln>
                  <a:noFill/>
                </a:ln>
                <a:solidFill>
                  <a:prstClr val="black"/>
                </a:solidFill>
                <a:effectLst/>
                <a:uLnTx/>
                <a:uFillTx/>
                <a:latin typeface="Calibri"/>
                <a:ea typeface="Calibri"/>
                <a:cs typeface="Calibri"/>
              </a:rPr>
              <a:t> are engaged in rail infrastructure projects</a:t>
            </a:r>
            <a:br>
              <a:rPr kumimoji="0" lang="en-US" sz="2200" b="0" i="0" u="none" strike="noStrike" kern="1200" cap="none" spc="0" normalizeH="0" baseline="0" noProof="0" dirty="0">
                <a:ln>
                  <a:noFill/>
                </a:ln>
                <a:solidFill>
                  <a:prstClr val="black"/>
                </a:solidFill>
                <a:effectLst/>
                <a:uLnTx/>
                <a:uFillTx/>
                <a:latin typeface="Calibri"/>
                <a:ea typeface="+mn-ea"/>
                <a:cs typeface="+mn-cs"/>
              </a:rPr>
            </a:br>
            <a:r>
              <a:rPr kumimoji="0" lang="en-US" sz="2200" b="0" i="0" u="none" strike="noStrike" kern="1200" cap="none" spc="0" normalizeH="0" baseline="0" noProof="0" dirty="0">
                <a:ln>
                  <a:noFill/>
                </a:ln>
                <a:solidFill>
                  <a:prstClr val="black"/>
                </a:solidFill>
                <a:effectLst/>
                <a:uLnTx/>
                <a:uFillTx/>
                <a:latin typeface="Calibri"/>
                <a:ea typeface="Calibri"/>
                <a:cs typeface="Calibri"/>
              </a:rPr>
              <a:t>• Bridges and tunnels dating back to </a:t>
            </a:r>
            <a:r>
              <a:rPr kumimoji="0" lang="en-US" sz="2200" b="1" i="0" u="none" strike="noStrike" kern="1200" cap="none" spc="0" normalizeH="0" baseline="0" noProof="0" dirty="0">
                <a:ln>
                  <a:noFill/>
                </a:ln>
                <a:solidFill>
                  <a:prstClr val="black"/>
                </a:solidFill>
                <a:effectLst/>
                <a:highlight>
                  <a:srgbClr val="FFFF00"/>
                </a:highlight>
                <a:uLnTx/>
                <a:uFillTx/>
                <a:latin typeface="Calibri"/>
                <a:ea typeface="Calibri"/>
                <a:cs typeface="Calibri"/>
              </a:rPr>
              <a:t>the early 1900s are being replaced</a:t>
            </a:r>
            <a:r>
              <a:rPr kumimoji="0" lang="en-US" sz="2200" b="0" i="0" u="none" strike="noStrike" kern="1200" cap="none" spc="0" normalizeH="0" baseline="0" noProof="0" dirty="0">
                <a:ln>
                  <a:noFill/>
                </a:ln>
                <a:solidFill>
                  <a:prstClr val="black"/>
                </a:solidFill>
                <a:effectLst/>
                <a:uLnTx/>
                <a:uFillTx/>
                <a:latin typeface="Calibri"/>
                <a:ea typeface="Calibri"/>
                <a:cs typeface="Calibri"/>
              </a:rPr>
              <a:t> with modern, efficient structures</a:t>
            </a:r>
            <a:br>
              <a:rPr kumimoji="0" lang="en-US" sz="2200" b="0" i="0" u="none" strike="noStrike" kern="1200" cap="none" spc="0" normalizeH="0" baseline="0" noProof="0" dirty="0">
                <a:ln>
                  <a:noFill/>
                </a:ln>
                <a:solidFill>
                  <a:prstClr val="black"/>
                </a:solidFill>
                <a:effectLst/>
                <a:uLnTx/>
                <a:uFillTx/>
                <a:latin typeface="Calibri"/>
                <a:ea typeface="+mn-ea"/>
                <a:cs typeface="+mn-cs"/>
              </a:rPr>
            </a:br>
            <a:r>
              <a:rPr kumimoji="0" lang="en-US" sz="2200" b="0" i="0" u="none" strike="noStrike" kern="1200" cap="none" spc="0" normalizeH="0" baseline="0" noProof="0" dirty="0">
                <a:ln>
                  <a:noFill/>
                </a:ln>
                <a:solidFill>
                  <a:prstClr val="black"/>
                </a:solidFill>
                <a:effectLst/>
                <a:uLnTx/>
                <a:uFillTx/>
                <a:latin typeface="Calibri"/>
                <a:ea typeface="Calibri"/>
                <a:cs typeface="Calibri"/>
              </a:rPr>
              <a:t>• </a:t>
            </a:r>
            <a:r>
              <a:rPr kumimoji="0" lang="en-US" sz="2200" b="1" i="0" u="none" strike="noStrike" kern="1200" cap="none" spc="0" normalizeH="0" baseline="0" noProof="0" dirty="0">
                <a:ln>
                  <a:noFill/>
                </a:ln>
                <a:solidFill>
                  <a:prstClr val="black"/>
                </a:solidFill>
                <a:effectLst/>
                <a:highlight>
                  <a:srgbClr val="FFFF00"/>
                </a:highlight>
                <a:uLnTx/>
                <a:uFillTx/>
                <a:latin typeface="Calibri"/>
                <a:ea typeface="Calibri"/>
                <a:cs typeface="Calibri"/>
              </a:rPr>
              <a:t>99% of procurements in FY24 were domestically sourced</a:t>
            </a:r>
            <a:r>
              <a:rPr kumimoji="0" lang="en-US" sz="2200" b="0" i="0" u="none" strike="noStrike" kern="1200" cap="none" spc="0" normalizeH="0" baseline="0" noProof="0" dirty="0">
                <a:ln>
                  <a:noFill/>
                </a:ln>
                <a:solidFill>
                  <a:prstClr val="black"/>
                </a:solidFill>
                <a:effectLst/>
                <a:uLnTx/>
                <a:uFillTx/>
                <a:latin typeface="Calibri"/>
                <a:ea typeface="Calibri"/>
                <a:cs typeface="Calibri"/>
              </a:rPr>
              <a:t>, strengthening American manufacturing</a:t>
            </a:r>
            <a:br>
              <a:rPr kumimoji="0" lang="en-US" sz="2200" b="0" i="0" u="none" strike="noStrike" kern="1200" cap="none" spc="0" normalizeH="0" baseline="0" noProof="0" dirty="0">
                <a:ln>
                  <a:noFill/>
                </a:ln>
                <a:solidFill>
                  <a:prstClr val="black"/>
                </a:solidFill>
                <a:effectLst/>
                <a:uLnTx/>
                <a:uFillTx/>
                <a:latin typeface="Calibri"/>
                <a:ea typeface="+mn-ea"/>
                <a:cs typeface="+mn-cs"/>
              </a:rPr>
            </a:br>
            <a:r>
              <a:rPr kumimoji="0" lang="en-US" sz="2200" b="0" i="0" u="none" strike="noStrike" kern="1200" cap="none" spc="0" normalizeH="0" baseline="0" noProof="0" dirty="0">
                <a:ln>
                  <a:noFill/>
                </a:ln>
                <a:solidFill>
                  <a:prstClr val="black"/>
                </a:solidFill>
                <a:effectLst/>
                <a:uLnTx/>
                <a:uFillTx/>
                <a:latin typeface="Calibri"/>
                <a:ea typeface="Calibri"/>
                <a:cs typeface="Calibri"/>
              </a:rPr>
              <a:t>• </a:t>
            </a:r>
            <a:r>
              <a:rPr kumimoji="0" lang="en-US" sz="2200" b="1" i="0" u="none" strike="noStrike" kern="1200" cap="none" spc="0" normalizeH="0" baseline="0" noProof="0" dirty="0">
                <a:ln>
                  <a:noFill/>
                </a:ln>
                <a:solidFill>
                  <a:prstClr val="black"/>
                </a:solidFill>
                <a:effectLst/>
                <a:highlight>
                  <a:srgbClr val="FFFF00"/>
                </a:highlight>
                <a:uLnTx/>
                <a:uFillTx/>
                <a:latin typeface="Calibri"/>
                <a:ea typeface="Calibri"/>
                <a:cs typeface="Calibri"/>
              </a:rPr>
              <a:t>New trainsets, locomotives, and long-distance railcars</a:t>
            </a:r>
            <a:r>
              <a:rPr kumimoji="0" lang="en-US" sz="2200" b="0" i="0" u="none" strike="noStrike" kern="1200" cap="none" spc="0" normalizeH="0" baseline="0" noProof="0" dirty="0">
                <a:ln>
                  <a:noFill/>
                </a:ln>
                <a:solidFill>
                  <a:prstClr val="black"/>
                </a:solidFill>
                <a:effectLst/>
                <a:uLnTx/>
                <a:uFillTx/>
                <a:latin typeface="Calibri"/>
                <a:ea typeface="Calibri"/>
                <a:cs typeface="Calibri"/>
              </a:rPr>
              <a:t> from facilities across dozens of states are entering service to </a:t>
            </a:r>
            <a:r>
              <a:rPr kumimoji="0" lang="en-US" sz="2200" b="1" i="0" u="none" strike="noStrike" kern="1200" cap="none" spc="0" normalizeH="0" baseline="0" noProof="0" dirty="0">
                <a:ln>
                  <a:noFill/>
                </a:ln>
                <a:solidFill>
                  <a:prstClr val="black"/>
                </a:solidFill>
                <a:effectLst/>
                <a:uLnTx/>
                <a:uFillTx/>
                <a:latin typeface="Calibri"/>
                <a:ea typeface="Calibri"/>
                <a:cs typeface="Calibri"/>
              </a:rPr>
              <a:t>meet record ridership demand</a:t>
            </a:r>
            <a:br>
              <a:rPr kumimoji="0" lang="en-US" sz="2200" b="1" i="0" u="none" strike="noStrike" kern="1200" cap="none" spc="0" normalizeH="0" baseline="0" noProof="0" dirty="0">
                <a:ln>
                  <a:noFill/>
                </a:ln>
                <a:solidFill>
                  <a:prstClr val="black"/>
                </a:solidFill>
                <a:effectLst/>
                <a:uLnTx/>
                <a:uFillTx/>
                <a:latin typeface="Calibri"/>
                <a:ea typeface="+mn-ea"/>
                <a:cs typeface="+mn-cs"/>
              </a:rPr>
            </a:br>
            <a:br>
              <a:rPr kumimoji="0" lang="en-US" sz="2200" b="0" i="0" u="none" strike="noStrike" kern="1200" cap="none" spc="0" normalizeH="0" baseline="0" noProof="0" dirty="0">
                <a:ln>
                  <a:noFill/>
                </a:ln>
                <a:solidFill>
                  <a:prstClr val="black"/>
                </a:solidFill>
                <a:effectLst/>
                <a:uLnTx/>
                <a:uFillTx/>
                <a:latin typeface="Calibri"/>
                <a:ea typeface="+mn-ea"/>
                <a:cs typeface="+mn-cs"/>
              </a:rPr>
            </a:br>
            <a:r>
              <a:rPr kumimoji="0" lang="en-US" sz="2200" b="0" i="0" u="none" strike="noStrike" kern="1200" cap="none" spc="0" normalizeH="0" baseline="0" noProof="0" dirty="0">
                <a:ln>
                  <a:noFill/>
                </a:ln>
                <a:solidFill>
                  <a:prstClr val="black"/>
                </a:solidFill>
                <a:effectLst/>
                <a:uLnTx/>
                <a:uFillTx/>
                <a:latin typeface="Calibri"/>
                <a:ea typeface="Calibri"/>
                <a:cs typeface="Calibri"/>
              </a:rPr>
              <a:t>The impact of these projects is undeniable: They expand access, create jobs, and position passenger rail as a cornerstone of a world-class transportation network. The work being done today will shape the future of mobility for decades to come.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prstClr val="black"/>
                </a:solidFill>
                <a:effectLst/>
                <a:uLnTx/>
                <a:uFillTx/>
                <a:latin typeface="-apple-system"/>
                <a:ea typeface="+mn-ea"/>
                <a:cs typeface="+mn-cs"/>
              </a:rPr>
            </a:b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D969FEB9-E2E9-9B53-71B2-364A5B34AB5D}"/>
              </a:ext>
            </a:extLst>
          </p:cNvPr>
          <p:cNvSpPr txBox="1">
            <a:spLocks/>
          </p:cNvSpPr>
          <p:nvPr/>
        </p:nvSpPr>
        <p:spPr>
          <a:xfrm>
            <a:off x="275438" y="110748"/>
            <a:ext cx="983804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600" normalizeH="0" baseline="0" noProof="0" dirty="0">
                <a:ln>
                  <a:noFill/>
                </a:ln>
                <a:solidFill>
                  <a:prstClr val="black"/>
                </a:solidFill>
                <a:effectLst/>
                <a:uLnTx/>
                <a:uFillTx/>
                <a:latin typeface="Calibri Light" panose="020F0302020204030204"/>
                <a:ea typeface="+mj-ea"/>
                <a:cs typeface="+mj-cs"/>
              </a:rPr>
              <a:t>PROSPERITY ENGINES</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Attracting Private Capital And Growth:</a:t>
            </a:r>
            <a:b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Private Sector Gains From The IIJA</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Calibri Light"/>
              <a:cs typeface="Calibri Light"/>
            </a:endParaRPr>
          </a:p>
        </p:txBody>
      </p:sp>
    </p:spTree>
    <p:extLst>
      <p:ext uri="{BB962C8B-B14F-4D97-AF65-F5344CB8AC3E}">
        <p14:creationId xmlns:p14="http://schemas.microsoft.com/office/powerpoint/2010/main" val="1678632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1F5065-200F-45BA-BB11-A82DCE7FFD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4C4500F-E9FF-9799-A5AA-BF86E91D193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0" y="-39"/>
            <a:ext cx="12191980" cy="4172740"/>
          </a:xfrm>
          <a:prstGeom prst="rect">
            <a:avLst/>
          </a:prstGeom>
        </p:spPr>
      </p:pic>
      <p:sp>
        <p:nvSpPr>
          <p:cNvPr id="4" name="Text Placeholder 3">
            <a:extLst>
              <a:ext uri="{FF2B5EF4-FFF2-40B4-BE49-F238E27FC236}">
                <a16:creationId xmlns:a16="http://schemas.microsoft.com/office/drawing/2014/main" id="{C2558682-43C0-A686-8D77-616EFA85B31B}"/>
              </a:ext>
            </a:extLst>
          </p:cNvPr>
          <p:cNvSpPr>
            <a:spLocks noGrp="1"/>
          </p:cNvSpPr>
          <p:nvPr>
            <p:ph type="body" idx="1"/>
          </p:nvPr>
        </p:nvSpPr>
        <p:spPr>
          <a:xfrm>
            <a:off x="831850" y="4589463"/>
            <a:ext cx="10515600" cy="1859463"/>
          </a:xfrm>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800" b="1" i="0" dirty="0">
                <a:solidFill>
                  <a:schemeClr val="tx1"/>
                </a:solidFill>
                <a:effectLst/>
                <a:latin typeface="Open Sans" panose="020B0606030504020204" pitchFamily="34" charset="0"/>
              </a:rPr>
              <a:t>With record ridership and growing demand for passenger rail, Amtrak is working to replace and upgrade bridges, tunnels, tracks and electric systems across the country.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800" b="0" i="1" dirty="0">
              <a:solidFill>
                <a:srgbClr val="474A53"/>
              </a:solidFill>
              <a:effectLst/>
              <a:latin typeface="Avenir W01"/>
            </a:endParaRPr>
          </a:p>
          <a:p>
            <a:endParaRPr lang="en-US" dirty="0"/>
          </a:p>
        </p:txBody>
      </p:sp>
    </p:spTree>
    <p:extLst>
      <p:ext uri="{BB962C8B-B14F-4D97-AF65-F5344CB8AC3E}">
        <p14:creationId xmlns:p14="http://schemas.microsoft.com/office/powerpoint/2010/main" val="1540508386"/>
      </p:ext>
    </p:extLst>
  </p:cSld>
  <p:clrMapOvr>
    <a:masterClrMapping/>
  </p:clrMapOvr>
  <p:transition spd="slow" advTm="3000">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F4139-9867-0842-BB98-15832B74217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46C228C-2633-9E2F-D5B8-FD9BBB0127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881616"/>
            <a:ext cx="12192000" cy="5030669"/>
          </a:xfrm>
          <a:prstGeom prst="rect">
            <a:avLst/>
          </a:prstGeom>
        </p:spPr>
      </p:pic>
      <p:sp>
        <p:nvSpPr>
          <p:cNvPr id="7" name="Text Placeholder 6">
            <a:extLst>
              <a:ext uri="{FF2B5EF4-FFF2-40B4-BE49-F238E27FC236}">
                <a16:creationId xmlns:a16="http://schemas.microsoft.com/office/drawing/2014/main" id="{4ADD2334-380F-E13B-4385-F32D2276B5FB}"/>
              </a:ext>
            </a:extLst>
          </p:cNvPr>
          <p:cNvSpPr>
            <a:spLocks noGrp="1"/>
          </p:cNvSpPr>
          <p:nvPr>
            <p:ph type="body" idx="1"/>
          </p:nvPr>
        </p:nvSpPr>
        <p:spPr/>
        <p:txBody>
          <a:bodyPr>
            <a:normAutofit/>
          </a:bodyPr>
          <a:lstStyle/>
          <a:p>
            <a:r>
              <a:rPr lang="en-US" dirty="0">
                <a:solidFill>
                  <a:schemeClr val="bg1"/>
                </a:solidFill>
              </a:rPr>
              <a:t>Modernize the most congested 10-mile section of the Northeast Corridor (NEC), Creating the capacity for a doubling of passenger trains under the Hudson River into New York Penn Station — the nation’s busiest rail facility.</a:t>
            </a:r>
          </a:p>
        </p:txBody>
      </p:sp>
    </p:spTree>
    <p:extLst>
      <p:ext uri="{BB962C8B-B14F-4D97-AF65-F5344CB8AC3E}">
        <p14:creationId xmlns:p14="http://schemas.microsoft.com/office/powerpoint/2010/main" val="2062984941"/>
      </p:ext>
    </p:extLst>
  </p:cSld>
  <p:clrMapOvr>
    <a:masterClrMapping/>
  </p:clrMapOvr>
  <p:transition spd="slow" advTm="3000">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136FA-3082-2B52-8090-C74F4555A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7A78B8-560C-C57C-9E57-D749DE84A888}"/>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A98A78D1-C739-905A-8054-C70C93628614}"/>
              </a:ext>
            </a:extLst>
          </p:cNvPr>
          <p:cNvSpPr>
            <a:spLocks noGrp="1"/>
          </p:cNvSpPr>
          <p:nvPr>
            <p:ph type="body" idx="1"/>
          </p:nvPr>
        </p:nvSpPr>
        <p:spPr>
          <a:xfrm>
            <a:off x="731641" y="4904913"/>
            <a:ext cx="10515600" cy="1500187"/>
          </a:xfrm>
        </p:spPr>
        <p:txBody>
          <a:bodyPr>
            <a:noAutofit/>
          </a:bodyPr>
          <a:lstStyle/>
          <a:p>
            <a:pPr marL="342900" indent="-342900">
              <a:buFont typeface="Arial" panose="020B0604020202020204" pitchFamily="34" charset="0"/>
              <a:buChar char="•"/>
            </a:pPr>
            <a:r>
              <a:rPr lang="en-US" sz="3200" b="1" i="0" dirty="0">
                <a:solidFill>
                  <a:srgbClr val="002436"/>
                </a:solidFill>
                <a:effectLst/>
                <a:latin typeface="Open Sans" panose="020B0606030504020204" pitchFamily="34" charset="0"/>
              </a:rPr>
              <a:t>Construct a new, two-track Hudson River rail tunnel serving New York Penn Station </a:t>
            </a:r>
          </a:p>
          <a:p>
            <a:pPr marL="342900" indent="-342900">
              <a:buFont typeface="Arial" panose="020B0604020202020204" pitchFamily="34" charset="0"/>
              <a:buChar char="•"/>
            </a:pPr>
            <a:r>
              <a:rPr lang="en-US" sz="3200" b="1" i="0" dirty="0">
                <a:solidFill>
                  <a:srgbClr val="002436"/>
                </a:solidFill>
                <a:effectLst/>
                <a:latin typeface="Open Sans" panose="020B0606030504020204" pitchFamily="34" charset="0"/>
              </a:rPr>
              <a:t>Repair the existing Superstorm Sandy-damaged North River Tunnel (NRT)  </a:t>
            </a:r>
          </a:p>
        </p:txBody>
      </p:sp>
      <p:pic>
        <p:nvPicPr>
          <p:cNvPr id="5" name="Picture 4" descr="A train tracks in a tunnel&#10;&#10;AI-generated content may be incorrect.">
            <a:extLst>
              <a:ext uri="{FF2B5EF4-FFF2-40B4-BE49-F238E27FC236}">
                <a16:creationId xmlns:a16="http://schemas.microsoft.com/office/drawing/2014/main" id="{68E1DE0E-D088-80CC-F32B-86A0F0F066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 y="0"/>
            <a:ext cx="12192000" cy="4904913"/>
          </a:xfrm>
          <a:prstGeom prst="rect">
            <a:avLst/>
          </a:prstGeom>
        </p:spPr>
      </p:pic>
    </p:spTree>
    <p:extLst>
      <p:ext uri="{BB962C8B-B14F-4D97-AF65-F5344CB8AC3E}">
        <p14:creationId xmlns:p14="http://schemas.microsoft.com/office/powerpoint/2010/main" val="1530508134"/>
      </p:ext>
    </p:extLst>
  </p:cSld>
  <p:clrMapOvr>
    <a:masterClrMapping/>
  </p:clrMapOvr>
  <p:transition spd="slow" advTm="3000">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E113D-3DF6-AAEB-19ED-B47B6EA32D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16A3DE-C443-B8A7-2284-6F0B11FEEFE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3C50485-EF0B-AFCA-1E4E-790A8B04FB2E}"/>
              </a:ext>
            </a:extLst>
          </p:cNvPr>
          <p:cNvSpPr>
            <a:spLocks noGrp="1"/>
          </p:cNvSpPr>
          <p:nvPr>
            <p:ph type="body" idx="1"/>
          </p:nvPr>
        </p:nvSpPr>
        <p:spPr/>
        <p:txBody>
          <a:bodyPr/>
          <a:lstStyle/>
          <a:p>
            <a:pPr algn="l"/>
            <a:r>
              <a:rPr lang="en-US" b="0" i="0" dirty="0">
                <a:solidFill>
                  <a:srgbClr val="002436"/>
                </a:solidFill>
                <a:effectLst/>
                <a:latin typeface="Open Sans" panose="020B0606030504020204" pitchFamily="34" charset="0"/>
              </a:rPr>
              <a:t>The East River Tunnel (ERT) consists of four tubes connecting New York City to destinations east, and is used by Amtrak, Long Island Rail Road (LIRR), and NJ TRANSIT trains.</a:t>
            </a:r>
          </a:p>
          <a:p>
            <a:endParaRPr lang="en-US" dirty="0"/>
          </a:p>
        </p:txBody>
      </p:sp>
      <p:pic>
        <p:nvPicPr>
          <p:cNvPr id="5" name="Picture 4" descr="A tunnel with a tunnel and text&#10;&#10;AI-generated content may be incorrect.">
            <a:extLst>
              <a:ext uri="{FF2B5EF4-FFF2-40B4-BE49-F238E27FC236}">
                <a16:creationId xmlns:a16="http://schemas.microsoft.com/office/drawing/2014/main" id="{CC7B5E9E-B511-B05B-9DB7-7E423DF253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91318"/>
            <a:ext cx="12192000" cy="4875364"/>
          </a:xfrm>
          <a:prstGeom prst="rect">
            <a:avLst/>
          </a:prstGeom>
        </p:spPr>
      </p:pic>
    </p:spTree>
    <p:extLst>
      <p:ext uri="{BB962C8B-B14F-4D97-AF65-F5344CB8AC3E}">
        <p14:creationId xmlns:p14="http://schemas.microsoft.com/office/powerpoint/2010/main" val="2853325945"/>
      </p:ext>
    </p:extLst>
  </p:cSld>
  <p:clrMapOvr>
    <a:masterClrMapping/>
  </p:clrMapOvr>
  <p:transition spd="slow" advTm="3000">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62321-F8D3-E8F8-F6DF-ECCFB17FD3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A55233F-ECE4-8F51-B20A-7C0A7ADA98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55731"/>
            <a:ext cx="12192000" cy="5546538"/>
          </a:xfrm>
          <a:prstGeom prst="rect">
            <a:avLst/>
          </a:prstGeom>
        </p:spPr>
      </p:pic>
      <p:sp>
        <p:nvSpPr>
          <p:cNvPr id="5" name="Text Placeholder 4">
            <a:extLst>
              <a:ext uri="{FF2B5EF4-FFF2-40B4-BE49-F238E27FC236}">
                <a16:creationId xmlns:a16="http://schemas.microsoft.com/office/drawing/2014/main" id="{7A86A5CB-7CC6-FD03-F9C8-A5629416DD33}"/>
              </a:ext>
            </a:extLst>
          </p:cNvPr>
          <p:cNvSpPr>
            <a:spLocks noGrp="1"/>
          </p:cNvSpPr>
          <p:nvPr>
            <p:ph type="body" idx="1"/>
          </p:nvPr>
        </p:nvSpPr>
        <p:spPr/>
        <p:txBody>
          <a:bodyPr/>
          <a:lstStyle/>
          <a:p>
            <a:r>
              <a:rPr lang="en-US" b="1" i="0" dirty="0">
                <a:solidFill>
                  <a:schemeClr val="bg1"/>
                </a:solidFill>
                <a:effectLst/>
                <a:latin typeface="Open Sans" panose="020B0606030504020204" pitchFamily="34" charset="0"/>
              </a:rPr>
              <a:t>Replacing the 114-year-old Portal Bridge over the Hackensack River in Kearney, New Jersey with a taller bridge that will not have to open and close for river traffic.</a:t>
            </a:r>
          </a:p>
          <a:p>
            <a:endParaRPr lang="en-US" dirty="0"/>
          </a:p>
        </p:txBody>
      </p:sp>
    </p:spTree>
    <p:extLst>
      <p:ext uri="{BB962C8B-B14F-4D97-AF65-F5344CB8AC3E}">
        <p14:creationId xmlns:p14="http://schemas.microsoft.com/office/powerpoint/2010/main" val="1370893731"/>
      </p:ext>
    </p:extLst>
  </p:cSld>
  <p:clrMapOvr>
    <a:masterClrMapping/>
  </p:clrMapOvr>
  <p:transition spd="slow" advTm="3000">
    <p:wip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A14183-01D5-DAE7-6ED1-2920B6F0891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ridge on a body of water&#10;&#10;AI-generated content may be incorrect.">
            <a:extLst>
              <a:ext uri="{FF2B5EF4-FFF2-40B4-BE49-F238E27FC236}">
                <a16:creationId xmlns:a16="http://schemas.microsoft.com/office/drawing/2014/main" id="{2C938A6E-085A-AD4A-DD10-E3FDDC58D4C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3544823" y="-137776"/>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38C589-6E67-2880-85A2-DC8B1EF0BD98}"/>
              </a:ext>
            </a:extLst>
          </p:cNvPr>
          <p:cNvSpPr>
            <a:spLocks noGrp="1"/>
          </p:cNvSpPr>
          <p:nvPr>
            <p:ph type="title"/>
          </p:nvPr>
        </p:nvSpPr>
        <p:spPr>
          <a:xfrm>
            <a:off x="457218" y="1345093"/>
            <a:ext cx="4023360" cy="2720622"/>
          </a:xfrm>
        </p:spPr>
        <p:txBody>
          <a:bodyPr vert="horz" lIns="91440" tIns="45720" rIns="91440" bIns="45720" rtlCol="0" anchor="b">
            <a:normAutofit/>
          </a:bodyPr>
          <a:lstStyle/>
          <a:p>
            <a:r>
              <a:rPr lang="en-US" sz="4800" dirty="0">
                <a:solidFill>
                  <a:schemeClr val="bg1"/>
                </a:solidFill>
              </a:rPr>
              <a:t>Portal North Bridge</a:t>
            </a:r>
            <a:br>
              <a:rPr lang="en-US" sz="4800" dirty="0">
                <a:solidFill>
                  <a:schemeClr val="bg1"/>
                </a:solidFill>
              </a:rPr>
            </a:br>
            <a:endParaRPr lang="en-US" sz="4800" dirty="0">
              <a:solidFill>
                <a:schemeClr val="bg1"/>
              </a:solidFill>
            </a:endParaRPr>
          </a:p>
        </p:txBody>
      </p:sp>
      <p:sp>
        <p:nvSpPr>
          <p:cNvPr id="3" name="Text Placeholder 2">
            <a:extLst>
              <a:ext uri="{FF2B5EF4-FFF2-40B4-BE49-F238E27FC236}">
                <a16:creationId xmlns:a16="http://schemas.microsoft.com/office/drawing/2014/main" id="{0F83226C-1EAA-0A9B-E6ED-991B5B76788C}"/>
              </a:ext>
            </a:extLst>
          </p:cNvPr>
          <p:cNvSpPr>
            <a:spLocks noGrp="1"/>
          </p:cNvSpPr>
          <p:nvPr>
            <p:ph type="body" idx="1"/>
          </p:nvPr>
        </p:nvSpPr>
        <p:spPr>
          <a:xfrm>
            <a:off x="477980" y="4233798"/>
            <a:ext cx="4023359" cy="1847266"/>
          </a:xfrm>
        </p:spPr>
        <p:txBody>
          <a:bodyPr vert="horz" lIns="91440" tIns="45720" rIns="91440" bIns="45720" rtlCol="0">
            <a:normAutofit/>
          </a:bodyPr>
          <a:lstStyle/>
          <a:p>
            <a:r>
              <a:rPr lang="en-US" sz="2000" dirty="0">
                <a:solidFill>
                  <a:schemeClr val="bg1"/>
                </a:solidFill>
              </a:rPr>
              <a:t>Photo during construction. </a:t>
            </a:r>
          </a:p>
          <a:p>
            <a:r>
              <a:rPr lang="en-US" sz="2000" dirty="0">
                <a:solidFill>
                  <a:schemeClr val="bg1"/>
                </a:solidFill>
              </a:rPr>
              <a:t>Project about 75% complete. </a:t>
            </a:r>
          </a:p>
          <a:p>
            <a:endParaRPr lang="en-US" sz="2000" dirty="0">
              <a:solidFill>
                <a:schemeClr val="bg1"/>
              </a:solidFill>
            </a:endParaRP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1255646"/>
      </p:ext>
    </p:extLst>
  </p:cSld>
  <p:clrMapOvr>
    <a:masterClrMapping/>
  </p:clrMapOvr>
  <p:transition spd="slow" advTm="4000">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3044C-742E-605F-A9B0-72A19BB2180D}"/>
            </a:ext>
          </a:extLst>
        </p:cNvPr>
        <p:cNvGrpSpPr/>
        <p:nvPr/>
      </p:nvGrpSpPr>
      <p:grpSpPr>
        <a:xfrm>
          <a:off x="0" y="0"/>
          <a:ext cx="0" cy="0"/>
          <a:chOff x="0" y="0"/>
          <a:chExt cx="0" cy="0"/>
        </a:xfrm>
      </p:grpSpPr>
      <p:pic>
        <p:nvPicPr>
          <p:cNvPr id="6" name="Picture 5" descr="A train tracks with power lines&#10;&#10;AI-generated content may be incorrect.">
            <a:extLst>
              <a:ext uri="{FF2B5EF4-FFF2-40B4-BE49-F238E27FC236}">
                <a16:creationId xmlns:a16="http://schemas.microsoft.com/office/drawing/2014/main" id="{D66A7A3D-EFD4-ACE0-E83D-FDAD164AA4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 y="579477"/>
            <a:ext cx="12192000" cy="5510173"/>
          </a:xfrm>
          <a:prstGeom prst="rect">
            <a:avLst/>
          </a:prstGeom>
        </p:spPr>
      </p:pic>
      <p:sp>
        <p:nvSpPr>
          <p:cNvPr id="8" name="Text Placeholder 7">
            <a:extLst>
              <a:ext uri="{FF2B5EF4-FFF2-40B4-BE49-F238E27FC236}">
                <a16:creationId xmlns:a16="http://schemas.microsoft.com/office/drawing/2014/main" id="{D3E3F9AF-A131-A047-0CB5-A55B99B7F24D}"/>
              </a:ext>
            </a:extLst>
          </p:cNvPr>
          <p:cNvSpPr>
            <a:spLocks noGrp="1"/>
          </p:cNvSpPr>
          <p:nvPr>
            <p:ph type="body" idx="1"/>
          </p:nvPr>
        </p:nvSpPr>
        <p:spPr/>
        <p:txBody>
          <a:bodyPr/>
          <a:lstStyle/>
          <a:p>
            <a:r>
              <a:rPr lang="en-US" b="1" dirty="0">
                <a:solidFill>
                  <a:schemeClr val="bg1"/>
                </a:solidFill>
              </a:rPr>
              <a:t>The Sawtooth Bridges, originally built in 1907, are located in Kearny, New Jersey between Newark Penn Station and Secaucus Junction and include an approximately 1.9-mile-long segment of right-of-way along Amtrak’s Northeast Corridor (NEC).</a:t>
            </a:r>
          </a:p>
        </p:txBody>
      </p:sp>
    </p:spTree>
    <p:extLst>
      <p:ext uri="{BB962C8B-B14F-4D97-AF65-F5344CB8AC3E}">
        <p14:creationId xmlns:p14="http://schemas.microsoft.com/office/powerpoint/2010/main" val="2529057259"/>
      </p:ext>
    </p:extLst>
  </p:cSld>
  <p:clrMapOvr>
    <a:masterClrMapping/>
  </p:clrMapOvr>
  <p:transition spd="slow" advTm="3000">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EBF3B-3444-D848-0FEF-BF1C3370143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406095E-D02C-F746-D351-4FC56EB372E2}"/>
              </a:ext>
            </a:extLst>
          </p:cNvPr>
          <p:cNvPicPr>
            <a:picLocks noChangeAspect="1"/>
          </p:cNvPicPr>
          <p:nvPr/>
        </p:nvPicPr>
        <p:blipFill>
          <a:blip r:embed="rId3"/>
          <a:stretch>
            <a:fillRect/>
          </a:stretch>
        </p:blipFill>
        <p:spPr>
          <a:xfrm>
            <a:off x="1216524" y="1100463"/>
            <a:ext cx="9458325" cy="3462014"/>
          </a:xfrm>
          <a:prstGeom prst="rect">
            <a:avLst/>
          </a:prstGeom>
        </p:spPr>
      </p:pic>
      <p:sp>
        <p:nvSpPr>
          <p:cNvPr id="2" name="Title 1">
            <a:extLst>
              <a:ext uri="{FF2B5EF4-FFF2-40B4-BE49-F238E27FC236}">
                <a16:creationId xmlns:a16="http://schemas.microsoft.com/office/drawing/2014/main" id="{38586717-CFC8-481C-4CD8-3ED02A47CCB7}"/>
              </a:ext>
            </a:extLst>
          </p:cNvPr>
          <p:cNvSpPr>
            <a:spLocks noGrp="1"/>
          </p:cNvSpPr>
          <p:nvPr>
            <p:ph type="title"/>
          </p:nvPr>
        </p:nvSpPr>
        <p:spPr>
          <a:xfrm>
            <a:off x="1744830" y="1093408"/>
            <a:ext cx="8894253" cy="886735"/>
          </a:xfrm>
        </p:spPr>
        <p:txBody>
          <a:bodyPr/>
          <a:lstStyle/>
          <a:p>
            <a:pPr algn="r"/>
            <a:r>
              <a:rPr lang="en-US" sz="4800" b="1" dirty="0">
                <a:solidFill>
                  <a:schemeClr val="bg1"/>
                </a:solidFill>
              </a:rPr>
              <a:t>Dock Bridge Rehabilitation</a:t>
            </a:r>
          </a:p>
        </p:txBody>
      </p:sp>
      <p:sp>
        <p:nvSpPr>
          <p:cNvPr id="4" name="Text Placeholder 3">
            <a:extLst>
              <a:ext uri="{FF2B5EF4-FFF2-40B4-BE49-F238E27FC236}">
                <a16:creationId xmlns:a16="http://schemas.microsoft.com/office/drawing/2014/main" id="{CADBFD23-EE9B-E596-D5AB-BB07FCFDFD5B}"/>
              </a:ext>
            </a:extLst>
          </p:cNvPr>
          <p:cNvSpPr>
            <a:spLocks noGrp="1"/>
          </p:cNvSpPr>
          <p:nvPr>
            <p:ph type="body" idx="1"/>
          </p:nvPr>
        </p:nvSpPr>
        <p:spPr/>
        <p:txBody>
          <a:bodyPr>
            <a:normAutofit/>
          </a:bodyPr>
          <a:lstStyle/>
          <a:p>
            <a:r>
              <a:rPr lang="en-US" sz="3200" b="1" i="0" dirty="0">
                <a:solidFill>
                  <a:srgbClr val="002436"/>
                </a:solidFill>
                <a:effectLst/>
                <a:latin typeface="Open Sans" panose="020B0606030504020204" pitchFamily="34" charset="0"/>
              </a:rPr>
              <a:t>Opened in 1935, Dock Bridge is a six-track, triple-span moveable lift bridge located along one of the busiest sections of the Northeast Corridor.</a:t>
            </a:r>
            <a:endParaRPr lang="en-US" dirty="0"/>
          </a:p>
        </p:txBody>
      </p:sp>
    </p:spTree>
    <p:extLst>
      <p:ext uri="{BB962C8B-B14F-4D97-AF65-F5344CB8AC3E}">
        <p14:creationId xmlns:p14="http://schemas.microsoft.com/office/powerpoint/2010/main" val="164645473"/>
      </p:ext>
    </p:extLst>
  </p:cSld>
  <p:clrMapOvr>
    <a:masterClrMapping/>
  </p:clrMapOvr>
  <p:transition spd="slow" advTm="3000">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706D00C-4300-F3BD-EC1F-1F3DFD499BDD}"/>
              </a:ext>
            </a:extLst>
          </p:cNvPr>
          <p:cNvSpPr>
            <a:spLocks noGrp="1"/>
          </p:cNvSpPr>
          <p:nvPr>
            <p:ph type="body" idx="1"/>
          </p:nvPr>
        </p:nvSpPr>
        <p:spPr/>
        <p:txBody>
          <a:bodyPr>
            <a:normAutofit/>
          </a:bodyPr>
          <a:lstStyle/>
          <a:p>
            <a:r>
              <a:rPr lang="en-US" sz="3200" b="1" dirty="0">
                <a:solidFill>
                  <a:schemeClr val="tx1"/>
                </a:solidFill>
              </a:rPr>
              <a:t>Amtrak’s Susquehanna River Bridge is a two-track, swing-span rail bridge that was built in 1906. This aging bridge is a bottleneck along a critical link of the Northeast Corridor</a:t>
            </a:r>
          </a:p>
        </p:txBody>
      </p:sp>
      <p:pic>
        <p:nvPicPr>
          <p:cNvPr id="17" name="Picture 16" descr="A bridge over a body of water&#10;&#10;AI-generated content may be incorrect.">
            <a:extLst>
              <a:ext uri="{FF2B5EF4-FFF2-40B4-BE49-F238E27FC236}">
                <a16:creationId xmlns:a16="http://schemas.microsoft.com/office/drawing/2014/main" id="{055FCAC2-A7E2-18EA-6A3B-B3EEBA097E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50" y="166012"/>
            <a:ext cx="12192000" cy="4205050"/>
          </a:xfrm>
          <a:prstGeom prst="rect">
            <a:avLst/>
          </a:prstGeom>
        </p:spPr>
      </p:pic>
    </p:spTree>
    <p:extLst>
      <p:ext uri="{BB962C8B-B14F-4D97-AF65-F5344CB8AC3E}">
        <p14:creationId xmlns:p14="http://schemas.microsoft.com/office/powerpoint/2010/main" val="1081976511"/>
      </p:ext>
    </p:extLst>
  </p:cSld>
  <p:clrMapOvr>
    <a:masterClrMapping/>
  </p:clrMapOvr>
  <p:transition spd="slow" advTm="3000">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44F7B-3FB7-AFD8-6ED3-FCE628A15750}"/>
            </a:ext>
          </a:extLst>
        </p:cNvPr>
        <p:cNvGrpSpPr/>
        <p:nvPr/>
      </p:nvGrpSpPr>
      <p:grpSpPr>
        <a:xfrm>
          <a:off x="0" y="0"/>
          <a:ext cx="0" cy="0"/>
          <a:chOff x="0" y="0"/>
          <a:chExt cx="0" cy="0"/>
        </a:xfrm>
      </p:grpSpPr>
      <p:pic>
        <p:nvPicPr>
          <p:cNvPr id="5" name="Picture 4" descr="A bridge over a river&#10;&#10;AI-generated content may be incorrect.">
            <a:extLst>
              <a:ext uri="{FF2B5EF4-FFF2-40B4-BE49-F238E27FC236}">
                <a16:creationId xmlns:a16="http://schemas.microsoft.com/office/drawing/2014/main" id="{F9572222-5296-5622-607B-4C2675A73E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5422232"/>
          </a:xfrm>
          <a:prstGeom prst="rect">
            <a:avLst/>
          </a:prstGeom>
        </p:spPr>
      </p:pic>
      <p:sp>
        <p:nvSpPr>
          <p:cNvPr id="6" name="Text Placeholder 5">
            <a:extLst>
              <a:ext uri="{FF2B5EF4-FFF2-40B4-BE49-F238E27FC236}">
                <a16:creationId xmlns:a16="http://schemas.microsoft.com/office/drawing/2014/main" id="{075CCF8C-B48D-1D34-19C2-73C734ABCF52}"/>
              </a:ext>
            </a:extLst>
          </p:cNvPr>
          <p:cNvSpPr>
            <a:spLocks noGrp="1"/>
          </p:cNvSpPr>
          <p:nvPr>
            <p:ph type="body" idx="1"/>
          </p:nvPr>
        </p:nvSpPr>
        <p:spPr>
          <a:xfrm>
            <a:off x="831850" y="5422232"/>
            <a:ext cx="10515600" cy="652817"/>
          </a:xfrm>
        </p:spPr>
        <p:txBody>
          <a:bodyPr>
            <a:noAutofit/>
          </a:bodyPr>
          <a:lstStyle/>
          <a:p>
            <a:r>
              <a:rPr lang="en-US" sz="3200" b="1" dirty="0">
                <a:solidFill>
                  <a:schemeClr val="tx1">
                    <a:lumMod val="95000"/>
                    <a:lumOff val="5000"/>
                  </a:schemeClr>
                </a:solidFill>
              </a:rPr>
              <a:t>1907 Bridge will be reconstructed with two electrified tracks and be moveable</a:t>
            </a:r>
            <a:endParaRPr lang="en-US" sz="3200" b="1" dirty="0"/>
          </a:p>
        </p:txBody>
      </p:sp>
    </p:spTree>
    <p:extLst>
      <p:ext uri="{BB962C8B-B14F-4D97-AF65-F5344CB8AC3E}">
        <p14:creationId xmlns:p14="http://schemas.microsoft.com/office/powerpoint/2010/main" val="3649167759"/>
      </p:ext>
    </p:extLst>
  </p:cSld>
  <p:clrMapOvr>
    <a:masterClrMapping/>
  </p:clrMapOvr>
  <p:transition spd="slow" advTm="3000">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9A6F8-2576-DB12-4671-8651E2DB7B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CFB9DB-3EFB-ACFE-48BE-34EE552AC65F}"/>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5FFB7246-9840-49E1-4CFD-493DF3F384B0}"/>
              </a:ext>
            </a:extLst>
          </p:cNvPr>
          <p:cNvSpPr>
            <a:spLocks noGrp="1"/>
          </p:cNvSpPr>
          <p:nvPr>
            <p:ph type="body" idx="1"/>
          </p:nvPr>
        </p:nvSpPr>
        <p:spPr>
          <a:xfrm>
            <a:off x="618907" y="5125211"/>
            <a:ext cx="10515600" cy="1500187"/>
          </a:xfrm>
        </p:spPr>
        <p:txBody>
          <a:bodyPr>
            <a:normAutofit fontScale="92500" lnSpcReduction="20000"/>
          </a:bodyPr>
          <a:lstStyle/>
          <a:p>
            <a:r>
              <a:rPr lang="en-US" sz="3200" b="1" i="0" dirty="0">
                <a:solidFill>
                  <a:srgbClr val="002436"/>
                </a:solidFill>
                <a:effectLst/>
                <a:latin typeface="Open Sans" panose="020B0606030504020204" pitchFamily="34" charset="0"/>
              </a:rPr>
              <a:t>More than 150-years old, the B&amp;P Tunnel dates from the Civil War era. It is also the largest bottleneck on the Northeast Corridor (NEC) between Washington, D.C. and New Jersey. </a:t>
            </a:r>
          </a:p>
          <a:p>
            <a:endParaRPr lang="en-US" dirty="0"/>
          </a:p>
        </p:txBody>
      </p:sp>
      <p:pic>
        <p:nvPicPr>
          <p:cNvPr id="6" name="Picture 5" descr="A train going through a tunnel&#10;&#10;AI-generated content may be incorrect.">
            <a:extLst>
              <a:ext uri="{FF2B5EF4-FFF2-40B4-BE49-F238E27FC236}">
                <a16:creationId xmlns:a16="http://schemas.microsoft.com/office/drawing/2014/main" id="{77854643-7B51-50AA-982D-C664805E6A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4562475"/>
          </a:xfrm>
          <a:prstGeom prst="rect">
            <a:avLst/>
          </a:prstGeom>
        </p:spPr>
      </p:pic>
    </p:spTree>
    <p:extLst>
      <p:ext uri="{BB962C8B-B14F-4D97-AF65-F5344CB8AC3E}">
        <p14:creationId xmlns:p14="http://schemas.microsoft.com/office/powerpoint/2010/main" val="2963000727"/>
      </p:ext>
    </p:extLst>
  </p:cSld>
  <p:clrMapOvr>
    <a:masterClrMapping/>
  </p:clrMapOvr>
  <p:transition spd="slow" advTm="3000">
    <p:wip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FE72634-87D8-C47F-B722-7A802CF0067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railway junction and power lines">
            <a:extLst>
              <a:ext uri="{FF2B5EF4-FFF2-40B4-BE49-F238E27FC236}">
                <a16:creationId xmlns:a16="http://schemas.microsoft.com/office/drawing/2014/main" id="{9F7DD836-FA2C-5501-6BC7-DED2327D577C}"/>
              </a:ext>
            </a:extLst>
          </p:cNvPr>
          <p:cNvPicPr>
            <a:picLocks noChangeAspect="1"/>
          </p:cNvPicPr>
          <p:nvPr/>
        </p:nvPicPr>
        <p:blipFill>
          <a:blip r:embed="rId3" cstate="email">
            <a:alphaModFix amt="50000"/>
            <a:extLst>
              <a:ext uri="{28A0092B-C50C-407E-A947-70E740481C1C}">
                <a14:useLocalDpi xmlns:a14="http://schemas.microsoft.com/office/drawing/2010/main"/>
              </a:ext>
            </a:extLst>
          </a:blip>
          <a:srcRect/>
          <a:stretch/>
        </p:blipFill>
        <p:spPr>
          <a:xfrm>
            <a:off x="20" y="1"/>
            <a:ext cx="12191980" cy="6857999"/>
          </a:xfrm>
          <a:prstGeom prst="rect">
            <a:avLst/>
          </a:prstGeom>
        </p:spPr>
      </p:pic>
      <p:sp>
        <p:nvSpPr>
          <p:cNvPr id="4" name="Title 3">
            <a:extLst>
              <a:ext uri="{FF2B5EF4-FFF2-40B4-BE49-F238E27FC236}">
                <a16:creationId xmlns:a16="http://schemas.microsoft.com/office/drawing/2014/main" id="{82D1845E-0E1C-A7A4-3405-243D2902DA4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b="1" dirty="0">
                <a:solidFill>
                  <a:srgbClr val="FFFFFF"/>
                </a:solidFill>
              </a:rPr>
              <a:t>NEW ERA Of RAIL: STATIONS</a:t>
            </a:r>
          </a:p>
        </p:txBody>
      </p:sp>
    </p:spTree>
    <p:extLst>
      <p:ext uri="{BB962C8B-B14F-4D97-AF65-F5344CB8AC3E}">
        <p14:creationId xmlns:p14="http://schemas.microsoft.com/office/powerpoint/2010/main" val="456969827"/>
      </p:ext>
    </p:extLst>
  </p:cSld>
  <p:clrMapOvr>
    <a:overrideClrMapping bg1="dk1" tx1="lt1" bg2="dk2" tx2="lt2" accent1="accent1" accent2="accent2" accent3="accent3" accent4="accent4" accent5="accent5" accent6="accent6" hlink="hlink" folHlink="folHlink"/>
  </p:clrMapOvr>
  <p:transition spd="slow" advTm="4000">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67CDC-D9A3-FE19-FFB1-1E80A9685B96}"/>
            </a:ext>
          </a:extLst>
        </p:cNvPr>
        <p:cNvGrpSpPr/>
        <p:nvPr/>
      </p:nvGrpSpPr>
      <p:grpSpPr>
        <a:xfrm>
          <a:off x="0" y="0"/>
          <a:ext cx="0" cy="0"/>
          <a:chOff x="0" y="0"/>
          <a:chExt cx="0" cy="0"/>
        </a:xfrm>
      </p:grpSpPr>
      <p:pic>
        <p:nvPicPr>
          <p:cNvPr id="3" name="Picture 2" descr="A building with a roof&#10;&#10;AI-generated content may be incorrect.">
            <a:extLst>
              <a:ext uri="{FF2B5EF4-FFF2-40B4-BE49-F238E27FC236}">
                <a16:creationId xmlns:a16="http://schemas.microsoft.com/office/drawing/2014/main" id="{3282BA9E-1755-4286-7651-4B77DE1143F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25931"/>
            <a:ext cx="12192000" cy="3954931"/>
          </a:xfrm>
          <a:prstGeom prst="rect">
            <a:avLst/>
          </a:prstGeom>
        </p:spPr>
      </p:pic>
      <p:sp>
        <p:nvSpPr>
          <p:cNvPr id="5" name="TextBox 4">
            <a:extLst>
              <a:ext uri="{FF2B5EF4-FFF2-40B4-BE49-F238E27FC236}">
                <a16:creationId xmlns:a16="http://schemas.microsoft.com/office/drawing/2014/main" id="{0ED13D39-0A7A-7E2D-82BB-FCC1ED2EEAD0}"/>
              </a:ext>
            </a:extLst>
          </p:cNvPr>
          <p:cNvSpPr txBox="1"/>
          <p:nvPr/>
        </p:nvSpPr>
        <p:spPr>
          <a:xfrm>
            <a:off x="1231066" y="3713480"/>
            <a:ext cx="9725692"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436"/>
                </a:solidFill>
                <a:effectLst/>
                <a:uLnTx/>
                <a:uFillTx/>
                <a:latin typeface="OpenSans"/>
                <a:ea typeface="+mn-ea"/>
                <a:cs typeface="+mn-cs"/>
              </a:rPr>
              <a:t>Washington Union Station's 2nd Century plan is a comprehensive improvement initiative comprised of multiple projects that seek to triple passenger capacity and double train capacity by modernizing and expanding station facilities over the next 20 years.</a:t>
            </a:r>
          </a:p>
        </p:txBody>
      </p:sp>
    </p:spTree>
    <p:extLst>
      <p:ext uri="{BB962C8B-B14F-4D97-AF65-F5344CB8AC3E}">
        <p14:creationId xmlns:p14="http://schemas.microsoft.com/office/powerpoint/2010/main" val="3356153822"/>
      </p:ext>
    </p:extLst>
  </p:cSld>
  <p:clrMapOvr>
    <a:masterClrMapping/>
  </p:clrMapOvr>
  <p:transition spd="slow" advTm="3000">
    <p:wip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E2E2C0E-A1E9-2725-FA94-381A8E7F9F4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AE8086C3-9968-9844-6868-A7857D3C325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0" y="1"/>
            <a:ext cx="12191980" cy="6857999"/>
          </a:xfrm>
          <a:prstGeom prst="rect">
            <a:avLst/>
          </a:prstGeom>
        </p:spPr>
      </p:pic>
    </p:spTree>
    <p:extLst>
      <p:ext uri="{BB962C8B-B14F-4D97-AF65-F5344CB8AC3E}">
        <p14:creationId xmlns:p14="http://schemas.microsoft.com/office/powerpoint/2010/main" val="4117107940"/>
      </p:ext>
    </p:extLst>
  </p:cSld>
  <p:clrMapOvr>
    <a:overrideClrMapping bg1="dk1" tx1="lt1" bg2="dk2" tx2="lt2" accent1="accent1" accent2="accent2" accent3="accent3" accent4="accent4" accent5="accent5" accent6="accent6" hlink="hlink" folHlink="folHlink"/>
  </p:clrMapOvr>
  <p:transition spd="slow" advTm="3000">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B39A9-8B25-BF21-C28A-C999B0D880DF}"/>
            </a:ext>
          </a:extLst>
        </p:cNvPr>
        <p:cNvGrpSpPr/>
        <p:nvPr/>
      </p:nvGrpSpPr>
      <p:grpSpPr>
        <a:xfrm>
          <a:off x="0" y="0"/>
          <a:ext cx="0" cy="0"/>
          <a:chOff x="0" y="0"/>
          <a:chExt cx="0" cy="0"/>
        </a:xfrm>
      </p:grpSpPr>
      <p:pic>
        <p:nvPicPr>
          <p:cNvPr id="7" name="Picture 6" descr="A group of people in a building&#10;&#10;AI-generated content may be incorrect.">
            <a:extLst>
              <a:ext uri="{FF2B5EF4-FFF2-40B4-BE49-F238E27FC236}">
                <a16:creationId xmlns:a16="http://schemas.microsoft.com/office/drawing/2014/main" id="{4F19A182-13A5-F3E0-19A7-BFBABABCB0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693458"/>
            <a:ext cx="12192000" cy="3471083"/>
          </a:xfrm>
          <a:prstGeom prst="rect">
            <a:avLst/>
          </a:prstGeom>
        </p:spPr>
      </p:pic>
      <p:sp>
        <p:nvSpPr>
          <p:cNvPr id="9" name="TextBox 8">
            <a:extLst>
              <a:ext uri="{FF2B5EF4-FFF2-40B4-BE49-F238E27FC236}">
                <a16:creationId xmlns:a16="http://schemas.microsoft.com/office/drawing/2014/main" id="{F134546B-4355-FA18-755C-8D177B0991FE}"/>
              </a:ext>
            </a:extLst>
          </p:cNvPr>
          <p:cNvSpPr txBox="1"/>
          <p:nvPr/>
        </p:nvSpPr>
        <p:spPr>
          <a:xfrm>
            <a:off x="897934" y="5290640"/>
            <a:ext cx="9856664"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436"/>
                </a:solidFill>
                <a:effectLst/>
                <a:uLnTx/>
                <a:uFillTx/>
                <a:latin typeface="OpenSans"/>
                <a:ea typeface="+mn-ea"/>
                <a:cs typeface="+mn-cs"/>
              </a:rPr>
              <a:t>Amtrak’s second busiest train station, capacity at the Washington Union Station concourse will double by 2026.</a:t>
            </a:r>
            <a:endPar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832059"/>
      </p:ext>
    </p:extLst>
  </p:cSld>
  <p:clrMapOvr>
    <a:masterClrMapping/>
  </p:clrMapOvr>
  <p:transition spd="slow" advTm="3000">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4C1BE-45E6-47D3-5744-29BAF3848F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4F7920-5BEB-9219-EDB7-A3A4EE7EDA29}"/>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EF25D124-6695-BA82-0DA7-1811D0B8E3E6}"/>
              </a:ext>
            </a:extLst>
          </p:cNvPr>
          <p:cNvSpPr>
            <a:spLocks noGrp="1"/>
          </p:cNvSpPr>
          <p:nvPr>
            <p:ph type="body" idx="1"/>
          </p:nvPr>
        </p:nvSpPr>
        <p:spPr>
          <a:xfrm>
            <a:off x="831850" y="4758178"/>
            <a:ext cx="10515600" cy="1500187"/>
          </a:xfrm>
        </p:spPr>
        <p:txBody>
          <a:bodyPr>
            <a:noAutofit/>
          </a:bodyPr>
          <a:lstStyle/>
          <a:p>
            <a:r>
              <a:rPr lang="en-US" sz="3200" b="1" dirty="0">
                <a:solidFill>
                  <a:schemeClr val="tx1">
                    <a:lumMod val="95000"/>
                    <a:lumOff val="5000"/>
                  </a:schemeClr>
                </a:solidFill>
              </a:rPr>
              <a:t>Amtrak, MTA, and NJ TRANSIT are jointly advancing the Penn Station Reconstruction Project, with the purpose of improving safety, railroad operations, and the customer experience within the existing facility. </a:t>
            </a:r>
          </a:p>
        </p:txBody>
      </p:sp>
      <p:pic>
        <p:nvPicPr>
          <p:cNvPr id="5" name="Picture 4" descr="A group of people walking in a train station&#10;&#10;AI-generated content may be incorrect.">
            <a:extLst>
              <a:ext uri="{FF2B5EF4-FFF2-40B4-BE49-F238E27FC236}">
                <a16:creationId xmlns:a16="http://schemas.microsoft.com/office/drawing/2014/main" id="{BB7F5078-FB31-C531-2735-71BE6A1BC5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4562475"/>
          </a:xfrm>
          <a:prstGeom prst="rect">
            <a:avLst/>
          </a:prstGeom>
        </p:spPr>
      </p:pic>
    </p:spTree>
    <p:extLst>
      <p:ext uri="{BB962C8B-B14F-4D97-AF65-F5344CB8AC3E}">
        <p14:creationId xmlns:p14="http://schemas.microsoft.com/office/powerpoint/2010/main" val="357820034"/>
      </p:ext>
    </p:extLst>
  </p:cSld>
  <p:clrMapOvr>
    <a:masterClrMapping/>
  </p:clrMapOvr>
  <p:transition spd="slow" advTm="3000">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64A8E-4091-361A-8789-5CE909932391}"/>
            </a:ext>
          </a:extLst>
        </p:cNvPr>
        <p:cNvGrpSpPr/>
        <p:nvPr/>
      </p:nvGrpSpPr>
      <p:grpSpPr>
        <a:xfrm>
          <a:off x="0" y="0"/>
          <a:ext cx="0" cy="0"/>
          <a:chOff x="0" y="0"/>
          <a:chExt cx="0" cy="0"/>
        </a:xfrm>
      </p:grpSpPr>
      <p:pic>
        <p:nvPicPr>
          <p:cNvPr id="3" name="Picture 2" descr="A building with a roof&#10;&#10;AI-generated content may be incorrect.">
            <a:extLst>
              <a:ext uri="{FF2B5EF4-FFF2-40B4-BE49-F238E27FC236}">
                <a16:creationId xmlns:a16="http://schemas.microsoft.com/office/drawing/2014/main" id="{2EAD3072-8E7B-26CC-6561-1F0620208D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3815397"/>
          </a:xfrm>
          <a:prstGeom prst="rect">
            <a:avLst/>
          </a:prstGeom>
        </p:spPr>
      </p:pic>
      <p:sp>
        <p:nvSpPr>
          <p:cNvPr id="5" name="Text Placeholder 4">
            <a:extLst>
              <a:ext uri="{FF2B5EF4-FFF2-40B4-BE49-F238E27FC236}">
                <a16:creationId xmlns:a16="http://schemas.microsoft.com/office/drawing/2014/main" id="{7661BF11-726F-5A19-82AA-E3DAB6FBE539}"/>
              </a:ext>
            </a:extLst>
          </p:cNvPr>
          <p:cNvSpPr>
            <a:spLocks noGrp="1"/>
          </p:cNvSpPr>
          <p:nvPr>
            <p:ph type="body" idx="1"/>
          </p:nvPr>
        </p:nvSpPr>
        <p:spPr>
          <a:xfrm>
            <a:off x="838200" y="4589463"/>
            <a:ext cx="10515600" cy="1500187"/>
          </a:xfrm>
        </p:spPr>
        <p:txBody>
          <a:bodyPr>
            <a:normAutofit/>
          </a:bodyPr>
          <a:lstStyle/>
          <a:p>
            <a:r>
              <a:rPr lang="en-US" sz="3200" b="1" i="0" dirty="0">
                <a:solidFill>
                  <a:srgbClr val="002436"/>
                </a:solidFill>
                <a:effectLst/>
                <a:latin typeface="OpenSans"/>
              </a:rPr>
              <a:t>Baltimore Penn Station is a major multimodal transportation hub serv­ing the greater Baltimore region and is a vital link along the busy Northeast Corridor.</a:t>
            </a:r>
            <a:endParaRPr lang="en-US" sz="3200" b="1" dirty="0"/>
          </a:p>
        </p:txBody>
      </p:sp>
    </p:spTree>
    <p:extLst>
      <p:ext uri="{BB962C8B-B14F-4D97-AF65-F5344CB8AC3E}">
        <p14:creationId xmlns:p14="http://schemas.microsoft.com/office/powerpoint/2010/main" val="586722507"/>
      </p:ext>
    </p:extLst>
  </p:cSld>
  <p:clrMapOvr>
    <a:masterClrMapping/>
  </p:clrMapOvr>
  <p:transition spd="slow" advTm="3000">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AF6C1-BB2C-1CCC-5A30-E9E880E2E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F27D87-B409-65FD-7996-44F47689AFD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9D01B4F-ED50-D3B4-CFF0-AAFB882A1185}"/>
              </a:ext>
            </a:extLst>
          </p:cNvPr>
          <p:cNvSpPr>
            <a:spLocks noGrp="1"/>
          </p:cNvSpPr>
          <p:nvPr>
            <p:ph type="body" idx="1"/>
          </p:nvPr>
        </p:nvSpPr>
        <p:spPr>
          <a:xfrm>
            <a:off x="681538" y="5150264"/>
            <a:ext cx="10515600" cy="1500187"/>
          </a:xfrm>
        </p:spPr>
        <p:txBody>
          <a:bodyPr vert="horz" lIns="91440" tIns="45720" rIns="91440" bIns="45720" rtlCol="0" anchor="t">
            <a:normAutofit/>
          </a:bodyPr>
          <a:lstStyle/>
          <a:p>
            <a:r>
              <a:rPr lang="en-US" sz="3200" b="1" i="0" dirty="0">
                <a:solidFill>
                  <a:srgbClr val="000000"/>
                </a:solidFill>
                <a:effectLst/>
                <a:latin typeface="Poppins"/>
                <a:cs typeface="Poppins"/>
              </a:rPr>
              <a:t>A large-scale restoration and renovation at </a:t>
            </a:r>
            <a:r>
              <a:rPr lang="en-US" sz="3200" b="1" dirty="0" err="1">
                <a:solidFill>
                  <a:srgbClr val="000000"/>
                </a:solidFill>
                <a:latin typeface="Poppins"/>
                <a:cs typeface="Poppins"/>
              </a:rPr>
              <a:t>Philadelphia’S</a:t>
            </a:r>
            <a:r>
              <a:rPr lang="en-US" sz="3200" b="1" i="0" dirty="0">
                <a:solidFill>
                  <a:srgbClr val="000000"/>
                </a:solidFill>
                <a:effectLst/>
                <a:latin typeface="Poppins"/>
                <a:cs typeface="Poppins"/>
              </a:rPr>
              <a:t> 30th Street Station. </a:t>
            </a:r>
            <a:endParaRPr lang="en-US" sz="3200" b="1" dirty="0">
              <a:latin typeface="Poppins"/>
              <a:cs typeface="Poppins"/>
            </a:endParaRPr>
          </a:p>
        </p:txBody>
      </p:sp>
      <p:pic>
        <p:nvPicPr>
          <p:cNvPr id="5" name="Picture 4" descr="A large building with columns and a street station&#10;&#10;AI-generated content may be incorrect.">
            <a:extLst>
              <a:ext uri="{FF2B5EF4-FFF2-40B4-BE49-F238E27FC236}">
                <a16:creationId xmlns:a16="http://schemas.microsoft.com/office/drawing/2014/main" id="{6170E519-2E59-5EDF-99B4-A688A030D6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91" y="2002"/>
            <a:ext cx="12011283" cy="5148262"/>
          </a:xfrm>
          <a:prstGeom prst="rect">
            <a:avLst/>
          </a:prstGeom>
        </p:spPr>
      </p:pic>
    </p:spTree>
    <p:extLst>
      <p:ext uri="{BB962C8B-B14F-4D97-AF65-F5344CB8AC3E}">
        <p14:creationId xmlns:p14="http://schemas.microsoft.com/office/powerpoint/2010/main" val="2117667447"/>
      </p:ext>
    </p:extLst>
  </p:cSld>
  <p:clrMapOvr>
    <a:masterClrMapping/>
  </p:clrMapOvr>
  <p:transition spd="slow" advTm="3000">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C0132-CBF5-5129-463C-9FF09EEE9B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766D16-22BC-11F0-ADDD-6F883FFA94E9}"/>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11E9D8AB-0C29-7887-3DC2-DEC4E4933D79}"/>
              </a:ext>
            </a:extLst>
          </p:cNvPr>
          <p:cNvSpPr>
            <a:spLocks noGrp="1"/>
          </p:cNvSpPr>
          <p:nvPr>
            <p:ph type="body" idx="1"/>
          </p:nvPr>
        </p:nvSpPr>
        <p:spPr>
          <a:xfrm>
            <a:off x="831850" y="5177642"/>
            <a:ext cx="10515600" cy="1500187"/>
          </a:xfrm>
        </p:spPr>
        <p:txBody>
          <a:bodyPr>
            <a:normAutofit/>
          </a:bodyPr>
          <a:lstStyle/>
          <a:p>
            <a:r>
              <a:rPr lang="en-US" b="1" i="0" dirty="0">
                <a:solidFill>
                  <a:srgbClr val="002436"/>
                </a:solidFill>
                <a:effectLst/>
                <a:latin typeface="Open Sans" panose="020B0606030504020204" pitchFamily="34" charset="0"/>
              </a:rPr>
              <a:t>The Chicago Hub Improvement Program (CHIP) will transform regional and intercity passenger rail in Chicago and the Midwest.</a:t>
            </a:r>
          </a:p>
          <a:p>
            <a:endParaRPr lang="en-US" dirty="0"/>
          </a:p>
        </p:txBody>
      </p:sp>
      <p:pic>
        <p:nvPicPr>
          <p:cNvPr id="5" name="Picture 4" descr="A city skyline with a group of buildings&#10;&#10;AI-generated content may be incorrect.">
            <a:extLst>
              <a:ext uri="{FF2B5EF4-FFF2-40B4-BE49-F238E27FC236}">
                <a16:creationId xmlns:a16="http://schemas.microsoft.com/office/drawing/2014/main" id="{61A3F7EE-A688-7F7F-25D3-E7ECF3F15C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5177642"/>
          </a:xfrm>
          <a:prstGeom prst="rect">
            <a:avLst/>
          </a:prstGeom>
        </p:spPr>
      </p:pic>
    </p:spTree>
    <p:extLst>
      <p:ext uri="{BB962C8B-B14F-4D97-AF65-F5344CB8AC3E}">
        <p14:creationId xmlns:p14="http://schemas.microsoft.com/office/powerpoint/2010/main" val="1066251801"/>
      </p:ext>
    </p:extLst>
  </p:cSld>
  <p:clrMapOvr>
    <a:masterClrMapping/>
  </p:clrMapOvr>
  <p:transition spd="slow" advTm="3000">
    <p:wipe/>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0805E6-60A9-89C1-6E34-D26DE90E103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sign in a building&#10;&#10;AI-generated content may be incorrect.">
            <a:extLst>
              <a:ext uri="{FF2B5EF4-FFF2-40B4-BE49-F238E27FC236}">
                <a16:creationId xmlns:a16="http://schemas.microsoft.com/office/drawing/2014/main" id="{CF42C053-055C-1122-2A6D-590B2E770B3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447B0D7-DF54-4E1A-C005-5847B9A0767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solidFill>
                  <a:schemeClr val="bg1"/>
                </a:solidFill>
              </a:rPr>
              <a:t>Chicago Union Station Modernization</a:t>
            </a:r>
          </a:p>
        </p:txBody>
      </p:sp>
      <p:sp>
        <p:nvSpPr>
          <p:cNvPr id="3" name="Text Placeholder 2">
            <a:extLst>
              <a:ext uri="{FF2B5EF4-FFF2-40B4-BE49-F238E27FC236}">
                <a16:creationId xmlns:a16="http://schemas.microsoft.com/office/drawing/2014/main" id="{5D848DD4-0275-6EEB-A607-FBFC183F96F9}"/>
              </a:ext>
            </a:extLst>
          </p:cNvPr>
          <p:cNvSpPr>
            <a:spLocks noGrp="1"/>
          </p:cNvSpPr>
          <p:nvPr>
            <p:ph type="body" idx="1"/>
          </p:nvPr>
        </p:nvSpPr>
        <p:spPr>
          <a:xfrm>
            <a:off x="477980" y="4872922"/>
            <a:ext cx="4023359" cy="1208141"/>
          </a:xfrm>
        </p:spPr>
        <p:txBody>
          <a:bodyPr vert="horz" lIns="91440" tIns="45720" rIns="91440" bIns="45720" rtlCol="0">
            <a:normAutofit/>
          </a:bodyPr>
          <a:lstStyle/>
          <a:p>
            <a:r>
              <a:rPr lang="en-US" sz="1100" b="0" i="0" dirty="0">
                <a:solidFill>
                  <a:schemeClr val="bg1"/>
                </a:solidFill>
                <a:effectLst/>
              </a:rPr>
              <a:t>Upgrades to the concourse, mezzanine, and entrance pavilions will enhance passenger flow, accessibility, and safety. The project transforms Union Station into a vibrant transportation hub that graciously welcomes travelers, commuters, and residents. </a:t>
            </a:r>
          </a:p>
          <a:p>
            <a:endParaRPr lang="en-US" sz="1100" dirty="0">
              <a:solidFill>
                <a:schemeClr val="bg1"/>
              </a:solidFill>
            </a:endParaRP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2623308"/>
      </p:ext>
    </p:extLst>
  </p:cSld>
  <p:clrMapOvr>
    <a:masterClrMapping/>
  </p:clrMapOvr>
  <p:transition spd="slow" advTm="3000">
    <p:wipe/>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48860D-1343-D0D0-092F-DF12A27AEB57}"/>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train station with a roof&#10;&#10;AI-generated content may be incorrect.">
            <a:extLst>
              <a:ext uri="{FF2B5EF4-FFF2-40B4-BE49-F238E27FC236}">
                <a16:creationId xmlns:a16="http://schemas.microsoft.com/office/drawing/2014/main" id="{651B81CB-9428-8882-5889-70BA4AEE2CC6}"/>
              </a:ext>
            </a:extLst>
          </p:cNvPr>
          <p:cNvPicPr>
            <a:picLocks noChangeAspect="1"/>
          </p:cNvPicPr>
          <p:nvPr/>
        </p:nvPicPr>
        <p:blipFill>
          <a:blip r:embed="rId3" cstate="email">
            <a:alphaModFix amt="50000"/>
            <a:extLst>
              <a:ext uri="{28A0092B-C50C-407E-A947-70E740481C1C}">
                <a14:useLocalDpi xmlns:a14="http://schemas.microsoft.com/office/drawing/2010/main"/>
              </a:ext>
            </a:extLst>
          </a:blip>
          <a:srcRect r="-1" b="-1"/>
          <a:stretch/>
        </p:blipFill>
        <p:spPr>
          <a:xfrm>
            <a:off x="20" y="10"/>
            <a:ext cx="12188930" cy="6857990"/>
          </a:xfrm>
          <a:prstGeom prst="rect">
            <a:avLst/>
          </a:prstGeom>
        </p:spPr>
      </p:pic>
      <p:sp>
        <p:nvSpPr>
          <p:cNvPr id="4" name="Title 3">
            <a:extLst>
              <a:ext uri="{FF2B5EF4-FFF2-40B4-BE49-F238E27FC236}">
                <a16:creationId xmlns:a16="http://schemas.microsoft.com/office/drawing/2014/main" id="{ED0ED639-C5B3-4EEC-6179-E181E75C77CA}"/>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dirty="0">
                <a:solidFill>
                  <a:schemeClr val="bg1"/>
                </a:solidFill>
              </a:rPr>
              <a:t>Denver Union Station</a:t>
            </a:r>
            <a:br>
              <a:rPr lang="en-US" sz="6600" dirty="0">
                <a:solidFill>
                  <a:schemeClr val="bg1"/>
                </a:solidFill>
              </a:rPr>
            </a:br>
            <a:endParaRPr lang="en-US" sz="6600" dirty="0">
              <a:solidFill>
                <a:schemeClr val="bg1"/>
              </a:solidFill>
            </a:endParaRPr>
          </a:p>
        </p:txBody>
      </p:sp>
      <p:sp>
        <p:nvSpPr>
          <p:cNvPr id="2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354271"/>
      </p:ext>
    </p:extLst>
  </p:cSld>
  <p:clrMapOvr>
    <a:masterClrMapping/>
  </p:clrMapOvr>
  <p:transition spd="slow" advTm="3000">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544CA-BE94-2F44-3E12-CB11F9C20A2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FFDF2C4-4366-8BC2-F749-DD03C4049C73}"/>
              </a:ext>
            </a:extLst>
          </p:cNvPr>
          <p:cNvSpPr>
            <a:spLocks noGrp="1"/>
          </p:cNvSpPr>
          <p:nvPr>
            <p:ph type="body" idx="1"/>
          </p:nvPr>
        </p:nvSpPr>
        <p:spPr>
          <a:xfrm>
            <a:off x="838906" y="4264907"/>
            <a:ext cx="10515600" cy="1500187"/>
          </a:xfrm>
        </p:spPr>
        <p:txBody>
          <a:bodyPr>
            <a:normAutofit/>
          </a:bodyPr>
          <a:lstStyle/>
          <a:p>
            <a:r>
              <a:rPr lang="en-US" sz="3200" b="1" i="0" dirty="0">
                <a:solidFill>
                  <a:srgbClr val="002436"/>
                </a:solidFill>
                <a:effectLst/>
                <a:latin typeface="OpenSans"/>
              </a:rPr>
              <a:t>The Virginia-led initiative, called Transforming Rail in Virginia (TRIV), is a $3.7 billion investment to improve passenger, commuter and freight rail in Virginia. </a:t>
            </a:r>
            <a:endParaRPr lang="en-US" sz="3200" b="1" dirty="0"/>
          </a:p>
        </p:txBody>
      </p:sp>
      <p:pic>
        <p:nvPicPr>
          <p:cNvPr id="5" name="Picture 4" descr="A train on a hill&#10;&#10;AI-generated content may be incorrect.">
            <a:extLst>
              <a:ext uri="{FF2B5EF4-FFF2-40B4-BE49-F238E27FC236}">
                <a16:creationId xmlns:a16="http://schemas.microsoft.com/office/drawing/2014/main" id="{B5A0AA18-A9E6-14D1-CDCD-0E68BE6DF9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6" y="-1017"/>
            <a:ext cx="12192000" cy="3935548"/>
          </a:xfrm>
          <a:prstGeom prst="rect">
            <a:avLst/>
          </a:prstGeom>
        </p:spPr>
      </p:pic>
    </p:spTree>
    <p:extLst>
      <p:ext uri="{BB962C8B-B14F-4D97-AF65-F5344CB8AC3E}">
        <p14:creationId xmlns:p14="http://schemas.microsoft.com/office/powerpoint/2010/main" val="927333181"/>
      </p:ext>
    </p:extLst>
  </p:cSld>
  <p:clrMapOvr>
    <a:masterClrMapping/>
  </p:clrMapOvr>
  <p:transition spd="slow" advTm="6000">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940DA-FA88-14F3-B33A-1A81E3B1DAEE}"/>
            </a:ext>
          </a:extLst>
        </p:cNvPr>
        <p:cNvGrpSpPr/>
        <p:nvPr/>
      </p:nvGrpSpPr>
      <p:grpSpPr>
        <a:xfrm>
          <a:off x="0" y="0"/>
          <a:ext cx="0" cy="0"/>
          <a:chOff x="0" y="0"/>
          <a:chExt cx="0" cy="0"/>
        </a:xfrm>
      </p:grpSpPr>
      <p:pic>
        <p:nvPicPr>
          <p:cNvPr id="5" name="Picture 4" descr="A bridge over a river&#10;&#10;AI-generated content may be incorrect.">
            <a:extLst>
              <a:ext uri="{FF2B5EF4-FFF2-40B4-BE49-F238E27FC236}">
                <a16:creationId xmlns:a16="http://schemas.microsoft.com/office/drawing/2014/main" id="{7C1AA944-ED6C-87ED-2909-45335AFA0EF8}"/>
              </a:ext>
            </a:extLst>
          </p:cNvPr>
          <p:cNvPicPr>
            <a:picLocks noChangeAspect="1"/>
          </p:cNvPicPr>
          <p:nvPr/>
        </p:nvPicPr>
        <p:blipFill>
          <a:blip r:embed="rId3"/>
          <a:stretch>
            <a:fillRect/>
          </a:stretch>
        </p:blipFill>
        <p:spPr>
          <a:xfrm>
            <a:off x="528" y="1185685"/>
            <a:ext cx="12169776" cy="5671963"/>
          </a:xfrm>
          <a:prstGeom prst="rect">
            <a:avLst/>
          </a:prstGeom>
        </p:spPr>
      </p:pic>
    </p:spTree>
    <p:extLst>
      <p:ext uri="{BB962C8B-B14F-4D97-AF65-F5344CB8AC3E}">
        <p14:creationId xmlns:p14="http://schemas.microsoft.com/office/powerpoint/2010/main" val="2436667648"/>
      </p:ext>
    </p:extLst>
  </p:cSld>
  <p:clrMapOvr>
    <a:masterClrMapping/>
  </p:clrMapOvr>
  <p:transition spd="slow" advTm="3000">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90FEC-4E67-A439-6A81-3621D3FBF7CE}"/>
            </a:ext>
          </a:extLst>
        </p:cNvPr>
        <p:cNvGrpSpPr/>
        <p:nvPr/>
      </p:nvGrpSpPr>
      <p:grpSpPr>
        <a:xfrm>
          <a:off x="0" y="0"/>
          <a:ext cx="0" cy="0"/>
          <a:chOff x="0" y="0"/>
          <a:chExt cx="0" cy="0"/>
        </a:xfrm>
      </p:grpSpPr>
      <p:pic>
        <p:nvPicPr>
          <p:cNvPr id="3" name="Picture 2" descr="A long shot of a bridge&#10;&#10;AI-generated content may be incorrect.">
            <a:extLst>
              <a:ext uri="{FF2B5EF4-FFF2-40B4-BE49-F238E27FC236}">
                <a16:creationId xmlns:a16="http://schemas.microsoft.com/office/drawing/2014/main" id="{5C076587-3E5E-F846-DA16-71A6EFED82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81" y="-543278"/>
            <a:ext cx="12203819" cy="7641166"/>
          </a:xfrm>
          <a:prstGeom prst="rect">
            <a:avLst/>
          </a:prstGeom>
        </p:spPr>
      </p:pic>
    </p:spTree>
    <p:extLst>
      <p:ext uri="{BB962C8B-B14F-4D97-AF65-F5344CB8AC3E}">
        <p14:creationId xmlns:p14="http://schemas.microsoft.com/office/powerpoint/2010/main" val="601606542"/>
      </p:ext>
    </p:extLst>
  </p:cSld>
  <p:clrMapOvr>
    <a:masterClrMapping/>
  </p:clrMapOvr>
  <p:transition spd="slow" advTm="3000">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EDD0C-0B98-0D6D-5247-A8AFCCAC8D9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CB8E182-8B58-7300-974A-9439B33C4734}"/>
              </a:ext>
            </a:extLst>
          </p:cNvPr>
          <p:cNvPicPr>
            <a:picLocks noChangeAspect="1"/>
          </p:cNvPicPr>
          <p:nvPr/>
        </p:nvPicPr>
        <p:blipFill>
          <a:blip r:embed="rId3"/>
          <a:stretch>
            <a:fillRect/>
          </a:stretch>
        </p:blipFill>
        <p:spPr>
          <a:xfrm>
            <a:off x="2855214" y="5245634"/>
            <a:ext cx="5945124" cy="1402080"/>
          </a:xfrm>
          <a:prstGeom prst="rect">
            <a:avLst/>
          </a:prstGeom>
        </p:spPr>
      </p:pic>
      <p:sp>
        <p:nvSpPr>
          <p:cNvPr id="2" name="Title 1">
            <a:extLst>
              <a:ext uri="{FF2B5EF4-FFF2-40B4-BE49-F238E27FC236}">
                <a16:creationId xmlns:a16="http://schemas.microsoft.com/office/drawing/2014/main" id="{C6B12CD8-3FED-ABFB-D619-147CC0F8B85F}"/>
              </a:ext>
            </a:extLst>
          </p:cNvPr>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CBBC8460-7990-11B8-AE80-636C898C1278}"/>
              </a:ext>
            </a:extLst>
          </p:cNvPr>
          <p:cNvSpPr>
            <a:spLocks noGrp="1"/>
          </p:cNvSpPr>
          <p:nvPr>
            <p:ph type="body" idx="1"/>
          </p:nvPr>
        </p:nvSpPr>
        <p:spPr>
          <a:xfrm>
            <a:off x="838200" y="4589463"/>
            <a:ext cx="10515600" cy="1500187"/>
          </a:xfrm>
        </p:spPr>
        <p:txBody>
          <a:bodyPr/>
          <a:lstStyle/>
          <a:p>
            <a:r>
              <a:rPr lang="en-US" sz="1800" kern="0" dirty="0">
                <a:solidFill>
                  <a:srgbClr val="676767"/>
                </a:solidFill>
                <a:effectLst/>
                <a:latin typeface="Open Sans" panose="020B0606030504020204" pitchFamily="34" charset="0"/>
                <a:ea typeface="Times New Roman" panose="02020603050405020304" pitchFamily="18"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6" name="Picture 5">
            <a:extLst>
              <a:ext uri="{FF2B5EF4-FFF2-40B4-BE49-F238E27FC236}">
                <a16:creationId xmlns:a16="http://schemas.microsoft.com/office/drawing/2014/main" id="{CE22ED99-0F19-9206-DB5B-3D43940297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661052"/>
            <a:ext cx="12192000" cy="3535896"/>
          </a:xfrm>
          <a:prstGeom prst="rect">
            <a:avLst/>
          </a:prstGeom>
        </p:spPr>
      </p:pic>
    </p:spTree>
    <p:extLst>
      <p:ext uri="{BB962C8B-B14F-4D97-AF65-F5344CB8AC3E}">
        <p14:creationId xmlns:p14="http://schemas.microsoft.com/office/powerpoint/2010/main" val="3694050861"/>
      </p:ext>
    </p:extLst>
  </p:cSld>
  <p:clrMapOvr>
    <a:masterClrMapping/>
  </p:clrMapOvr>
  <p:transition spd="slow" advClick="0" advTm="3000">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E0001-3EAE-F2FB-CCD7-3E4F101A4FA4}"/>
            </a:ext>
          </a:extLst>
        </p:cNvPr>
        <p:cNvGrpSpPr/>
        <p:nvPr/>
      </p:nvGrpSpPr>
      <p:grpSpPr>
        <a:xfrm>
          <a:off x="0" y="0"/>
          <a:ext cx="0" cy="0"/>
          <a:chOff x="0" y="0"/>
          <a:chExt cx="0" cy="0"/>
        </a:xfrm>
      </p:grpSpPr>
      <p:pic>
        <p:nvPicPr>
          <p:cNvPr id="3" name="Picture 2" descr="A train on the tracks&#10;&#10;AI-generated content may be incorrect.">
            <a:extLst>
              <a:ext uri="{FF2B5EF4-FFF2-40B4-BE49-F238E27FC236}">
                <a16:creationId xmlns:a16="http://schemas.microsoft.com/office/drawing/2014/main" id="{AC00933C-D615-920C-1CB3-0ED9E3202F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5362" y="-324884"/>
            <a:ext cx="12739282" cy="8506046"/>
          </a:xfrm>
          <a:prstGeom prst="rect">
            <a:avLst/>
          </a:prstGeom>
        </p:spPr>
      </p:pic>
    </p:spTree>
    <p:extLst>
      <p:ext uri="{BB962C8B-B14F-4D97-AF65-F5344CB8AC3E}">
        <p14:creationId xmlns:p14="http://schemas.microsoft.com/office/powerpoint/2010/main" val="4076095192"/>
      </p:ext>
    </p:extLst>
  </p:cSld>
  <p:clrMapOvr>
    <a:masterClrMapping/>
  </p:clrMapOvr>
  <p:transition spd="slow" advClick="0" advTm="3000">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192BA-36AA-3427-C846-107B9FCB4AC7}"/>
            </a:ext>
          </a:extLst>
        </p:cNvPr>
        <p:cNvGrpSpPr/>
        <p:nvPr/>
      </p:nvGrpSpPr>
      <p:grpSpPr>
        <a:xfrm>
          <a:off x="0" y="0"/>
          <a:ext cx="0" cy="0"/>
          <a:chOff x="0" y="0"/>
          <a:chExt cx="0" cy="0"/>
        </a:xfrm>
      </p:grpSpPr>
      <p:pic>
        <p:nvPicPr>
          <p:cNvPr id="3" name="Picture 2" descr="A blue and red train with a map of the united states&#10;&#10;AI-generated content may be incorrect.">
            <a:extLst>
              <a:ext uri="{FF2B5EF4-FFF2-40B4-BE49-F238E27FC236}">
                <a16:creationId xmlns:a16="http://schemas.microsoft.com/office/drawing/2014/main" id="{91861175-17AA-B4FB-A618-A03598F064B3}"/>
              </a:ext>
            </a:extLst>
          </p:cNvPr>
          <p:cNvPicPr>
            <a:picLocks noChangeAspect="1"/>
          </p:cNvPicPr>
          <p:nvPr/>
        </p:nvPicPr>
        <p:blipFill>
          <a:blip r:embed="rId3"/>
          <a:stretch>
            <a:fillRect/>
          </a:stretch>
        </p:blipFill>
        <p:spPr>
          <a:xfrm>
            <a:off x="2916" y="115186"/>
            <a:ext cx="12174351" cy="6745766"/>
          </a:xfrm>
          <a:prstGeom prst="rect">
            <a:avLst/>
          </a:prstGeom>
        </p:spPr>
      </p:pic>
    </p:spTree>
    <p:extLst>
      <p:ext uri="{BB962C8B-B14F-4D97-AF65-F5344CB8AC3E}">
        <p14:creationId xmlns:p14="http://schemas.microsoft.com/office/powerpoint/2010/main" val="91162064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A314B-52CC-B8AD-F9A8-4747595C28E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24D5BFF-BD00-F6AB-D000-686F9889830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21366" y="1104420"/>
            <a:ext cx="9349268" cy="5180788"/>
          </a:xfrm>
          <a:prstGeom prst="rect">
            <a:avLst/>
          </a:prstGeom>
        </p:spPr>
      </p:pic>
    </p:spTree>
    <p:extLst>
      <p:ext uri="{BB962C8B-B14F-4D97-AF65-F5344CB8AC3E}">
        <p14:creationId xmlns:p14="http://schemas.microsoft.com/office/powerpoint/2010/main" val="150287061"/>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EF56B54E-C7FB-7AFA-2A11-D9DFAE6E472C}"/>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01791B54-DA2E-A100-8AF1-287DEB2E74B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0" y="1"/>
            <a:ext cx="12191980" cy="6857999"/>
          </a:xfrm>
          <a:prstGeom prst="rect">
            <a:avLst/>
          </a:prstGeom>
        </p:spPr>
      </p:pic>
    </p:spTree>
    <p:extLst>
      <p:ext uri="{BB962C8B-B14F-4D97-AF65-F5344CB8AC3E}">
        <p14:creationId xmlns:p14="http://schemas.microsoft.com/office/powerpoint/2010/main" val="2708483877"/>
      </p:ext>
    </p:extLst>
  </p:cSld>
  <p:clrMapOvr>
    <a:overrideClrMapping bg1="dk1" tx1="lt1" bg2="dk2" tx2="lt2" accent1="accent1" accent2="accent2" accent3="accent3" accent4="accent4" accent5="accent5" accent6="accent6" hlink="hlink" folHlink="folHlink"/>
  </p:clrMapOvr>
  <p:transition spd="slow" advTm="3000">
    <p:wipe/>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CE80DA-29BF-710B-8AB4-C3BECCDEF829}"/>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Content Placeholder 7" descr="A train on the tracks&#10;&#10;AI-generated content may be incorrect.">
            <a:extLst>
              <a:ext uri="{FF2B5EF4-FFF2-40B4-BE49-F238E27FC236}">
                <a16:creationId xmlns:a16="http://schemas.microsoft.com/office/drawing/2014/main" id="{EFC39C15-1DFD-1C2C-8FD6-98CB25663C6B}"/>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rcRect r="-1"/>
          <a:stretch/>
        </p:blipFill>
        <p:spPr>
          <a:xfrm>
            <a:off x="4547938" y="3681409"/>
            <a:ext cx="7644062" cy="3176595"/>
          </a:xfrm>
          <a:prstGeom prst="rect">
            <a:avLst/>
          </a:prstGeom>
        </p:spPr>
      </p:pic>
      <p:pic>
        <p:nvPicPr>
          <p:cNvPr id="6" name="Content Placeholder 5" descr="A row of seats in a train&#10;&#10;AI-generated content may be incorrect.">
            <a:extLst>
              <a:ext uri="{FF2B5EF4-FFF2-40B4-BE49-F238E27FC236}">
                <a16:creationId xmlns:a16="http://schemas.microsoft.com/office/drawing/2014/main" id="{77A80B3A-2E7D-9186-CB35-9971E4C62579}"/>
              </a:ext>
            </a:extLst>
          </p:cNvPr>
          <p:cNvPicPr>
            <a:picLocks noGrp="1" noChangeAspect="1"/>
          </p:cNvPicPr>
          <p:nvPr>
            <p:ph sz="half" idx="1"/>
          </p:nvPr>
        </p:nvPicPr>
        <p:blipFill>
          <a:blip r:embed="rId4" cstate="email">
            <a:alphaModFix/>
            <a:extLst>
              <a:ext uri="{28A0092B-C50C-407E-A947-70E740481C1C}">
                <a14:useLocalDpi xmlns:a14="http://schemas.microsoft.com/office/drawing/2010/main"/>
              </a:ext>
            </a:extLst>
          </a:blip>
          <a:srcRect r="-1"/>
          <a:stretch/>
        </p:blipFill>
        <p:spPr>
          <a:xfrm>
            <a:off x="4547937" y="-5"/>
            <a:ext cx="7644062" cy="3681406"/>
          </a:xfrm>
          <a:prstGeom prst="rect">
            <a:avLst/>
          </a:prstGeom>
        </p:spPr>
      </p:pic>
      <p:sp>
        <p:nvSpPr>
          <p:cNvPr id="2" name="Title 1">
            <a:extLst>
              <a:ext uri="{FF2B5EF4-FFF2-40B4-BE49-F238E27FC236}">
                <a16:creationId xmlns:a16="http://schemas.microsoft.com/office/drawing/2014/main" id="{A72F8EFC-FE5B-40B7-515C-696798E2938B}"/>
              </a:ext>
            </a:extLst>
          </p:cNvPr>
          <p:cNvSpPr>
            <a:spLocks noGrp="1"/>
          </p:cNvSpPr>
          <p:nvPr>
            <p:ph type="title"/>
          </p:nvPr>
        </p:nvSpPr>
        <p:spPr>
          <a:xfrm>
            <a:off x="838200" y="1115219"/>
            <a:ext cx="5395912" cy="2387600"/>
          </a:xfrm>
        </p:spPr>
        <p:txBody>
          <a:bodyPr vert="horz" lIns="91440" tIns="45720" rIns="91440" bIns="45720" rtlCol="0" anchor="b">
            <a:normAutofit/>
          </a:bodyPr>
          <a:lstStyle/>
          <a:p>
            <a:r>
              <a:rPr lang="en-US" sz="4600" kern="1200">
                <a:solidFill>
                  <a:schemeClr val="bg1"/>
                </a:solidFill>
                <a:latin typeface="+mj-lt"/>
                <a:ea typeface="+mj-ea"/>
                <a:cs typeface="+mj-cs"/>
              </a:rPr>
              <a:t>Refresh and Upgrade the Superliners for LD routes</a:t>
            </a:r>
          </a:p>
        </p:txBody>
      </p:sp>
      <p:cxnSp>
        <p:nvCxnSpPr>
          <p:cNvPr id="17" name="Straight Connector 16">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972033"/>
      </p:ext>
    </p:extLst>
  </p:cSld>
  <p:clrMapOvr>
    <a:masterClrMapping/>
  </p:clrMapOvr>
  <p:transition spd="slow" advClick="0" advTm="3000">
    <p:wipe/>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train on the tracks with trees in the background&#10;&#10;Description automatically generated">
            <a:extLst>
              <a:ext uri="{FF2B5EF4-FFF2-40B4-BE49-F238E27FC236}">
                <a16:creationId xmlns:a16="http://schemas.microsoft.com/office/drawing/2014/main" id="{857632D0-4DA6-3648-B1FA-AD837A6A9E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1060705"/>
            <a:ext cx="11277600" cy="4736590"/>
          </a:xfrm>
          <a:prstGeom prst="rect">
            <a:avLst/>
          </a:prstGeom>
        </p:spPr>
      </p:pic>
      <p:sp>
        <p:nvSpPr>
          <p:cNvPr id="3" name="TextBox 2">
            <a:extLst>
              <a:ext uri="{FF2B5EF4-FFF2-40B4-BE49-F238E27FC236}">
                <a16:creationId xmlns:a16="http://schemas.microsoft.com/office/drawing/2014/main" id="{DF3FE7EE-D5A0-B54A-A8FC-B8858C60E63B}"/>
              </a:ext>
            </a:extLst>
          </p:cNvPr>
          <p:cNvSpPr txBox="1"/>
          <p:nvPr/>
        </p:nvSpPr>
        <p:spPr>
          <a:xfrm>
            <a:off x="3048000" y="-492329"/>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They continue to be the lifeline of passenger rail in America.   </a:t>
            </a:r>
          </a:p>
        </p:txBody>
      </p:sp>
    </p:spTree>
    <p:extLst>
      <p:ext uri="{BB962C8B-B14F-4D97-AF65-F5344CB8AC3E}">
        <p14:creationId xmlns:p14="http://schemas.microsoft.com/office/powerpoint/2010/main" val="26682604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2D0A2D-F5C6-E36D-8C75-7213766A0CF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5410"/>
            <a:ext cx="12192000" cy="6827180"/>
          </a:xfrm>
          <a:prstGeom prst="rect">
            <a:avLst/>
          </a:prstGeom>
        </p:spPr>
      </p:pic>
    </p:spTree>
    <p:extLst>
      <p:ext uri="{BB962C8B-B14F-4D97-AF65-F5344CB8AC3E}">
        <p14:creationId xmlns:p14="http://schemas.microsoft.com/office/powerpoint/2010/main" val="33859380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DD2940-D545-C40C-8F65-32A24B9ACF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76" y="0"/>
            <a:ext cx="12172248" cy="6858000"/>
          </a:xfrm>
          <a:prstGeom prst="rect">
            <a:avLst/>
          </a:prstGeom>
        </p:spPr>
      </p:pic>
    </p:spTree>
    <p:extLst>
      <p:ext uri="{BB962C8B-B14F-4D97-AF65-F5344CB8AC3E}">
        <p14:creationId xmlns:p14="http://schemas.microsoft.com/office/powerpoint/2010/main" val="36343465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9526B-B077-CF46-8258-030818CF45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DE3D15-D182-56E2-1FA4-25E63EEE5D7A}"/>
              </a:ext>
            </a:extLst>
          </p:cNvPr>
          <p:cNvSpPr>
            <a:spLocks noGrp="1"/>
          </p:cNvSpPr>
          <p:nvPr>
            <p:ph type="title"/>
          </p:nvPr>
        </p:nvSpPr>
        <p:spPr>
          <a:xfrm>
            <a:off x="258489" y="0"/>
            <a:ext cx="9621235" cy="1600200"/>
          </a:xfrm>
        </p:spPr>
        <p:txBody>
          <a:bodyPr>
            <a:normAutofit fontScale="90000"/>
          </a:bodyPr>
          <a:lstStyle/>
          <a:p>
            <a:r>
              <a:rPr lang="en-US" sz="2200" b="1" spc="600" dirty="0"/>
              <a:t>THE WAY FORWARD</a:t>
            </a:r>
            <a:br>
              <a:rPr lang="en-US" b="1" dirty="0"/>
            </a:br>
            <a:r>
              <a:rPr lang="en-US" sz="3600" b="1" dirty="0"/>
              <a:t>FRA-Led Long-Distance Study:</a:t>
            </a:r>
            <a:br>
              <a:rPr lang="en-US" sz="3600" dirty="0"/>
            </a:br>
            <a:r>
              <a:rPr lang="en-US" sz="3600" dirty="0"/>
              <a:t>Restoring Routes, Growing Service To 45+ Million People</a:t>
            </a:r>
          </a:p>
        </p:txBody>
      </p:sp>
      <p:sp>
        <p:nvSpPr>
          <p:cNvPr id="8" name="Content Placeholder 2">
            <a:extLst>
              <a:ext uri="{FF2B5EF4-FFF2-40B4-BE49-F238E27FC236}">
                <a16:creationId xmlns:a16="http://schemas.microsoft.com/office/drawing/2014/main" id="{2934D7B4-2699-AFBF-1A82-BFCEBA11743F}"/>
              </a:ext>
            </a:extLst>
          </p:cNvPr>
          <p:cNvSpPr>
            <a:spLocks noGrp="1"/>
          </p:cNvSpPr>
          <p:nvPr>
            <p:ph idx="1"/>
          </p:nvPr>
        </p:nvSpPr>
        <p:spPr>
          <a:xfrm>
            <a:off x="6634716" y="1600200"/>
            <a:ext cx="4719084" cy="4675909"/>
          </a:xfrm>
        </p:spPr>
        <p:txBody>
          <a:bodyPr>
            <a:normAutofit fontScale="70000" lnSpcReduction="20000"/>
          </a:bodyPr>
          <a:lstStyle/>
          <a:p>
            <a:endParaRPr lang="en-US" i="1" dirty="0"/>
          </a:p>
          <a:p>
            <a:r>
              <a:rPr lang="en-US" i="1" dirty="0"/>
              <a:t>Rail Passengers Association </a:t>
            </a:r>
            <a:r>
              <a:rPr lang="en-US" dirty="0"/>
              <a:t>participated heavily in this work</a:t>
            </a:r>
          </a:p>
          <a:p>
            <a:pPr lvl="1"/>
            <a:r>
              <a:rPr lang="en-US" dirty="0"/>
              <a:t>Study is part of the Jobs Act/Bipartisan Infrastructure Law</a:t>
            </a:r>
          </a:p>
          <a:p>
            <a:r>
              <a:rPr lang="en-US" dirty="0"/>
              <a:t>Enhanced Network Map would create dramatic growth in service nationwide</a:t>
            </a:r>
          </a:p>
          <a:p>
            <a:pPr lvl="1"/>
            <a:r>
              <a:rPr lang="en-US" dirty="0"/>
              <a:t>19 million more urban residents, 9 million more rural residents, 2 million more students, 600 more educational institutions, 75 National Parks, 82 additional Medical Centers</a:t>
            </a:r>
          </a:p>
          <a:p>
            <a:r>
              <a:rPr lang="en-US" dirty="0"/>
              <a:t>Rural and underserved states get particular attention in study’s route designs – two more states, 102 new stations in small communities</a:t>
            </a:r>
          </a:p>
        </p:txBody>
      </p:sp>
      <p:sp>
        <p:nvSpPr>
          <p:cNvPr id="10" name="TextBox 9">
            <a:extLst>
              <a:ext uri="{FF2B5EF4-FFF2-40B4-BE49-F238E27FC236}">
                <a16:creationId xmlns:a16="http://schemas.microsoft.com/office/drawing/2014/main" id="{00116D2A-4788-6DE2-F475-02A42D89D3FE}"/>
              </a:ext>
            </a:extLst>
          </p:cNvPr>
          <p:cNvSpPr txBox="1"/>
          <p:nvPr/>
        </p:nvSpPr>
        <p:spPr>
          <a:xfrm>
            <a:off x="6393875" y="6276109"/>
            <a:ext cx="579812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sng" strike="noStrike" kern="1200" cap="none" spc="0" normalizeH="0" baseline="0" noProof="0" dirty="0">
                <a:ln>
                  <a:noFill/>
                </a:ln>
                <a:solidFill>
                  <a:prstClr val="black"/>
                </a:solidFill>
                <a:effectLst/>
                <a:uLnTx/>
                <a:uFillTx/>
                <a:latin typeface="Calibri" panose="020F0502020204030204"/>
                <a:ea typeface="+mn-ea"/>
                <a:cs typeface="+mn-cs"/>
              </a:rPr>
              <a:t>Sources: Federal Railroad Administration, Rail Passengers Association</a:t>
            </a:r>
          </a:p>
        </p:txBody>
      </p:sp>
      <p:pic>
        <p:nvPicPr>
          <p:cNvPr id="3" name="Picture 2">
            <a:extLst>
              <a:ext uri="{FF2B5EF4-FFF2-40B4-BE49-F238E27FC236}">
                <a16:creationId xmlns:a16="http://schemas.microsoft.com/office/drawing/2014/main" id="{0B7B52B4-ED25-CB71-D942-A40CD31B0A0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59907" y="1583898"/>
            <a:ext cx="6287550" cy="3691623"/>
          </a:xfrm>
          <a:prstGeom prst="rect">
            <a:avLst/>
          </a:prstGeom>
        </p:spPr>
      </p:pic>
      <p:sp>
        <p:nvSpPr>
          <p:cNvPr id="9" name="Content Placeholder 2">
            <a:extLst>
              <a:ext uri="{FF2B5EF4-FFF2-40B4-BE49-F238E27FC236}">
                <a16:creationId xmlns:a16="http://schemas.microsoft.com/office/drawing/2014/main" id="{F67308ED-C3BF-803D-696B-BA6B152CF8BC}"/>
              </a:ext>
            </a:extLst>
          </p:cNvPr>
          <p:cNvSpPr txBox="1">
            <a:spLocks/>
          </p:cNvSpPr>
          <p:nvPr/>
        </p:nvSpPr>
        <p:spPr>
          <a:xfrm>
            <a:off x="287873" y="5088983"/>
            <a:ext cx="5526405" cy="1630451"/>
          </a:xfrm>
          <a:prstGeom prst="rect">
            <a:avLst/>
          </a:prstGeom>
          <a:solidFill>
            <a:schemeClr val="accent6">
              <a:lumMod val="40000"/>
              <a:lumOff val="60000"/>
            </a:schemeClr>
          </a:solidFill>
          <a:effectLst>
            <a:outerShdw blurRad="50800" dist="101600" dir="8700000" algn="tr" rotWithShape="0">
              <a:prstClr val="black">
                <a:alpha val="40000"/>
              </a:prstClr>
            </a:outerShdw>
          </a:effectLst>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00B050"/>
              </a:buClr>
              <a:buSzTx/>
              <a:buFont typeface="Wingdings" pitchFamily="2" charset="2"/>
              <a:buChar char="ü"/>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43% increase in rural access to long-distance service</a:t>
            </a:r>
          </a:p>
          <a:p>
            <a:pPr marL="228600" marR="0" lvl="0" indent="-228600" algn="l" defTabSz="914400" rtl="0" eaLnBrk="1" fontAlgn="auto" latinLnBrk="0" hangingPunct="1">
              <a:lnSpc>
                <a:spcPct val="90000"/>
              </a:lnSpc>
              <a:spcBef>
                <a:spcPts val="1000"/>
              </a:spcBef>
              <a:spcAft>
                <a:spcPts val="0"/>
              </a:spcAft>
              <a:buClr>
                <a:srgbClr val="00B050"/>
              </a:buClr>
              <a:buSzTx/>
              <a:buFont typeface="Wingdings" pitchFamily="2" charset="2"/>
              <a:buChar char="ü"/>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22% increase in higher education institutions served</a:t>
            </a:r>
          </a:p>
          <a:p>
            <a:pPr marL="228600" marR="0" lvl="0" indent="-228600" algn="l" defTabSz="914400" rtl="0" eaLnBrk="1" fontAlgn="auto" latinLnBrk="0" hangingPunct="1">
              <a:lnSpc>
                <a:spcPct val="90000"/>
              </a:lnSpc>
              <a:spcBef>
                <a:spcPts val="1000"/>
              </a:spcBef>
              <a:spcAft>
                <a:spcPts val="0"/>
              </a:spcAft>
              <a:buClr>
                <a:srgbClr val="00B050"/>
              </a:buClr>
              <a:buSzTx/>
              <a:buFont typeface="Wingdings" pitchFamily="2" charset="2"/>
              <a:buChar char="ü"/>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18% increase in access to National Parks</a:t>
            </a:r>
          </a:p>
          <a:p>
            <a:pPr marL="228600" marR="0" lvl="0" indent="-228600" algn="l" defTabSz="914400" rtl="0" eaLnBrk="1" fontAlgn="auto" latinLnBrk="0" hangingPunct="1">
              <a:lnSpc>
                <a:spcPct val="90000"/>
              </a:lnSpc>
              <a:spcBef>
                <a:spcPts val="1000"/>
              </a:spcBef>
              <a:spcAft>
                <a:spcPts val="0"/>
              </a:spcAft>
              <a:buClr>
                <a:srgbClr val="00B050"/>
              </a:buClr>
              <a:buSzTx/>
              <a:buFont typeface="Wingdings" pitchFamily="2" charset="2"/>
              <a:buChar char="ü"/>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16% increase in access to major medical centers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3084620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10F2C3E-6E2E-B8BC-5C7F-F96FD12E04E2}"/>
              </a:ext>
            </a:extLst>
          </p:cNvPr>
          <p:cNvSpPr>
            <a:spLocks noGrp="1"/>
          </p:cNvSpPr>
          <p:nvPr>
            <p:ph sz="half" idx="1"/>
          </p:nvPr>
        </p:nvSpPr>
        <p:spPr>
          <a:xfrm>
            <a:off x="542851" y="1713392"/>
            <a:ext cx="5181600" cy="4351338"/>
          </a:xfrm>
        </p:spPr>
        <p:txBody>
          <a:bodyPr vert="horz" lIns="91440" tIns="45720" rIns="91440" bIns="45720" rtlCol="0" anchor="t">
            <a:normAutofit fontScale="92500" lnSpcReduction="20000"/>
          </a:bodyPr>
          <a:lstStyle/>
          <a:p>
            <a:pPr marR="0" indent="-457200">
              <a:lnSpc>
                <a:spcPct val="115000"/>
              </a:lnSpc>
              <a:spcAft>
                <a:spcPts val="800"/>
              </a:spcAft>
            </a:pPr>
            <a:r>
              <a:rPr lang="en-US" sz="2800" kern="100" dirty="0">
                <a:effectLst/>
                <a:latin typeface="Calibri"/>
                <a:ea typeface="Aptos" panose="020B0004020202020204" pitchFamily="34" charset="0"/>
                <a:cs typeface="Times New Roman"/>
              </a:rPr>
              <a:t>Most recently worked extensively with  Senatore Markey’s office on Rail Electrification Bill and brought organizations with expertise and advocacy to the table with them.</a:t>
            </a:r>
            <a:endParaRPr lang="en-US">
              <a:latin typeface="Calibri"/>
              <a:cs typeface="Times New Roman"/>
            </a:endParaRPr>
          </a:p>
          <a:p>
            <a:pPr marR="0" indent="-457200" fontAlgn="base">
              <a:lnSpc>
                <a:spcPct val="115000"/>
              </a:lnSpc>
              <a:spcAft>
                <a:spcPts val="800"/>
              </a:spcAft>
            </a:pPr>
            <a:r>
              <a:rPr lang="en-US" sz="2800" kern="0" dirty="0">
                <a:solidFill>
                  <a:srgbClr val="000000"/>
                </a:solidFill>
                <a:effectLst/>
                <a:latin typeface="Calibri"/>
                <a:ea typeface="Times New Roman" panose="02020603050405020304" pitchFamily="18" charset="0"/>
                <a:cs typeface="Times New Roman"/>
              </a:rPr>
              <a:t>We were able to get a mostly good new Amtrak Board seated just before the holiday.</a:t>
            </a:r>
            <a:endParaRPr lang="en-US" sz="2800" kern="100" dirty="0">
              <a:effectLst/>
              <a:latin typeface="Calibri"/>
              <a:ea typeface="Aptos" panose="020B0004020202020204" pitchFamily="34" charset="0"/>
              <a:cs typeface="Times New Roman"/>
            </a:endParaRPr>
          </a:p>
          <a:p>
            <a:endParaRPr lang="en-US" dirty="0"/>
          </a:p>
        </p:txBody>
      </p:sp>
      <p:sp>
        <p:nvSpPr>
          <p:cNvPr id="10" name="Content Placeholder 9">
            <a:extLst>
              <a:ext uri="{FF2B5EF4-FFF2-40B4-BE49-F238E27FC236}">
                <a16:creationId xmlns:a16="http://schemas.microsoft.com/office/drawing/2014/main" id="{AA084100-120F-FA5A-9452-2986E1316940}"/>
              </a:ext>
            </a:extLst>
          </p:cNvPr>
          <p:cNvSpPr>
            <a:spLocks noGrp="1"/>
          </p:cNvSpPr>
          <p:nvPr>
            <p:ph sz="half" idx="2"/>
          </p:nvPr>
        </p:nvSpPr>
        <p:spPr>
          <a:xfrm>
            <a:off x="5971363" y="1713392"/>
            <a:ext cx="5181600" cy="4351338"/>
          </a:xfrm>
        </p:spPr>
        <p:txBody>
          <a:bodyPr vert="horz" lIns="91440" tIns="45720" rIns="91440" bIns="45720" rtlCol="0" anchor="t">
            <a:normAutofit fontScale="92500" lnSpcReduction="20000"/>
          </a:bodyPr>
          <a:lstStyle/>
          <a:p>
            <a:pPr indent="-457200">
              <a:lnSpc>
                <a:spcPct val="115000"/>
              </a:lnSpc>
              <a:spcAft>
                <a:spcPts val="800"/>
              </a:spcAft>
            </a:pPr>
            <a:r>
              <a:rPr lang="en-US" sz="2800" kern="100" dirty="0">
                <a:effectLst/>
                <a:latin typeface="Calibri"/>
                <a:ea typeface="Aptos" panose="020B0004020202020204" pitchFamily="34" charset="0"/>
                <a:cs typeface="Times New Roman"/>
              </a:rPr>
              <a:t>We are working to maintain support in Congress by informing new members, reinforcing our existing support</a:t>
            </a:r>
            <a:r>
              <a:rPr lang="en-US" kern="100" dirty="0">
                <a:latin typeface="Calibri"/>
                <a:ea typeface="Aptos" panose="020B0004020202020204" pitchFamily="34" charset="0"/>
                <a:cs typeface="Times New Roman"/>
              </a:rPr>
              <a:t>.</a:t>
            </a:r>
            <a:endParaRPr lang="en-US" sz="2800" kern="100" dirty="0">
              <a:effectLst/>
              <a:latin typeface="Calibri"/>
              <a:ea typeface="Aptos" panose="020B0004020202020204" pitchFamily="34" charset="0"/>
              <a:cs typeface="Times New Roman"/>
            </a:endParaRPr>
          </a:p>
          <a:p>
            <a:pPr indent="-457200">
              <a:lnSpc>
                <a:spcPct val="115000"/>
              </a:lnSpc>
              <a:spcAft>
                <a:spcPts val="800"/>
              </a:spcAft>
            </a:pPr>
            <a:r>
              <a:rPr lang="en-US" kern="100" dirty="0">
                <a:latin typeface="Calibri"/>
                <a:ea typeface="Aptos" panose="020B0004020202020204" pitchFamily="34" charset="0"/>
                <a:cs typeface="Times New Roman"/>
              </a:rPr>
              <a:t>We are</a:t>
            </a:r>
            <a:r>
              <a:rPr lang="en-US" sz="2800" kern="100" dirty="0">
                <a:effectLst/>
                <a:latin typeface="Calibri"/>
                <a:ea typeface="Aptos" panose="020B0004020202020204" pitchFamily="34" charset="0"/>
                <a:cs typeface="Times New Roman"/>
              </a:rPr>
              <a:t> mobilizing our network of passenger rail advocates to engage their representatives.  </a:t>
            </a:r>
          </a:p>
          <a:p>
            <a:pPr indent="-457200">
              <a:lnSpc>
                <a:spcPct val="115000"/>
              </a:lnSpc>
              <a:spcAft>
                <a:spcPts val="800"/>
              </a:spcAft>
            </a:pPr>
            <a:r>
              <a:rPr lang="en-US" sz="2800" kern="100" dirty="0">
                <a:effectLst/>
                <a:latin typeface="Calibri"/>
                <a:ea typeface="Aptos" panose="020B0004020202020204" pitchFamily="34" charset="0"/>
                <a:cs typeface="Times New Roman"/>
              </a:rPr>
              <a:t>We generated over </a:t>
            </a:r>
            <a:r>
              <a:rPr lang="en-US" kern="100" dirty="0">
                <a:latin typeface="Calibri"/>
                <a:ea typeface="Aptos" panose="020B0004020202020204" pitchFamily="34" charset="0"/>
                <a:cs typeface="Times New Roman"/>
              </a:rPr>
              <a:t>4,000</a:t>
            </a:r>
            <a:r>
              <a:rPr lang="en-US" sz="2800" kern="100" dirty="0">
                <a:effectLst/>
                <a:latin typeface="Calibri"/>
                <a:ea typeface="Aptos" panose="020B0004020202020204" pitchFamily="34" charset="0"/>
                <a:cs typeface="Times New Roman"/>
              </a:rPr>
              <a:t> letters to the White House almost overnight</a:t>
            </a:r>
            <a:r>
              <a:rPr lang="en-US" kern="100" dirty="0">
                <a:latin typeface="Calibri"/>
                <a:ea typeface="Aptos" panose="020B0004020202020204" pitchFamily="34" charset="0"/>
                <a:cs typeface="Times New Roman"/>
              </a:rPr>
              <a:t> earlier this year.</a:t>
            </a:r>
            <a:endParaRPr lang="en-US" dirty="0">
              <a:latin typeface="Calibri"/>
              <a:cs typeface="Times New Roman"/>
            </a:endParaRPr>
          </a:p>
        </p:txBody>
      </p:sp>
      <p:sp>
        <p:nvSpPr>
          <p:cNvPr id="3" name="Title 1">
            <a:extLst>
              <a:ext uri="{FF2B5EF4-FFF2-40B4-BE49-F238E27FC236}">
                <a16:creationId xmlns:a16="http://schemas.microsoft.com/office/drawing/2014/main" id="{6BD59D3F-0F42-47B2-CBCA-B3B1B4424D4A}"/>
              </a:ext>
            </a:extLst>
          </p:cNvPr>
          <p:cNvSpPr txBox="1">
            <a:spLocks/>
          </p:cNvSpPr>
          <p:nvPr/>
        </p:nvSpPr>
        <p:spPr>
          <a:xfrm>
            <a:off x="258489" y="113192"/>
            <a:ext cx="9621235" cy="16002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100" b="1" i="0" u="none" strike="noStrike" kern="1200" cap="none" spc="600" normalizeH="0" baseline="0" noProof="0" dirty="0">
                <a:ln>
                  <a:noFill/>
                </a:ln>
                <a:solidFill>
                  <a:prstClr val="black"/>
                </a:solidFill>
                <a:effectLst/>
                <a:uLnTx/>
                <a:uFillTx/>
                <a:latin typeface="Calibri Light" panose="020F0302020204030204"/>
                <a:ea typeface="+mj-ea"/>
                <a:cs typeface="+mj-cs"/>
              </a:rPr>
              <a:t>THE WAY FORWARD</a:t>
            </a:r>
            <a:b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300" b="1" i="0" u="none" strike="noStrike" kern="1200" cap="none" spc="0" normalizeH="0" baseline="0" noProof="0" dirty="0">
                <a:ln>
                  <a:noFill/>
                </a:ln>
                <a:solidFill>
                  <a:prstClr val="black"/>
                </a:solidFill>
                <a:effectLst/>
                <a:uLnTx/>
                <a:uFillTx/>
                <a:latin typeface="Calibri Light" panose="020F0302020204030204"/>
                <a:ea typeface="+mj-ea"/>
                <a:cs typeface="+mj-cs"/>
              </a:rPr>
              <a:t>Recent Wins and Challenges:</a:t>
            </a:r>
            <a:br>
              <a:rPr kumimoji="0" lang="en-US" sz="33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300" b="0" i="0" u="none" strike="noStrike" kern="1200" cap="none" spc="0" normalizeH="0" baseline="0" noProof="0" dirty="0">
                <a:ln>
                  <a:noFill/>
                </a:ln>
                <a:solidFill>
                  <a:prstClr val="black"/>
                </a:solidFill>
                <a:effectLst/>
                <a:uLnTx/>
                <a:uFillTx/>
                <a:latin typeface="Calibri Light" panose="020F0302020204030204"/>
                <a:ea typeface="+mj-ea"/>
                <a:cs typeface="+mj-cs"/>
              </a:rPr>
              <a:t>Our Strategy And Plans For 2025 And Beyond</a:t>
            </a:r>
          </a:p>
        </p:txBody>
      </p:sp>
    </p:spTree>
    <p:extLst>
      <p:ext uri="{BB962C8B-B14F-4D97-AF65-F5344CB8AC3E}">
        <p14:creationId xmlns:p14="http://schemas.microsoft.com/office/powerpoint/2010/main" val="3798163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A9C327-6FB3-2C08-F9AE-13C6A997F02B}"/>
              </a:ext>
            </a:extLst>
          </p:cNvPr>
          <p:cNvSpPr>
            <a:spLocks noGrp="1"/>
          </p:cNvSpPr>
          <p:nvPr>
            <p:ph idx="1"/>
          </p:nvPr>
        </p:nvSpPr>
        <p:spPr>
          <a:xfrm>
            <a:off x="507409" y="1654323"/>
            <a:ext cx="7024578" cy="1332874"/>
          </a:xfrm>
        </p:spPr>
        <p:txBody>
          <a:bodyPr>
            <a:normAutofit/>
          </a:bodyPr>
          <a:lstStyle/>
          <a:p>
            <a:r>
              <a:rPr lang="en-US" dirty="0"/>
              <a:t>Project to build station facility for port of Mobile Ala for South Coast Rail Restoration (NOLA to Mobile)</a:t>
            </a:r>
          </a:p>
          <a:p>
            <a:endParaRPr lang="en-US" dirty="0"/>
          </a:p>
        </p:txBody>
      </p:sp>
      <p:pic>
        <p:nvPicPr>
          <p:cNvPr id="5" name="Picture 4" descr="A train on a track&#10;&#10;AI-generated content may be incorrect.">
            <a:extLst>
              <a:ext uri="{FF2B5EF4-FFF2-40B4-BE49-F238E27FC236}">
                <a16:creationId xmlns:a16="http://schemas.microsoft.com/office/drawing/2014/main" id="{5A67FD47-5D20-6097-0594-DC1593810A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10019" y="1628610"/>
            <a:ext cx="3256398" cy="4119229"/>
          </a:xfrm>
          <a:prstGeom prst="rect">
            <a:avLst/>
          </a:prstGeom>
        </p:spPr>
      </p:pic>
      <p:pic>
        <p:nvPicPr>
          <p:cNvPr id="7" name="Picture 6" descr="A large crowd of people outside&#10;&#10;AI-generated content may be incorrect.">
            <a:extLst>
              <a:ext uri="{FF2B5EF4-FFF2-40B4-BE49-F238E27FC236}">
                <a16:creationId xmlns:a16="http://schemas.microsoft.com/office/drawing/2014/main" id="{3668F4AC-4134-F8FD-C85C-A756EE272A8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5817" y="2991366"/>
            <a:ext cx="5775958" cy="2928892"/>
          </a:xfrm>
          <a:prstGeom prst="rect">
            <a:avLst/>
          </a:prstGeom>
        </p:spPr>
      </p:pic>
      <p:sp>
        <p:nvSpPr>
          <p:cNvPr id="8" name="TextBox 7">
            <a:extLst>
              <a:ext uri="{FF2B5EF4-FFF2-40B4-BE49-F238E27FC236}">
                <a16:creationId xmlns:a16="http://schemas.microsoft.com/office/drawing/2014/main" id="{061926DE-295E-DD8F-2C44-0878DF3807AE}"/>
              </a:ext>
            </a:extLst>
          </p:cNvPr>
          <p:cNvSpPr txBox="1"/>
          <p:nvPr/>
        </p:nvSpPr>
        <p:spPr>
          <a:xfrm>
            <a:off x="7528885" y="5743015"/>
            <a:ext cx="7219941" cy="954107"/>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Borealis Second Frequency                  (Chicago-St.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Paul)</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
        <p:nvSpPr>
          <p:cNvPr id="2" name="Title 1">
            <a:extLst>
              <a:ext uri="{FF2B5EF4-FFF2-40B4-BE49-F238E27FC236}">
                <a16:creationId xmlns:a16="http://schemas.microsoft.com/office/drawing/2014/main" id="{B9A75228-89EF-E774-07C3-1705CC1DD915}"/>
              </a:ext>
            </a:extLst>
          </p:cNvPr>
          <p:cNvSpPr txBox="1">
            <a:spLocks/>
          </p:cNvSpPr>
          <p:nvPr/>
        </p:nvSpPr>
        <p:spPr>
          <a:xfrm>
            <a:off x="258489" y="113192"/>
            <a:ext cx="9621235" cy="16002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100" b="1" i="0" u="none" strike="noStrike" kern="1200" cap="none" spc="600" normalizeH="0" baseline="0" noProof="0" dirty="0">
                <a:ln>
                  <a:noFill/>
                </a:ln>
                <a:solidFill>
                  <a:prstClr val="black"/>
                </a:solidFill>
                <a:effectLst/>
                <a:uLnTx/>
                <a:uFillTx/>
                <a:latin typeface="Calibri Light" panose="020F0302020204030204"/>
                <a:ea typeface="+mj-ea"/>
                <a:cs typeface="+mj-cs"/>
              </a:rPr>
              <a:t>THE WAY FORWARD</a:t>
            </a:r>
            <a:b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300" b="1" i="0" u="none" strike="noStrike" kern="1200" cap="none" spc="0" normalizeH="0" baseline="0" noProof="0" dirty="0">
                <a:ln>
                  <a:noFill/>
                </a:ln>
                <a:solidFill>
                  <a:prstClr val="black"/>
                </a:solidFill>
                <a:effectLst/>
                <a:uLnTx/>
                <a:uFillTx/>
                <a:latin typeface="Calibri Light" panose="020F0302020204030204"/>
                <a:ea typeface="+mj-ea"/>
                <a:cs typeface="+mj-cs"/>
              </a:rPr>
              <a:t>Recent Wins and Challenges:</a:t>
            </a:r>
            <a:br>
              <a:rPr kumimoji="0" lang="en-US" sz="33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300" b="0" i="0" u="none" strike="noStrike" kern="1200" cap="none" spc="0" normalizeH="0" baseline="0" noProof="0" dirty="0">
                <a:ln>
                  <a:noFill/>
                </a:ln>
                <a:solidFill>
                  <a:prstClr val="black"/>
                </a:solidFill>
                <a:effectLst/>
                <a:uLnTx/>
                <a:uFillTx/>
                <a:latin typeface="Calibri Light" panose="020F0302020204030204"/>
                <a:ea typeface="+mj-ea"/>
                <a:cs typeface="+mj-cs"/>
              </a:rPr>
              <a:t>Our Strategy And Plans For 2025 And Beyond</a:t>
            </a:r>
          </a:p>
        </p:txBody>
      </p:sp>
    </p:spTree>
    <p:extLst>
      <p:ext uri="{BB962C8B-B14F-4D97-AF65-F5344CB8AC3E}">
        <p14:creationId xmlns:p14="http://schemas.microsoft.com/office/powerpoint/2010/main" val="4979267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0ED05DA-69C7-69C9-6E4B-3EBC4F9C7842}"/>
              </a:ext>
            </a:extLst>
          </p:cNvPr>
          <p:cNvSpPr>
            <a:spLocks noGrp="1"/>
          </p:cNvSpPr>
          <p:nvPr>
            <p:ph type="body" idx="1"/>
          </p:nvPr>
        </p:nvSpPr>
        <p:spPr>
          <a:xfrm>
            <a:off x="190020" y="1681164"/>
            <a:ext cx="5157787" cy="1337818"/>
          </a:xfrm>
        </p:spPr>
        <p:txBody>
          <a:bodyPr>
            <a:normAutofit/>
          </a:bodyPr>
          <a:lstStyle/>
          <a:p>
            <a:r>
              <a:rPr lang="en-US" dirty="0"/>
              <a:t>Feet on the Ground! Rail Nation: DC Four "waves" of advocates during two full weeks of visits to Capitol Hill! </a:t>
            </a:r>
          </a:p>
        </p:txBody>
      </p:sp>
      <p:sp>
        <p:nvSpPr>
          <p:cNvPr id="9" name="Text Placeholder 8">
            <a:extLst>
              <a:ext uri="{FF2B5EF4-FFF2-40B4-BE49-F238E27FC236}">
                <a16:creationId xmlns:a16="http://schemas.microsoft.com/office/drawing/2014/main" id="{80344BA6-BAAB-4ADD-70AB-4AD667E095E0}"/>
              </a:ext>
            </a:extLst>
          </p:cNvPr>
          <p:cNvSpPr>
            <a:spLocks noGrp="1"/>
          </p:cNvSpPr>
          <p:nvPr>
            <p:ph type="body" sz="quarter" idx="3"/>
          </p:nvPr>
        </p:nvSpPr>
        <p:spPr>
          <a:xfrm>
            <a:off x="8026991" y="1681162"/>
            <a:ext cx="2430536" cy="818006"/>
          </a:xfrm>
        </p:spPr>
        <p:txBody>
          <a:bodyPr>
            <a:normAutofit/>
          </a:bodyPr>
          <a:lstStyle/>
          <a:p>
            <a:r>
              <a:rPr lang="en-US" dirty="0"/>
              <a:t>Main Objectives:</a:t>
            </a:r>
          </a:p>
        </p:txBody>
      </p:sp>
      <p:sp>
        <p:nvSpPr>
          <p:cNvPr id="10" name="Content Placeholder 9">
            <a:extLst>
              <a:ext uri="{FF2B5EF4-FFF2-40B4-BE49-F238E27FC236}">
                <a16:creationId xmlns:a16="http://schemas.microsoft.com/office/drawing/2014/main" id="{22A01A0A-163D-1008-59B0-002878BF7BAD}"/>
              </a:ext>
            </a:extLst>
          </p:cNvPr>
          <p:cNvSpPr>
            <a:spLocks noGrp="1"/>
          </p:cNvSpPr>
          <p:nvPr>
            <p:ph sz="quarter" idx="4"/>
          </p:nvPr>
        </p:nvSpPr>
        <p:spPr>
          <a:xfrm>
            <a:off x="7465640" y="2806331"/>
            <a:ext cx="4303235" cy="3684588"/>
          </a:xfrm>
        </p:spPr>
        <p:txBody>
          <a:bodyPr vert="horz" lIns="91440" tIns="45720" rIns="91440" bIns="45720" rtlCol="0" anchor="t">
            <a:normAutofit fontScale="85000" lnSpcReduction="20000"/>
          </a:bodyPr>
          <a:lstStyle/>
          <a:p>
            <a:r>
              <a:rPr lang="en-US" dirty="0"/>
              <a:t>Workshops for intensive preparation</a:t>
            </a:r>
          </a:p>
          <a:p>
            <a:r>
              <a:rPr lang="en-US" dirty="0"/>
              <a:t>Dozens of visits to Congressional offices from  home constituents </a:t>
            </a:r>
          </a:p>
          <a:p>
            <a:r>
              <a:rPr lang="en-US" dirty="0"/>
              <a:t>Regionally focused messaging for Districts and Congresspersons</a:t>
            </a:r>
          </a:p>
          <a:p>
            <a:r>
              <a:rPr lang="en-US" dirty="0"/>
              <a:t>Bipartisan / House &amp; Senate</a:t>
            </a:r>
          </a:p>
          <a:p>
            <a:r>
              <a:rPr lang="en-US" dirty="0"/>
              <a:t>Targeting key leadership and Committee members</a:t>
            </a:r>
          </a:p>
          <a:p>
            <a:endParaRPr lang="en-US" dirty="0"/>
          </a:p>
        </p:txBody>
      </p:sp>
      <p:pic>
        <p:nvPicPr>
          <p:cNvPr id="7" name="Picture 6" descr="A map of the united states&#10;&#10;AI-generated content may be incorrect.">
            <a:extLst>
              <a:ext uri="{FF2B5EF4-FFF2-40B4-BE49-F238E27FC236}">
                <a16:creationId xmlns:a16="http://schemas.microsoft.com/office/drawing/2014/main" id="{ED34FD0E-7ECF-FFA5-9C55-DA687AF2216A}"/>
              </a:ext>
            </a:extLst>
          </p:cNvPr>
          <p:cNvPicPr>
            <a:picLocks noChangeAspect="1"/>
          </p:cNvPicPr>
          <p:nvPr/>
        </p:nvPicPr>
        <p:blipFill>
          <a:blip r:embed="rId3"/>
          <a:stretch>
            <a:fillRect/>
          </a:stretch>
        </p:blipFill>
        <p:spPr>
          <a:xfrm>
            <a:off x="191673" y="3234569"/>
            <a:ext cx="6666667" cy="2961905"/>
          </a:xfrm>
          <a:prstGeom prst="rect">
            <a:avLst/>
          </a:prstGeom>
        </p:spPr>
      </p:pic>
      <p:sp>
        <p:nvSpPr>
          <p:cNvPr id="2" name="Title 1">
            <a:extLst>
              <a:ext uri="{FF2B5EF4-FFF2-40B4-BE49-F238E27FC236}">
                <a16:creationId xmlns:a16="http://schemas.microsoft.com/office/drawing/2014/main" id="{168C58BF-6BD8-249F-CD5B-877E5195B309}"/>
              </a:ext>
            </a:extLst>
          </p:cNvPr>
          <p:cNvSpPr txBox="1">
            <a:spLocks/>
          </p:cNvSpPr>
          <p:nvPr/>
        </p:nvSpPr>
        <p:spPr>
          <a:xfrm>
            <a:off x="258489" y="113192"/>
            <a:ext cx="9621235" cy="16002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100" b="1" i="0" u="none" strike="noStrike" kern="1200" cap="none" spc="600" normalizeH="0" baseline="0" noProof="0" dirty="0">
                <a:ln>
                  <a:noFill/>
                </a:ln>
                <a:solidFill>
                  <a:prstClr val="black"/>
                </a:solidFill>
                <a:effectLst/>
                <a:uLnTx/>
                <a:uFillTx/>
                <a:latin typeface="Calibri Light" panose="020F0302020204030204"/>
                <a:ea typeface="+mj-ea"/>
                <a:cs typeface="+mj-cs"/>
              </a:rPr>
              <a:t>THE WAY FORWARD</a:t>
            </a:r>
            <a:b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300" b="1" i="0" u="none" strike="noStrike" kern="1200" cap="none" spc="0" normalizeH="0" baseline="0" noProof="0" dirty="0">
                <a:ln>
                  <a:noFill/>
                </a:ln>
                <a:solidFill>
                  <a:prstClr val="black"/>
                </a:solidFill>
                <a:effectLst/>
                <a:uLnTx/>
                <a:uFillTx/>
                <a:latin typeface="Calibri Light" panose="020F0302020204030204"/>
                <a:ea typeface="+mj-ea"/>
                <a:cs typeface="+mj-cs"/>
              </a:rPr>
              <a:t>Recent Wins and Challenges:</a:t>
            </a:r>
            <a:br>
              <a:rPr kumimoji="0" lang="en-US" sz="33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300" b="0" i="0" u="none" strike="noStrike" kern="1200" cap="none" spc="0" normalizeH="0" baseline="0" noProof="0" dirty="0">
                <a:ln>
                  <a:noFill/>
                </a:ln>
                <a:solidFill>
                  <a:prstClr val="black"/>
                </a:solidFill>
                <a:effectLst/>
                <a:uLnTx/>
                <a:uFillTx/>
                <a:latin typeface="Calibri Light" panose="020F0302020204030204"/>
                <a:ea typeface="+mj-ea"/>
                <a:cs typeface="+mj-cs"/>
              </a:rPr>
              <a:t>Our Strategy And Plans For 2025 And Beyond</a:t>
            </a:r>
          </a:p>
        </p:txBody>
      </p:sp>
    </p:spTree>
    <p:extLst>
      <p:ext uri="{BB962C8B-B14F-4D97-AF65-F5344CB8AC3E}">
        <p14:creationId xmlns:p14="http://schemas.microsoft.com/office/powerpoint/2010/main" val="15177808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BCB24-5E80-7B45-0798-A6A71D6284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9B145B1-9C8E-54D8-2223-183C75843AAF}"/>
              </a:ext>
            </a:extLst>
          </p:cNvPr>
          <p:cNvSpPr>
            <a:spLocks noGrp="1"/>
          </p:cNvSpPr>
          <p:nvPr>
            <p:ph type="title"/>
          </p:nvPr>
        </p:nvSpPr>
        <p:spPr/>
        <p:txBody>
          <a:bodyPr/>
          <a:lstStyle/>
          <a:p>
            <a:r>
              <a:rPr lang="en-US" dirty="0"/>
              <a:t>Congressional Targets</a:t>
            </a:r>
          </a:p>
        </p:txBody>
      </p:sp>
      <p:sp>
        <p:nvSpPr>
          <p:cNvPr id="6" name="Text Placeholder 5">
            <a:extLst>
              <a:ext uri="{FF2B5EF4-FFF2-40B4-BE49-F238E27FC236}">
                <a16:creationId xmlns:a16="http://schemas.microsoft.com/office/drawing/2014/main" id="{E217CF82-CE3E-E8D6-0D5C-302971537A7A}"/>
              </a:ext>
            </a:extLst>
          </p:cNvPr>
          <p:cNvSpPr>
            <a:spLocks noGrp="1"/>
          </p:cNvSpPr>
          <p:nvPr>
            <p:ph type="body" idx="1"/>
          </p:nvPr>
        </p:nvSpPr>
        <p:spPr/>
        <p:txBody>
          <a:bodyPr/>
          <a:lstStyle/>
          <a:p>
            <a:r>
              <a:rPr lang="en-US" dirty="0"/>
              <a:t>Key Leadership + Committee Members – Northeast + Mid-Atlantic</a:t>
            </a:r>
          </a:p>
        </p:txBody>
      </p:sp>
    </p:spTree>
    <p:extLst>
      <p:ext uri="{BB962C8B-B14F-4D97-AF65-F5344CB8AC3E}">
        <p14:creationId xmlns:p14="http://schemas.microsoft.com/office/powerpoint/2010/main" val="40647321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BCB24-5E80-7B45-0798-A6A71D6284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9B145B1-9C8E-54D8-2223-183C75843AAF}"/>
              </a:ext>
            </a:extLst>
          </p:cNvPr>
          <p:cNvSpPr>
            <a:spLocks noGrp="1"/>
          </p:cNvSpPr>
          <p:nvPr>
            <p:ph type="title"/>
          </p:nvPr>
        </p:nvSpPr>
        <p:spPr>
          <a:xfrm>
            <a:off x="838200" y="365126"/>
            <a:ext cx="10515600" cy="1460500"/>
          </a:xfrm>
        </p:spPr>
        <p:txBody>
          <a:bodyPr/>
          <a:lstStyle/>
          <a:p>
            <a:r>
              <a:rPr lang="en-US" dirty="0">
                <a:latin typeface="Calibri"/>
                <a:ea typeface="Calibri"/>
                <a:cs typeface="Calibri"/>
              </a:rPr>
              <a:t>Congressional Targets</a:t>
            </a:r>
          </a:p>
        </p:txBody>
      </p:sp>
      <p:sp>
        <p:nvSpPr>
          <p:cNvPr id="3" name="Content Placeholder 2">
            <a:extLst>
              <a:ext uri="{FF2B5EF4-FFF2-40B4-BE49-F238E27FC236}">
                <a16:creationId xmlns:a16="http://schemas.microsoft.com/office/drawing/2014/main" id="{B269A52A-7DAA-521B-77C1-EDDFD77F4DDF}"/>
              </a:ext>
            </a:extLst>
          </p:cNvPr>
          <p:cNvSpPr>
            <a:spLocks noGrp="1"/>
          </p:cNvSpPr>
          <p:nvPr>
            <p:ph idx="1"/>
          </p:nvPr>
        </p:nvSpPr>
        <p:spPr/>
        <p:txBody>
          <a:bodyPr vert="horz" lIns="91440" tIns="45720" rIns="91440" bIns="45720" rtlCol="0" anchor="t">
            <a:normAutofit fontScale="92500" lnSpcReduction="20000"/>
          </a:bodyPr>
          <a:lstStyle/>
          <a:p>
            <a:pPr>
              <a:lnSpc>
                <a:spcPct val="120000"/>
              </a:lnSpc>
            </a:pPr>
            <a:r>
              <a:rPr kumimoji="0" lang="en-US" sz="3900" b="1"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a:rPr>
              <a:t>Senate Committee on Appropriations</a:t>
            </a:r>
            <a:endParaRPr lang="en-US" sz="3900" b="1"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a:endParaRPr>
          </a:p>
          <a:p>
            <a:pPr>
              <a:lnSpc>
                <a:spcPct val="120000"/>
              </a:lnSpc>
              <a:spcAft>
                <a:spcPts val="800"/>
              </a:spcAft>
              <a:defRPr/>
            </a:pPr>
            <a:r>
              <a:rPr lang="en-US" sz="3900" b="1" kern="100" dirty="0">
                <a:effectLst/>
                <a:latin typeface="Calibri"/>
                <a:ea typeface="Aptos" panose="020B0004020202020204" pitchFamily="34" charset="0"/>
                <a:cs typeface="Times New Roman"/>
              </a:rPr>
              <a:t>House Committee on Appropriations</a:t>
            </a:r>
          </a:p>
          <a:p>
            <a:pPr>
              <a:lnSpc>
                <a:spcPct val="120000"/>
              </a:lnSpc>
              <a:spcAft>
                <a:spcPts val="800"/>
              </a:spcAft>
              <a:defRPr/>
            </a:pPr>
            <a:r>
              <a:rPr kumimoji="0" lang="en-US" sz="3900" b="1"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a:rPr>
              <a:t>Senate Committee on Commerce, Science and Transportation </a:t>
            </a:r>
            <a:endParaRPr lang="en-US" sz="3900" b="1"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a:endParaRPr>
          </a:p>
          <a:p>
            <a:pPr>
              <a:lnSpc>
                <a:spcPct val="120000"/>
              </a:lnSpc>
              <a:spcAft>
                <a:spcPts val="800"/>
              </a:spcAft>
              <a:defRPr/>
            </a:pPr>
            <a:r>
              <a:rPr kumimoji="0" lang="en-US" sz="3900" b="1"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a:rPr>
              <a:t>House Committee on Transportation &amp; Infrastructure </a:t>
            </a:r>
            <a:r>
              <a:rPr kumimoji="0" lang="en-US" sz="4000" b="1"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a:rPr>
              <a:t>	</a:t>
            </a:r>
            <a:endParaRPr kumimoji="0" lang="en-US" sz="2500" b="1"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a:endParaRPr>
          </a:p>
          <a:p>
            <a:endParaRPr kumimoji="0" lang="en-US" sz="4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7" name="TextBox 6">
            <a:extLst>
              <a:ext uri="{FF2B5EF4-FFF2-40B4-BE49-F238E27FC236}">
                <a16:creationId xmlns:a16="http://schemas.microsoft.com/office/drawing/2014/main" id="{B64F1536-B6FC-D679-3336-BC1DD71855C0}"/>
              </a:ext>
            </a:extLst>
          </p:cNvPr>
          <p:cNvSpPr txBox="1"/>
          <p:nvPr/>
        </p:nvSpPr>
        <p:spPr>
          <a:xfrm>
            <a:off x="948128" y="1363959"/>
            <a:ext cx="60935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Key Leadership + Committee Members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61864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0E2497-2FC0-135C-1923-0F2D47C533A1}"/>
              </a:ext>
            </a:extLst>
          </p:cNvPr>
          <p:cNvSpPr>
            <a:spLocks noGrp="1"/>
          </p:cNvSpPr>
          <p:nvPr>
            <p:ph idx="1"/>
          </p:nvPr>
        </p:nvSpPr>
        <p:spPr/>
        <p:txBody>
          <a:bodyPr vert="horz" lIns="91440" tIns="45720" rIns="91440" bIns="45720" rtlCol="0" anchor="t">
            <a:normAutofit/>
          </a:bodyPr>
          <a:lstStyle/>
          <a:p>
            <a:r>
              <a:rPr kumimoji="0" lang="en-US" sz="6000" b="0" i="0" u="none" strike="noStrike" kern="1200" cap="none" spc="0" normalizeH="0" baseline="0" noProof="0" dirty="0">
                <a:ln>
                  <a:noFill/>
                </a:ln>
                <a:solidFill>
                  <a:prstClr val="black"/>
                </a:solidFill>
                <a:effectLst/>
                <a:uLnTx/>
                <a:uFillTx/>
                <a:latin typeface="Calibri"/>
                <a:ea typeface="Calibri"/>
                <a:cs typeface="Calibri"/>
              </a:rPr>
              <a:t>Surface Transportation Reauthorization</a:t>
            </a:r>
            <a:endParaRPr lang="en-US" dirty="0">
              <a:solidFill>
                <a:prstClr val="black"/>
              </a:solidFill>
              <a:latin typeface="Calibri"/>
              <a:ea typeface="Calibri"/>
              <a:cs typeface="Calibri"/>
            </a:endParaRPr>
          </a:p>
        </p:txBody>
      </p:sp>
    </p:spTree>
    <p:extLst>
      <p:ext uri="{BB962C8B-B14F-4D97-AF65-F5344CB8AC3E}">
        <p14:creationId xmlns:p14="http://schemas.microsoft.com/office/powerpoint/2010/main" val="42738933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AC4A0-1A2D-1C35-B514-DE969512DCC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BD805D-720D-1AF4-0EDC-9C204F1CB97D}"/>
              </a:ext>
            </a:extLst>
          </p:cNvPr>
          <p:cNvSpPr>
            <a:spLocks noGrp="1"/>
          </p:cNvSpPr>
          <p:nvPr>
            <p:ph type="title"/>
          </p:nvPr>
        </p:nvSpPr>
        <p:spPr/>
        <p:txBody>
          <a:bodyPr/>
          <a:lstStyle/>
          <a:p>
            <a:r>
              <a:rPr lang="en-US" sz="4400" b="0" i="0" u="none" strike="noStrike" dirty="0">
                <a:solidFill>
                  <a:srgbClr val="000000"/>
                </a:solidFill>
                <a:effectLst/>
                <a:latin typeface="Calibri"/>
                <a:ea typeface="Calibri"/>
                <a:cs typeface="Calibri"/>
              </a:rPr>
              <a:t>Sec. 1 - Reauthorize Core Rail Programs</a:t>
            </a:r>
            <a:endParaRPr lang="en-US">
              <a:latin typeface="Calibri"/>
              <a:ea typeface="Calibri"/>
              <a:cs typeface="Calibri"/>
            </a:endParaRPr>
          </a:p>
        </p:txBody>
      </p:sp>
      <p:sp>
        <p:nvSpPr>
          <p:cNvPr id="5" name="Content Placeholder 4">
            <a:extLst>
              <a:ext uri="{FF2B5EF4-FFF2-40B4-BE49-F238E27FC236}">
                <a16:creationId xmlns:a16="http://schemas.microsoft.com/office/drawing/2014/main" id="{DCE7D07B-C7BC-8BB9-2B74-29A4C91CC76A}"/>
              </a:ext>
            </a:extLst>
          </p:cNvPr>
          <p:cNvSpPr>
            <a:spLocks noGrp="1"/>
          </p:cNvSpPr>
          <p:nvPr>
            <p:ph sz="half" idx="1"/>
          </p:nvPr>
        </p:nvSpPr>
        <p:spPr/>
        <p:txBody>
          <a:bodyPr vert="horz" lIns="91440" tIns="45720" rIns="91440" bIns="45720" rtlCol="0" anchor="t">
            <a:normAutofit/>
          </a:bodyPr>
          <a:lstStyle/>
          <a:p>
            <a:pPr marL="0" indent="0" rtl="0">
              <a:buNone/>
            </a:pPr>
            <a:r>
              <a:rPr lang="en-US" dirty="0">
                <a:solidFill>
                  <a:srgbClr val="000000"/>
                </a:solidFill>
                <a:latin typeface="Calibri"/>
                <a:ea typeface="Calibri"/>
                <a:cs typeface="Calibri"/>
              </a:rPr>
              <a:t>(A) Reauthorize Existing Rail Programs</a:t>
            </a:r>
            <a:endParaRPr lang="en-US" i="0" u="none" strike="noStrike" dirty="0">
              <a:solidFill>
                <a:srgbClr val="000000"/>
              </a:solidFill>
              <a:effectLst/>
              <a:latin typeface="Calibri"/>
              <a:ea typeface="Calibri"/>
              <a:cs typeface="Calibri"/>
            </a:endParaRPr>
          </a:p>
          <a:p>
            <a:pPr rtl="0"/>
            <a:r>
              <a:rPr lang="en-US" sz="2000" b="1" i="0" u="none" strike="noStrike" dirty="0">
                <a:solidFill>
                  <a:srgbClr val="000000"/>
                </a:solidFill>
                <a:effectLst/>
                <a:latin typeface="Calibri"/>
                <a:ea typeface="Calibri"/>
                <a:cs typeface="Calibri"/>
              </a:rPr>
              <a:t>Amtrak Operations</a:t>
            </a:r>
          </a:p>
          <a:p>
            <a:pPr rtl="0"/>
            <a:r>
              <a:rPr lang="en-US" sz="2000" b="1" i="0" u="none" strike="noStrike" dirty="0">
                <a:solidFill>
                  <a:srgbClr val="000000"/>
                </a:solidFill>
                <a:effectLst/>
                <a:latin typeface="Calibri"/>
                <a:ea typeface="Calibri"/>
                <a:cs typeface="Calibri"/>
              </a:rPr>
              <a:t>Federal-State Partnership for Intercity Passenger Rail Program (FSP)</a:t>
            </a:r>
            <a:endParaRPr lang="en-US" sz="3200" b="0">
              <a:effectLst/>
              <a:latin typeface="Calibri"/>
              <a:ea typeface="Calibri"/>
              <a:cs typeface="Calibri"/>
            </a:endParaRPr>
          </a:p>
          <a:p>
            <a:pPr lvl="1" fontAlgn="base"/>
            <a:r>
              <a:rPr lang="en-US" sz="1600" b="0" i="0" u="none" strike="noStrike" dirty="0">
                <a:solidFill>
                  <a:srgbClr val="000000"/>
                </a:solidFill>
                <a:effectLst/>
                <a:latin typeface="Calibri"/>
                <a:ea typeface="Calibri"/>
                <a:cs typeface="Calibri"/>
              </a:rPr>
              <a:t>Stipulate that no more than 40 percent of the FSP funding in any given year may be awarded to projects located on the Northeast Corridor;</a:t>
            </a:r>
          </a:p>
          <a:p>
            <a:pPr lvl="1" fontAlgn="base"/>
            <a:r>
              <a:rPr lang="en-US" sz="1600" b="0" i="0" u="none" strike="noStrike" dirty="0">
                <a:solidFill>
                  <a:srgbClr val="000000"/>
                </a:solidFill>
                <a:effectLst/>
                <a:latin typeface="Calibri"/>
                <a:ea typeface="Calibri"/>
                <a:cs typeface="Calibri"/>
              </a:rPr>
              <a:t>Direct the FRA to publish a full list of grant applicants for each FSP NOFO, along with internal scoring used for determining grant awards; and</a:t>
            </a:r>
          </a:p>
          <a:p>
            <a:pPr lvl="1" fontAlgn="base"/>
            <a:r>
              <a:rPr lang="en-US" sz="1600" b="0" i="0" u="none" strike="noStrike" dirty="0">
                <a:solidFill>
                  <a:srgbClr val="000000"/>
                </a:solidFill>
                <a:effectLst/>
                <a:latin typeface="Calibri"/>
                <a:ea typeface="Calibri"/>
                <a:cs typeface="Calibri"/>
              </a:rPr>
              <a:t>Direct FRA to include FSP applications not awarded funds into its annual CID Project Pipeline.</a:t>
            </a:r>
          </a:p>
        </p:txBody>
      </p:sp>
      <p:sp>
        <p:nvSpPr>
          <p:cNvPr id="6" name="Content Placeholder 5">
            <a:extLst>
              <a:ext uri="{FF2B5EF4-FFF2-40B4-BE49-F238E27FC236}">
                <a16:creationId xmlns:a16="http://schemas.microsoft.com/office/drawing/2014/main" id="{EAD05DDB-FD31-8C55-0399-D00690205A37}"/>
              </a:ext>
            </a:extLst>
          </p:cNvPr>
          <p:cNvSpPr>
            <a:spLocks noGrp="1"/>
          </p:cNvSpPr>
          <p:nvPr>
            <p:ph sz="half" idx="2"/>
          </p:nvPr>
        </p:nvSpPr>
        <p:spPr/>
        <p:txBody>
          <a:bodyPr vert="horz" lIns="91440" tIns="45720" rIns="91440" bIns="45720" rtlCol="0" anchor="t">
            <a:normAutofit/>
          </a:bodyPr>
          <a:lstStyle/>
          <a:p>
            <a:r>
              <a:rPr lang="en-US" sz="2000" b="1" i="0" u="none" strike="noStrike" dirty="0">
                <a:solidFill>
                  <a:srgbClr val="000000"/>
                </a:solidFill>
                <a:effectLst/>
                <a:latin typeface="Calibri"/>
                <a:ea typeface="Calibri"/>
                <a:cs typeface="Calibri"/>
              </a:rPr>
              <a:t>Consolidated Rail Infrastructure and Safety Improvements (CRISI) Program</a:t>
            </a:r>
            <a:endParaRPr lang="en-US" sz="3200" b="0">
              <a:effectLst/>
              <a:latin typeface="Calibri"/>
              <a:ea typeface="Calibri"/>
              <a:cs typeface="Calibri"/>
            </a:endParaRPr>
          </a:p>
          <a:p>
            <a:r>
              <a:rPr lang="en-US" sz="2000" b="1" i="0" u="none" strike="noStrike" dirty="0">
                <a:solidFill>
                  <a:srgbClr val="000000"/>
                </a:solidFill>
                <a:effectLst/>
                <a:latin typeface="Calibri"/>
                <a:ea typeface="Calibri"/>
                <a:cs typeface="Calibri"/>
              </a:rPr>
              <a:t>Corridor Identification (CID) Program </a:t>
            </a:r>
          </a:p>
          <a:p>
            <a:r>
              <a:rPr lang="en-US" sz="2000" b="1" i="0" u="none" strike="noStrike" dirty="0">
                <a:solidFill>
                  <a:srgbClr val="000000"/>
                </a:solidFill>
                <a:effectLst/>
                <a:latin typeface="Calibri"/>
                <a:ea typeface="Calibri"/>
                <a:cs typeface="Calibri"/>
              </a:rPr>
              <a:t>Restoration and Enhancement (R&amp;E) Grant Program</a:t>
            </a:r>
          </a:p>
          <a:p>
            <a:pPr rtl="0"/>
            <a:r>
              <a:rPr lang="en-US" sz="2000" b="1" i="0" u="none" strike="noStrike" dirty="0">
                <a:solidFill>
                  <a:srgbClr val="000000"/>
                </a:solidFill>
                <a:effectLst/>
                <a:latin typeface="Calibri"/>
                <a:ea typeface="Calibri"/>
                <a:cs typeface="Calibri"/>
              </a:rPr>
              <a:t>Railroad Crossing Elimination Grant Program</a:t>
            </a:r>
            <a:endParaRPr lang="en-US" sz="2000" b="0">
              <a:effectLst/>
              <a:latin typeface="Calibri"/>
              <a:ea typeface="Calibri"/>
              <a:cs typeface="Calibri"/>
            </a:endParaRPr>
          </a:p>
          <a:p>
            <a:pPr rtl="0"/>
            <a:r>
              <a:rPr lang="en-US" sz="2000" b="1" i="0" u="none" strike="noStrike" dirty="0">
                <a:solidFill>
                  <a:srgbClr val="000000"/>
                </a:solidFill>
                <a:effectLst/>
                <a:latin typeface="Calibri"/>
                <a:ea typeface="Calibri"/>
                <a:cs typeface="Calibri"/>
              </a:rPr>
              <a:t>Next-Generation Equipment Committee </a:t>
            </a:r>
            <a:endParaRPr lang="en-US" sz="2000" b="0">
              <a:effectLst/>
              <a:latin typeface="Calibri"/>
              <a:ea typeface="Calibri"/>
              <a:cs typeface="Calibri"/>
            </a:endParaRPr>
          </a:p>
          <a:p>
            <a:pPr rtl="0"/>
            <a:r>
              <a:rPr lang="en-US" sz="2000" b="1" i="0" u="none" strike="noStrike" dirty="0">
                <a:solidFill>
                  <a:srgbClr val="000000"/>
                </a:solidFill>
                <a:effectLst/>
                <a:latin typeface="Calibri"/>
                <a:ea typeface="Calibri"/>
                <a:cs typeface="Calibri"/>
              </a:rPr>
              <a:t>Northeast Corridor Commission (NECC)</a:t>
            </a:r>
            <a:endParaRPr lang="en-US" sz="2000" b="0">
              <a:effectLst/>
              <a:latin typeface="Calibri"/>
              <a:ea typeface="Calibri"/>
              <a:cs typeface="Calibri"/>
            </a:endParaRPr>
          </a:p>
          <a:p>
            <a:pPr rtl="0"/>
            <a:r>
              <a:rPr lang="en-US" sz="2000" b="1" i="0" u="none" strike="noStrike" dirty="0">
                <a:solidFill>
                  <a:srgbClr val="000000"/>
                </a:solidFill>
                <a:effectLst/>
                <a:latin typeface="Calibri"/>
                <a:ea typeface="Calibri"/>
                <a:cs typeface="Calibri"/>
              </a:rPr>
              <a:t>State-Amtrak Intercity Passenger Rail Committee (SAIPRC)</a:t>
            </a:r>
            <a:endParaRPr lang="en-US" sz="2000" b="0" dirty="0">
              <a:effectLst/>
              <a:latin typeface="Calibri"/>
              <a:ea typeface="Calibri"/>
              <a:cs typeface="Calibri"/>
            </a:endParaRPr>
          </a:p>
          <a:p>
            <a:endParaRPr lang="en-US" dirty="0"/>
          </a:p>
        </p:txBody>
      </p:sp>
    </p:spTree>
    <p:extLst>
      <p:ext uri="{BB962C8B-B14F-4D97-AF65-F5344CB8AC3E}">
        <p14:creationId xmlns:p14="http://schemas.microsoft.com/office/powerpoint/2010/main" val="11707488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BF728-8186-A6A7-C7A4-58FB939DAE68}"/>
              </a:ext>
            </a:extLst>
          </p:cNvPr>
          <p:cNvSpPr>
            <a:spLocks noGrp="1"/>
          </p:cNvSpPr>
          <p:nvPr>
            <p:ph type="title"/>
          </p:nvPr>
        </p:nvSpPr>
        <p:spPr/>
        <p:txBody>
          <a:bodyPr/>
          <a:lstStyle/>
          <a:p>
            <a:r>
              <a:rPr lang="en-US" sz="4400" b="0" i="0" u="none" strike="noStrike" dirty="0">
                <a:solidFill>
                  <a:srgbClr val="000000"/>
                </a:solidFill>
                <a:effectLst/>
                <a:latin typeface="Calibri"/>
                <a:ea typeface="Calibri"/>
                <a:cs typeface="Calibri"/>
              </a:rPr>
              <a:t>Sec. 1 - Reauthorize Core Rail Programs</a:t>
            </a:r>
            <a:endParaRPr lang="en-US">
              <a:latin typeface="Calibri"/>
              <a:ea typeface="Calibri"/>
              <a:cs typeface="Calibri"/>
            </a:endParaRPr>
          </a:p>
        </p:txBody>
      </p:sp>
      <p:sp>
        <p:nvSpPr>
          <p:cNvPr id="3" name="Content Placeholder 2">
            <a:extLst>
              <a:ext uri="{FF2B5EF4-FFF2-40B4-BE49-F238E27FC236}">
                <a16:creationId xmlns:a16="http://schemas.microsoft.com/office/drawing/2014/main" id="{02037019-F54C-14A1-C40C-546CB8957079}"/>
              </a:ext>
            </a:extLst>
          </p:cNvPr>
          <p:cNvSpPr>
            <a:spLocks noGrp="1"/>
          </p:cNvSpPr>
          <p:nvPr>
            <p:ph idx="1"/>
          </p:nvPr>
        </p:nvSpPr>
        <p:spPr/>
        <p:txBody>
          <a:bodyPr vert="horz" lIns="91440" tIns="45720" rIns="91440" bIns="45720" rtlCol="0" anchor="t">
            <a:normAutofit/>
          </a:bodyPr>
          <a:lstStyle/>
          <a:p>
            <a:r>
              <a:rPr lang="en-US" dirty="0">
                <a:latin typeface="Calibri"/>
                <a:ea typeface="Calibri"/>
                <a:cs typeface="Calibri"/>
              </a:rPr>
              <a:t>(B) Extend Funding at Current Levels</a:t>
            </a:r>
          </a:p>
          <a:p>
            <a:r>
              <a:rPr lang="en-US" dirty="0">
                <a:latin typeface="Calibri"/>
                <a:ea typeface="Calibri"/>
                <a:cs typeface="Calibri"/>
              </a:rPr>
              <a:t>(C) Establish a Source of Dedicated Funding or Utilize Advance Appropriations for Discretionary Rail Grants</a:t>
            </a:r>
          </a:p>
          <a:p>
            <a:r>
              <a:rPr lang="en-US" dirty="0">
                <a:latin typeface="Calibri"/>
                <a:ea typeface="Calibri"/>
                <a:cs typeface="Calibri"/>
              </a:rPr>
              <a:t>(D) Formula Distribution of Rail Funds to States </a:t>
            </a:r>
          </a:p>
          <a:p>
            <a:r>
              <a:rPr lang="en-US" dirty="0">
                <a:latin typeface="Calibri"/>
                <a:ea typeface="Calibri"/>
                <a:cs typeface="Calibri"/>
              </a:rPr>
              <a:t>(E) Repeated Rail Planning Cycle</a:t>
            </a:r>
          </a:p>
          <a:p>
            <a:endParaRPr lang="en-US" dirty="0"/>
          </a:p>
        </p:txBody>
      </p:sp>
    </p:spTree>
    <p:extLst>
      <p:ext uri="{BB962C8B-B14F-4D97-AF65-F5344CB8AC3E}">
        <p14:creationId xmlns:p14="http://schemas.microsoft.com/office/powerpoint/2010/main" val="27228322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68C15-7CAA-F4EF-7FDC-335D7043C08C}"/>
              </a:ext>
            </a:extLst>
          </p:cNvPr>
          <p:cNvSpPr>
            <a:spLocks noGrp="1"/>
          </p:cNvSpPr>
          <p:nvPr>
            <p:ph type="title"/>
          </p:nvPr>
        </p:nvSpPr>
        <p:spPr/>
        <p:txBody>
          <a:bodyPr>
            <a:noAutofit/>
          </a:bodyPr>
          <a:lstStyle/>
          <a:p>
            <a:r>
              <a:rPr lang="en-US" sz="3600" dirty="0">
                <a:latin typeface="Calibri"/>
                <a:ea typeface="Calibri"/>
                <a:cs typeface="Arial"/>
              </a:rPr>
              <a:t>Sec. 2 - Implementing the FRA’s Amtrak Daily Long-Distance Service Study</a:t>
            </a:r>
          </a:p>
        </p:txBody>
      </p:sp>
      <p:sp>
        <p:nvSpPr>
          <p:cNvPr id="3" name="Content Placeholder 2">
            <a:extLst>
              <a:ext uri="{FF2B5EF4-FFF2-40B4-BE49-F238E27FC236}">
                <a16:creationId xmlns:a16="http://schemas.microsoft.com/office/drawing/2014/main" id="{528EFD1D-FFC4-E3A9-297D-60E1B75263C7}"/>
              </a:ext>
            </a:extLst>
          </p:cNvPr>
          <p:cNvSpPr>
            <a:spLocks noGrp="1"/>
          </p:cNvSpPr>
          <p:nvPr>
            <p:ph idx="1"/>
          </p:nvPr>
        </p:nvSpPr>
        <p:spPr/>
        <p:txBody>
          <a:bodyPr vert="horz" lIns="91440" tIns="45720" rIns="91440" bIns="45720" rtlCol="0" anchor="t">
            <a:normAutofit/>
          </a:bodyPr>
          <a:lstStyle/>
          <a:p>
            <a:pPr marL="0" indent="0">
              <a:buNone/>
            </a:pPr>
            <a:r>
              <a:rPr lang="en-US" dirty="0">
                <a:latin typeface="Calibri"/>
                <a:ea typeface="Calibri"/>
                <a:cs typeface="Calibri"/>
              </a:rPr>
              <a:t>(A) National Long-Distance Rail Service Commission</a:t>
            </a:r>
          </a:p>
          <a:p>
            <a:pPr marL="0" indent="0">
              <a:buNone/>
            </a:pPr>
            <a:r>
              <a:rPr lang="en-US" dirty="0">
                <a:latin typeface="Calibri"/>
                <a:ea typeface="Calibri"/>
                <a:cs typeface="Calibri"/>
              </a:rPr>
              <a:t>(B) Daily Long-Distance Service Study and the Corridor Identification and CID Program</a:t>
            </a:r>
          </a:p>
          <a:p>
            <a:pPr marL="0" indent="0">
              <a:buNone/>
            </a:pPr>
            <a:r>
              <a:rPr lang="en-US" dirty="0">
                <a:latin typeface="Calibri"/>
                <a:ea typeface="Calibri"/>
                <a:cs typeface="Calibri"/>
              </a:rPr>
              <a:t>(C) Addressing Complications Arising From The 750-mile Long-Distance Definition</a:t>
            </a:r>
          </a:p>
        </p:txBody>
      </p:sp>
    </p:spTree>
    <p:extLst>
      <p:ext uri="{BB962C8B-B14F-4D97-AF65-F5344CB8AC3E}">
        <p14:creationId xmlns:p14="http://schemas.microsoft.com/office/powerpoint/2010/main" val="41264727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F621E-D861-99E8-7EB0-845F23ACF15E}"/>
              </a:ext>
            </a:extLst>
          </p:cNvPr>
          <p:cNvSpPr>
            <a:spLocks noGrp="1"/>
          </p:cNvSpPr>
          <p:nvPr>
            <p:ph type="title"/>
          </p:nvPr>
        </p:nvSpPr>
        <p:spPr/>
        <p:txBody>
          <a:bodyPr>
            <a:normAutofit/>
          </a:bodyPr>
          <a:lstStyle/>
          <a:p>
            <a:r>
              <a:rPr lang="en-US" dirty="0">
                <a:latin typeface="Calibri"/>
                <a:ea typeface="Calibri"/>
                <a:cs typeface="Calibri"/>
              </a:rPr>
              <a:t>Sec. 3 Planning, Construction, and Procurement Policy Reforms</a:t>
            </a:r>
          </a:p>
        </p:txBody>
      </p:sp>
      <p:sp>
        <p:nvSpPr>
          <p:cNvPr id="3" name="Content Placeholder 2">
            <a:extLst>
              <a:ext uri="{FF2B5EF4-FFF2-40B4-BE49-F238E27FC236}">
                <a16:creationId xmlns:a16="http://schemas.microsoft.com/office/drawing/2014/main" id="{56492CC5-615E-AF27-5D38-48AE05EF21C6}"/>
              </a:ext>
            </a:extLst>
          </p:cNvPr>
          <p:cNvSpPr>
            <a:spLocks noGrp="1"/>
          </p:cNvSpPr>
          <p:nvPr>
            <p:ph idx="1"/>
          </p:nvPr>
        </p:nvSpPr>
        <p:spPr/>
        <p:txBody>
          <a:bodyPr vert="horz" lIns="91440" tIns="45720" rIns="91440" bIns="45720" rtlCol="0" anchor="t">
            <a:normAutofit/>
          </a:bodyPr>
          <a:lstStyle/>
          <a:p>
            <a:pPr marL="0" indent="0">
              <a:buNone/>
            </a:pPr>
            <a:r>
              <a:rPr lang="en-US" dirty="0">
                <a:latin typeface="Calibri"/>
                <a:ea typeface="Calibri"/>
                <a:cs typeface="Calibri"/>
              </a:rPr>
              <a:t>(A) Streamline Environmental Review, Assessments and Planning</a:t>
            </a:r>
          </a:p>
          <a:p>
            <a:pPr marL="0" indent="0">
              <a:buNone/>
            </a:pPr>
            <a:r>
              <a:rPr lang="en-US" dirty="0">
                <a:latin typeface="Calibri"/>
                <a:ea typeface="Calibri"/>
                <a:cs typeface="Calibri"/>
              </a:rPr>
              <a:t>(B) Leverage Flexibility Under Current Law</a:t>
            </a:r>
          </a:p>
          <a:p>
            <a:pPr marL="0" indent="0">
              <a:buNone/>
            </a:pPr>
            <a:r>
              <a:rPr lang="en-US" dirty="0">
                <a:latin typeface="Calibri"/>
                <a:ea typeface="Calibri"/>
                <a:cs typeface="Calibri"/>
              </a:rPr>
              <a:t>(C) Standardize Project Elements </a:t>
            </a:r>
          </a:p>
          <a:p>
            <a:pPr marL="0" indent="0">
              <a:buNone/>
            </a:pPr>
            <a:r>
              <a:rPr lang="en-US" dirty="0">
                <a:latin typeface="Calibri"/>
                <a:ea typeface="Calibri"/>
                <a:cs typeface="Calibri"/>
              </a:rPr>
              <a:t>(D) Prioritize Expertise Over Lowest Bid</a:t>
            </a:r>
          </a:p>
          <a:p>
            <a:pPr marL="0" indent="0">
              <a:buNone/>
            </a:pPr>
            <a:r>
              <a:rPr lang="en-US" dirty="0">
                <a:latin typeface="Calibri"/>
                <a:ea typeface="Calibri"/>
                <a:cs typeface="Calibri"/>
              </a:rPr>
              <a:t>(E) Creation of a National Equipment Pool </a:t>
            </a:r>
          </a:p>
          <a:p>
            <a:pPr marL="0" indent="0">
              <a:buNone/>
            </a:pPr>
            <a:r>
              <a:rPr lang="en-US" dirty="0">
                <a:latin typeface="Calibri"/>
                <a:ea typeface="Calibri"/>
                <a:cs typeface="Calibri"/>
              </a:rPr>
              <a:t>(F) Mandate Formalized Cost Transparency</a:t>
            </a:r>
          </a:p>
        </p:txBody>
      </p:sp>
    </p:spTree>
    <p:extLst>
      <p:ext uri="{BB962C8B-B14F-4D97-AF65-F5344CB8AC3E}">
        <p14:creationId xmlns:p14="http://schemas.microsoft.com/office/powerpoint/2010/main" val="33984196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33E09-64B7-05F6-97FD-1BD2AB7F9756}"/>
            </a:ext>
          </a:extLst>
        </p:cNvPr>
        <p:cNvGrpSpPr/>
        <p:nvPr/>
      </p:nvGrpSpPr>
      <p:grpSpPr>
        <a:xfrm>
          <a:off x="0" y="0"/>
          <a:ext cx="0" cy="0"/>
          <a:chOff x="0" y="0"/>
          <a:chExt cx="0" cy="0"/>
        </a:xfrm>
      </p:grpSpPr>
      <p:pic>
        <p:nvPicPr>
          <p:cNvPr id="3" name="Picture 2" descr="A person and person standing in front of a sign&#10;&#10;AI-generated content may be incorrect.">
            <a:extLst>
              <a:ext uri="{FF2B5EF4-FFF2-40B4-BE49-F238E27FC236}">
                <a16:creationId xmlns:a16="http://schemas.microsoft.com/office/drawing/2014/main" id="{2226CFF5-729E-0D60-D378-1203A380ED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1383" y="346364"/>
            <a:ext cx="6165272" cy="6165272"/>
          </a:xfrm>
          <a:prstGeom prst="rect">
            <a:avLst/>
          </a:prstGeom>
        </p:spPr>
      </p:pic>
    </p:spTree>
    <p:extLst>
      <p:ext uri="{BB962C8B-B14F-4D97-AF65-F5344CB8AC3E}">
        <p14:creationId xmlns:p14="http://schemas.microsoft.com/office/powerpoint/2010/main" val="14600310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04B6214-EDE0-4C59-8D2D-D0E54DE9F20D}"/>
              </a:ext>
            </a:extLst>
          </p:cNvPr>
          <p:cNvSpPr>
            <a:spLocks noGrp="1"/>
          </p:cNvSpPr>
          <p:nvPr>
            <p:ph type="title"/>
          </p:nvPr>
        </p:nvSpPr>
        <p:spPr>
          <a:xfrm>
            <a:off x="1280202" y="2764556"/>
            <a:ext cx="6443372" cy="1325563"/>
          </a:xfrm>
        </p:spPr>
        <p:txBody>
          <a:bodyPr>
            <a:normAutofit fontScale="90000"/>
          </a:bodyPr>
          <a:lstStyle/>
          <a:p>
            <a:r>
              <a:rPr lang="en-US" sz="5400" dirty="0">
                <a:latin typeface="Bahnschrift" panose="020B0502040204020203" pitchFamily="34" charset="0"/>
              </a:rPr>
              <a:t>THANK  YOU!</a:t>
            </a:r>
            <a:br>
              <a:rPr lang="en-US" sz="5400" dirty="0">
                <a:latin typeface="Bahnschrift" panose="020B0502040204020203" pitchFamily="34" charset="0"/>
              </a:rPr>
            </a:br>
            <a:br>
              <a:rPr lang="en-US" sz="5400" dirty="0">
                <a:latin typeface="Bahnschrift" panose="020B0502040204020203" pitchFamily="34" charset="0"/>
              </a:rPr>
            </a:br>
            <a:r>
              <a:rPr lang="en-US" sz="4000" u="sng" dirty="0">
                <a:solidFill>
                  <a:srgbClr val="00B0F0"/>
                </a:solidFill>
                <a:latin typeface="Bahnschrift" panose="020B0502040204020203" pitchFamily="34" charset="0"/>
              </a:rPr>
              <a:t>Next Meeting</a:t>
            </a:r>
            <a:r>
              <a:rPr lang="en-US" sz="4000" dirty="0">
                <a:solidFill>
                  <a:srgbClr val="00B0F0"/>
                </a:solidFill>
                <a:latin typeface="Bahnschrift" panose="020B0502040204020203" pitchFamily="34" charset="0"/>
              </a:rPr>
              <a:t>:</a:t>
            </a:r>
            <a:r>
              <a:rPr lang="en-US" sz="4000" dirty="0">
                <a:latin typeface="Bahnschrift" panose="020B0502040204020203" pitchFamily="34" charset="0"/>
              </a:rPr>
              <a:t> </a:t>
            </a:r>
            <a:br>
              <a:rPr lang="en-US" sz="4000" dirty="0">
                <a:latin typeface="Bahnschrift" panose="020B0502040204020203" pitchFamily="34" charset="0"/>
              </a:rPr>
            </a:br>
            <a:r>
              <a:rPr lang="en-US" sz="4000" dirty="0">
                <a:latin typeface="Bahnschrift" panose="020B0502040204020203" pitchFamily="34" charset="0"/>
              </a:rPr>
              <a:t>May 7, 2025</a:t>
            </a:r>
            <a:br>
              <a:rPr lang="en-US" sz="4000" dirty="0">
                <a:latin typeface="Bahnschrift" panose="020B0502040204020203" pitchFamily="34" charset="0"/>
              </a:rPr>
            </a:br>
            <a:r>
              <a:rPr lang="en-US" sz="4000" dirty="0">
                <a:latin typeface="Bahnschrift" panose="020B0502040204020203" pitchFamily="34" charset="0"/>
              </a:rPr>
              <a:t>CSXT – Brandon Knapp</a:t>
            </a:r>
            <a:br>
              <a:rPr lang="en-US" dirty="0">
                <a:latin typeface="Bahnschrift" panose="020B0502040204020203" pitchFamily="34" charset="0"/>
              </a:rPr>
            </a:br>
            <a:br>
              <a:rPr lang="en-US" sz="2200" dirty="0">
                <a:latin typeface="Bahnschrift" panose="020B0502040204020203" pitchFamily="34" charset="0"/>
              </a:rPr>
            </a:br>
            <a:br>
              <a:rPr lang="en-US" sz="2200" dirty="0">
                <a:latin typeface="Bahnschrift" panose="020B0502040204020203" pitchFamily="34" charset="0"/>
              </a:rPr>
            </a:br>
            <a:r>
              <a:rPr lang="en-US" sz="2200" dirty="0">
                <a:latin typeface="Bahnschrift" panose="020B0502040204020203" pitchFamily="34" charset="0"/>
              </a:rPr>
              <a:t>If you have any questions about membership or are interested in presenting - please come talk with one of the officers!</a:t>
            </a:r>
            <a:endParaRPr lang="en-US" sz="5400" dirty="0">
              <a:latin typeface="Bahnschrift" panose="020B0502040204020203" pitchFamily="34" charset="0"/>
            </a:endParaRPr>
          </a:p>
        </p:txBody>
      </p:sp>
      <p:pic>
        <p:nvPicPr>
          <p:cNvPr id="4" name="Picture 3" descr="A close up of a logo&#10;&#10;Description automatically generated">
            <a:extLst>
              <a:ext uri="{FF2B5EF4-FFF2-40B4-BE49-F238E27FC236}">
                <a16:creationId xmlns:a16="http://schemas.microsoft.com/office/drawing/2014/main" id="{B4C630C2-3604-4B3D-A218-C1758DA47897}"/>
              </a:ext>
            </a:extLst>
          </p:cNvPr>
          <p:cNvPicPr>
            <a:picLocks noChangeAspect="1"/>
          </p:cNvPicPr>
          <p:nvPr/>
        </p:nvPicPr>
        <p:blipFill rotWithShape="1">
          <a:blip r:embed="rId2">
            <a:extLst>
              <a:ext uri="{28A0092B-C50C-407E-A947-70E740481C1C}">
                <a14:useLocalDpi xmlns:a14="http://schemas.microsoft.com/office/drawing/2010/main" val="0"/>
              </a:ext>
            </a:extLst>
          </a:blip>
          <a:srcRect l="1143" r="2622" b="-2"/>
          <a:stretch/>
        </p:blipFill>
        <p:spPr>
          <a:xfrm>
            <a:off x="7721288" y="1434760"/>
            <a:ext cx="3835039" cy="3985156"/>
          </a:xfrm>
          <a:prstGeom prst="rect">
            <a:avLst/>
          </a:prstGeom>
        </p:spPr>
      </p:pic>
    </p:spTree>
    <p:extLst>
      <p:ext uri="{BB962C8B-B14F-4D97-AF65-F5344CB8AC3E}">
        <p14:creationId xmlns:p14="http://schemas.microsoft.com/office/powerpoint/2010/main" val="3841076529"/>
      </p:ext>
    </p:extLst>
  </p:cSld>
  <p:clrMapOvr>
    <a:overrideClrMapping bg1="dk1" tx1="lt1" bg2="dk2" tx2="lt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52AC6050-AC13-EAA9-B4B0-E532A6BC6F5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A8A8AE8-A68E-A297-8AAE-868BBE6D9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3">
            <a:extLst>
              <a:ext uri="{FF2B5EF4-FFF2-40B4-BE49-F238E27FC236}">
                <a16:creationId xmlns:a16="http://schemas.microsoft.com/office/drawing/2014/main" id="{C342FFFB-B448-6BBF-8CA1-44CBF60415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a:extLst>
              <a:ext uri="{FF2B5EF4-FFF2-40B4-BE49-F238E27FC236}">
                <a16:creationId xmlns:a16="http://schemas.microsoft.com/office/drawing/2014/main" id="{7EEC97E1-44BE-2BF8-9935-B8EB87834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151F790-0A15-4DC8-208B-E1B27FFA1DB7}"/>
              </a:ext>
            </a:extLst>
          </p:cNvPr>
          <p:cNvSpPr>
            <a:spLocks noGrp="1"/>
          </p:cNvSpPr>
          <p:nvPr>
            <p:ph type="title"/>
          </p:nvPr>
        </p:nvSpPr>
        <p:spPr>
          <a:xfrm>
            <a:off x="1047489" y="1969419"/>
            <a:ext cx="6443372" cy="2915837"/>
          </a:xfrm>
        </p:spPr>
        <p:txBody>
          <a:bodyPr>
            <a:normAutofit fontScale="90000"/>
          </a:bodyPr>
          <a:lstStyle/>
          <a:p>
            <a:r>
              <a:rPr lang="en-US" sz="5400" dirty="0">
                <a:latin typeface="Bahnschrift" panose="020B0502040204020203" pitchFamily="34" charset="0"/>
              </a:rPr>
              <a:t>The following slides are from our 2024 Scholarship Recipients</a:t>
            </a:r>
          </a:p>
        </p:txBody>
      </p:sp>
      <p:pic>
        <p:nvPicPr>
          <p:cNvPr id="4" name="Picture 3" descr="A close up of a logo&#10;&#10;Description automatically generated">
            <a:extLst>
              <a:ext uri="{FF2B5EF4-FFF2-40B4-BE49-F238E27FC236}">
                <a16:creationId xmlns:a16="http://schemas.microsoft.com/office/drawing/2014/main" id="{B23D6297-280B-CB1D-03DF-3B6ECDDDB58F}"/>
              </a:ext>
            </a:extLst>
          </p:cNvPr>
          <p:cNvPicPr>
            <a:picLocks noChangeAspect="1"/>
          </p:cNvPicPr>
          <p:nvPr/>
        </p:nvPicPr>
        <p:blipFill rotWithShape="1">
          <a:blip r:embed="rId2">
            <a:extLst>
              <a:ext uri="{28A0092B-C50C-407E-A947-70E740481C1C}">
                <a14:useLocalDpi xmlns:a14="http://schemas.microsoft.com/office/drawing/2010/main" val="0"/>
              </a:ext>
            </a:extLst>
          </a:blip>
          <a:srcRect l="1143" r="2622" b="-2"/>
          <a:stretch/>
        </p:blipFill>
        <p:spPr>
          <a:xfrm>
            <a:off x="7721288" y="1434760"/>
            <a:ext cx="3835039" cy="3985156"/>
          </a:xfrm>
          <a:prstGeom prst="rect">
            <a:avLst/>
          </a:prstGeom>
        </p:spPr>
      </p:pic>
    </p:spTree>
    <p:extLst>
      <p:ext uri="{BB962C8B-B14F-4D97-AF65-F5344CB8AC3E}">
        <p14:creationId xmlns:p14="http://schemas.microsoft.com/office/powerpoint/2010/main" val="1849298803"/>
      </p:ext>
    </p:extLst>
  </p:cSld>
  <p:clrMapOvr>
    <a:overrideClrMapping bg1="dk1" tx1="lt1" bg2="dk2" tx2="lt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89EF5-0FCC-4ADA-92E5-696024067918}"/>
              </a:ext>
            </a:extLst>
          </p:cNvPr>
          <p:cNvSpPr>
            <a:spLocks noGrp="1"/>
          </p:cNvSpPr>
          <p:nvPr>
            <p:ph type="ctrTitle"/>
          </p:nvPr>
        </p:nvSpPr>
        <p:spPr>
          <a:xfrm>
            <a:off x="6211502" y="505573"/>
            <a:ext cx="5864048" cy="2832429"/>
          </a:xfrm>
        </p:spPr>
        <p:txBody>
          <a:bodyPr anchor="b">
            <a:normAutofit/>
          </a:bodyPr>
          <a:lstStyle/>
          <a:p>
            <a:r>
              <a:rPr lang="en-US" dirty="0">
                <a:latin typeface="Bahnschrift" panose="020B0502040204020203" pitchFamily="34" charset="0"/>
              </a:rPr>
              <a:t>Thomas Scanlon</a:t>
            </a:r>
          </a:p>
        </p:txBody>
      </p:sp>
      <p:sp>
        <p:nvSpPr>
          <p:cNvPr id="3" name="Subtitle 2">
            <a:extLst>
              <a:ext uri="{FF2B5EF4-FFF2-40B4-BE49-F238E27FC236}">
                <a16:creationId xmlns:a16="http://schemas.microsoft.com/office/drawing/2014/main" id="{47FBD4E5-8476-49CD-8F82-C133C5D14EC2}"/>
              </a:ext>
            </a:extLst>
          </p:cNvPr>
          <p:cNvSpPr>
            <a:spLocks noGrp="1"/>
          </p:cNvSpPr>
          <p:nvPr>
            <p:ph type="subTitle" idx="1"/>
          </p:nvPr>
        </p:nvSpPr>
        <p:spPr>
          <a:xfrm>
            <a:off x="6324160" y="3828917"/>
            <a:ext cx="5935894" cy="3029083"/>
          </a:xfrm>
        </p:spPr>
        <p:txBody>
          <a:bodyPr anchor="t">
            <a:normAutofit/>
          </a:bodyPr>
          <a:lstStyle/>
          <a:p>
            <a:r>
              <a:rPr lang="en-US" dirty="0">
                <a:latin typeface="Bahnschrift" panose="020B0502040204020203" pitchFamily="34" charset="0"/>
              </a:rPr>
              <a:t>Rail Transportation Engineering Junior </a:t>
            </a:r>
          </a:p>
          <a:p>
            <a:r>
              <a:rPr lang="en-US" dirty="0">
                <a:latin typeface="Bahnschrift" panose="020B0502040204020203" pitchFamily="34" charset="0"/>
              </a:rPr>
              <a:t> Penn State Altoona </a:t>
            </a:r>
          </a:p>
          <a:p>
            <a:endParaRPr lang="en-US" dirty="0">
              <a:latin typeface="Bahnschrift" panose="020B0502040204020203" pitchFamily="34" charset="0"/>
            </a:endParaRPr>
          </a:p>
          <a:p>
            <a:r>
              <a:rPr lang="en-US" dirty="0">
                <a:latin typeface="Bahnschrift" panose="020B0502040204020203" pitchFamily="34" charset="0"/>
              </a:rPr>
              <a:t>2025 WARES Scholarship Recipient</a:t>
            </a:r>
          </a:p>
          <a:p>
            <a:pPr algn="l"/>
            <a:endParaRPr lang="en-US" sz="2000" dirty="0"/>
          </a:p>
        </p:txBody>
      </p:sp>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automatically generated">
            <a:extLst>
              <a:ext uri="{FF2B5EF4-FFF2-40B4-BE49-F238E27FC236}">
                <a16:creationId xmlns:a16="http://schemas.microsoft.com/office/drawing/2014/main" id="{FCEF99AF-13D8-429F-A221-58340C5D2849}"/>
              </a:ext>
            </a:extLst>
          </p:cNvPr>
          <p:cNvPicPr>
            <a:picLocks noChangeAspect="1"/>
          </p:cNvPicPr>
          <p:nvPr/>
        </p:nvPicPr>
        <p:blipFill rotWithShape="1">
          <a:blip r:embed="rId3">
            <a:extLst>
              <a:ext uri="{28A0092B-C50C-407E-A947-70E740481C1C}">
                <a14:useLocalDpi xmlns:a14="http://schemas.microsoft.com/office/drawing/2010/main" val="0"/>
              </a:ext>
            </a:extLst>
          </a:blip>
          <a:srcRect l="5339" r="6820"/>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382778921"/>
      </p:ext>
    </p:extLst>
  </p:cSld>
  <p:clrMapOvr>
    <a:overrideClrMapping bg1="dk1" tx1="lt1" bg2="dk2" tx2="lt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7CA0-EC4A-4F78-8E2C-3DB41EBF7B76}"/>
              </a:ext>
            </a:extLst>
          </p:cNvPr>
          <p:cNvSpPr>
            <a:spLocks noGrp="1"/>
          </p:cNvSpPr>
          <p:nvPr>
            <p:ph type="title"/>
          </p:nvPr>
        </p:nvSpPr>
        <p:spPr>
          <a:xfrm>
            <a:off x="781464" y="227544"/>
            <a:ext cx="5314536" cy="1325563"/>
          </a:xfrm>
        </p:spPr>
        <p:txBody>
          <a:bodyPr>
            <a:normAutofit/>
          </a:bodyPr>
          <a:lstStyle/>
          <a:p>
            <a:r>
              <a:rPr lang="en-US" sz="4800" dirty="0">
                <a:latin typeface="Bahnschrift" panose="020B0502040204020203" pitchFamily="34" charset="0"/>
              </a:rPr>
              <a:t>Thomas Scanlon</a:t>
            </a:r>
          </a:p>
        </p:txBody>
      </p:sp>
      <p:sp>
        <p:nvSpPr>
          <p:cNvPr id="3" name="Content Placeholder 2">
            <a:extLst>
              <a:ext uri="{FF2B5EF4-FFF2-40B4-BE49-F238E27FC236}">
                <a16:creationId xmlns:a16="http://schemas.microsoft.com/office/drawing/2014/main" id="{ED55EC05-28C0-44DF-BC75-1CBDE1531695}"/>
              </a:ext>
            </a:extLst>
          </p:cNvPr>
          <p:cNvSpPr>
            <a:spLocks noGrp="1"/>
          </p:cNvSpPr>
          <p:nvPr>
            <p:ph idx="1"/>
          </p:nvPr>
        </p:nvSpPr>
        <p:spPr>
          <a:xfrm>
            <a:off x="199699" y="1553107"/>
            <a:ext cx="7443870" cy="4847798"/>
          </a:xfrm>
        </p:spPr>
        <p:txBody>
          <a:bodyPr anchor="t">
            <a:normAutofit fontScale="85000" lnSpcReduction="20000"/>
          </a:bodyPr>
          <a:lstStyle/>
          <a:p>
            <a:r>
              <a:rPr lang="en-US" dirty="0">
                <a:solidFill>
                  <a:srgbClr val="00B0F0"/>
                </a:solidFill>
                <a:latin typeface="Bahnschrift" panose="020B0502040204020203" pitchFamily="34" charset="0"/>
              </a:rPr>
              <a:t>Bio</a:t>
            </a:r>
          </a:p>
          <a:p>
            <a:pPr lvl="1"/>
            <a:r>
              <a:rPr lang="en-US" sz="2000" dirty="0">
                <a:latin typeface="Bahnschrift" panose="020B0502040204020203" pitchFamily="34" charset="0"/>
              </a:rPr>
              <a:t>Year: Junior</a:t>
            </a:r>
          </a:p>
          <a:p>
            <a:pPr lvl="1"/>
            <a:r>
              <a:rPr lang="en-US" sz="2000" dirty="0">
                <a:latin typeface="Bahnschrift" panose="020B0502040204020203" pitchFamily="34" charset="0"/>
              </a:rPr>
              <a:t>Grew up in Western NY; began attending Penn</a:t>
            </a:r>
            <a:br>
              <a:rPr lang="en-US" sz="2000" dirty="0">
                <a:latin typeface="Bahnschrift" panose="020B0502040204020203" pitchFamily="34" charset="0"/>
              </a:rPr>
            </a:br>
            <a:r>
              <a:rPr lang="en-US" sz="2000" dirty="0">
                <a:latin typeface="Bahnschrift" panose="020B0502040204020203" pitchFamily="34" charset="0"/>
              </a:rPr>
              <a:t>State Altoona in the fall of 2022</a:t>
            </a:r>
          </a:p>
          <a:p>
            <a:r>
              <a:rPr lang="en-US" sz="2400" dirty="0">
                <a:solidFill>
                  <a:srgbClr val="00B0F0"/>
                </a:solidFill>
                <a:latin typeface="Bahnschrift" panose="020B0502040204020203" pitchFamily="34" charset="0"/>
              </a:rPr>
              <a:t>Favorite class: </a:t>
            </a:r>
          </a:p>
          <a:p>
            <a:pPr lvl="1"/>
            <a:r>
              <a:rPr lang="en-US" sz="2000" dirty="0">
                <a:latin typeface="Bahnschrift" panose="020B0502040204020203" pitchFamily="34" charset="0"/>
              </a:rPr>
              <a:t>Railroad Signaling</a:t>
            </a:r>
          </a:p>
          <a:p>
            <a:r>
              <a:rPr lang="en-US" sz="2400" dirty="0">
                <a:solidFill>
                  <a:srgbClr val="00B0F0"/>
                </a:solidFill>
                <a:latin typeface="Bahnschrift" panose="020B0502040204020203" pitchFamily="34" charset="0"/>
              </a:rPr>
              <a:t>Most challenging coursework:</a:t>
            </a:r>
            <a:r>
              <a:rPr lang="en-US" sz="2400" dirty="0">
                <a:latin typeface="Bahnschrift" panose="020B0502040204020203" pitchFamily="34" charset="0"/>
              </a:rPr>
              <a:t> </a:t>
            </a:r>
          </a:p>
          <a:p>
            <a:pPr lvl="1"/>
            <a:r>
              <a:rPr lang="en-US" sz="2000" dirty="0">
                <a:latin typeface="Bahnschrift" panose="020B0502040204020203" pitchFamily="34" charset="0"/>
              </a:rPr>
              <a:t>Rail Traffic Controller (RTC)</a:t>
            </a:r>
          </a:p>
          <a:p>
            <a:r>
              <a:rPr lang="en-US" sz="2400" dirty="0">
                <a:solidFill>
                  <a:srgbClr val="00B0F0"/>
                </a:solidFill>
                <a:latin typeface="Bahnschrift" panose="020B0502040204020203" pitchFamily="34" charset="0"/>
              </a:rPr>
              <a:t>Current and Upcoming Professional Work: </a:t>
            </a:r>
          </a:p>
          <a:p>
            <a:pPr lvl="1"/>
            <a:r>
              <a:rPr lang="en-US" sz="2000" dirty="0">
                <a:latin typeface="Bahnschrift" panose="020B0502040204020203" pitchFamily="34" charset="0"/>
              </a:rPr>
              <a:t>Maintenance of Way Intern with Norfolk Southern out of Cresson, PA</a:t>
            </a:r>
          </a:p>
          <a:p>
            <a:pPr lvl="1"/>
            <a:r>
              <a:rPr lang="en-US" sz="2000" dirty="0">
                <a:latin typeface="Bahnschrift" panose="020B0502040204020203" pitchFamily="34" charset="0"/>
              </a:rPr>
              <a:t>Currently work at the Railroaders Memorial Museum</a:t>
            </a:r>
            <a:br>
              <a:rPr lang="en-US" sz="2000" dirty="0">
                <a:latin typeface="Bahnschrift" panose="020B0502040204020203" pitchFamily="34" charset="0"/>
              </a:rPr>
            </a:br>
            <a:r>
              <a:rPr lang="en-US" sz="2000" dirty="0">
                <a:latin typeface="Bahnschrift" panose="020B0502040204020203" pitchFamily="34" charset="0"/>
              </a:rPr>
              <a:t>in Altoona, PA</a:t>
            </a:r>
          </a:p>
          <a:p>
            <a:pPr lvl="2"/>
            <a:r>
              <a:rPr lang="en-US" sz="1700" dirty="0">
                <a:latin typeface="Bahnschrift" panose="020B0502040204020203" pitchFamily="34" charset="0"/>
              </a:rPr>
              <a:t>Work alongside volunteers to repair and restore historic railroad equipment, including a steam locomotive that’s over 105 years old</a:t>
            </a:r>
          </a:p>
          <a:p>
            <a:r>
              <a:rPr lang="en-US" sz="2400" dirty="0">
                <a:solidFill>
                  <a:srgbClr val="00B0F0"/>
                </a:solidFill>
                <a:latin typeface="Bahnschrift" panose="020B0502040204020203" pitchFamily="34" charset="0"/>
              </a:rPr>
              <a:t>Next steps: </a:t>
            </a:r>
          </a:p>
          <a:p>
            <a:pPr lvl="1"/>
            <a:r>
              <a:rPr lang="en-US" sz="2000" dirty="0">
                <a:latin typeface="Bahnschrift" panose="020B0502040204020203" pitchFamily="34" charset="0"/>
              </a:rPr>
              <a:t>Continue working for NS after the summer internship (currently leaning toward either the transportation or mechanical departments)</a:t>
            </a:r>
            <a:endParaRPr lang="en-US" sz="1500" b="1" dirty="0"/>
          </a:p>
          <a:p>
            <a:endParaRPr lang="en-US" sz="1500" dirty="0"/>
          </a:p>
        </p:txBody>
      </p:sp>
      <p:pic>
        <p:nvPicPr>
          <p:cNvPr id="7" name="Picture 6" descr="A close up of a logo&#10;&#10;Description automatically generated">
            <a:extLst>
              <a:ext uri="{FF2B5EF4-FFF2-40B4-BE49-F238E27FC236}">
                <a16:creationId xmlns:a16="http://schemas.microsoft.com/office/drawing/2014/main" id="{3104329B-D51C-4ADE-A62B-3D25FB8CAD6B}"/>
              </a:ext>
            </a:extLst>
          </p:cNvPr>
          <p:cNvPicPr>
            <a:picLocks noChangeAspect="1"/>
          </p:cNvPicPr>
          <p:nvPr/>
        </p:nvPicPr>
        <p:blipFill rotWithShape="1">
          <a:blip r:embed="rId3">
            <a:extLst>
              <a:ext uri="{28A0092B-C50C-407E-A947-70E740481C1C}">
                <a14:useLocalDpi xmlns:a14="http://schemas.microsoft.com/office/drawing/2010/main" val="0"/>
              </a:ext>
            </a:extLst>
          </a:blip>
          <a:srcRect l="1143" r="2622" b="-2"/>
          <a:stretch/>
        </p:blipFill>
        <p:spPr>
          <a:xfrm>
            <a:off x="7086996" y="-2"/>
            <a:ext cx="5105004" cy="530489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59008959"/>
      </p:ext>
    </p:extLst>
  </p:cSld>
  <p:clrMapOvr>
    <a:overrideClrMapping bg1="dk1" tx1="lt1" bg2="dk2" tx2="lt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CBF3866A-FF3B-6324-FE06-B8EAC836CB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AA3015-A717-9C1E-B079-9C048B24E5E9}"/>
              </a:ext>
            </a:extLst>
          </p:cNvPr>
          <p:cNvSpPr>
            <a:spLocks noGrp="1"/>
          </p:cNvSpPr>
          <p:nvPr>
            <p:ph type="ctrTitle"/>
          </p:nvPr>
        </p:nvSpPr>
        <p:spPr>
          <a:xfrm>
            <a:off x="6211502" y="505573"/>
            <a:ext cx="5864048" cy="2832429"/>
          </a:xfrm>
        </p:spPr>
        <p:txBody>
          <a:bodyPr anchor="b">
            <a:normAutofit/>
          </a:bodyPr>
          <a:lstStyle/>
          <a:p>
            <a:r>
              <a:rPr lang="en-US" dirty="0">
                <a:latin typeface="Bahnschrift" panose="020B0502040204020203" pitchFamily="34" charset="0"/>
              </a:rPr>
              <a:t>Garret Blum</a:t>
            </a:r>
          </a:p>
        </p:txBody>
      </p:sp>
      <p:sp>
        <p:nvSpPr>
          <p:cNvPr id="3" name="Subtitle 2">
            <a:extLst>
              <a:ext uri="{FF2B5EF4-FFF2-40B4-BE49-F238E27FC236}">
                <a16:creationId xmlns:a16="http://schemas.microsoft.com/office/drawing/2014/main" id="{749E3916-1DC6-4954-1959-A384EAFDCB34}"/>
              </a:ext>
            </a:extLst>
          </p:cNvPr>
          <p:cNvSpPr>
            <a:spLocks noGrp="1"/>
          </p:cNvSpPr>
          <p:nvPr>
            <p:ph type="subTitle" idx="1"/>
          </p:nvPr>
        </p:nvSpPr>
        <p:spPr>
          <a:xfrm>
            <a:off x="6324160" y="3828917"/>
            <a:ext cx="5935894" cy="3029083"/>
          </a:xfrm>
        </p:spPr>
        <p:txBody>
          <a:bodyPr anchor="t">
            <a:normAutofit/>
          </a:bodyPr>
          <a:lstStyle/>
          <a:p>
            <a:r>
              <a:rPr lang="en-US" dirty="0">
                <a:latin typeface="Bahnschrift" panose="020B0502040204020203" pitchFamily="34" charset="0"/>
              </a:rPr>
              <a:t>Rail Transportation Engineering Senior </a:t>
            </a:r>
          </a:p>
          <a:p>
            <a:r>
              <a:rPr lang="en-US" dirty="0">
                <a:latin typeface="Bahnschrift" panose="020B0502040204020203" pitchFamily="34" charset="0"/>
              </a:rPr>
              <a:t> Penn State Altoona </a:t>
            </a:r>
          </a:p>
          <a:p>
            <a:endParaRPr lang="en-US" dirty="0">
              <a:latin typeface="Bahnschrift" panose="020B0502040204020203" pitchFamily="34" charset="0"/>
            </a:endParaRPr>
          </a:p>
          <a:p>
            <a:r>
              <a:rPr lang="en-US" dirty="0">
                <a:latin typeface="Bahnschrift" panose="020B0502040204020203" pitchFamily="34" charset="0"/>
              </a:rPr>
              <a:t>2025 WARES Scholarship Recipient</a:t>
            </a:r>
          </a:p>
          <a:p>
            <a:pPr algn="l"/>
            <a:endParaRPr lang="en-US" sz="2000" dirty="0"/>
          </a:p>
        </p:txBody>
      </p:sp>
      <p:sp>
        <p:nvSpPr>
          <p:cNvPr id="10" name="Freeform: Shape 9">
            <a:extLst>
              <a:ext uri="{FF2B5EF4-FFF2-40B4-BE49-F238E27FC236}">
                <a16:creationId xmlns:a16="http://schemas.microsoft.com/office/drawing/2014/main" id="{A788EFE9-6D93-4EF5-07AF-1486C4009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automatically generated">
            <a:extLst>
              <a:ext uri="{FF2B5EF4-FFF2-40B4-BE49-F238E27FC236}">
                <a16:creationId xmlns:a16="http://schemas.microsoft.com/office/drawing/2014/main" id="{378346B1-3F1E-14C7-6760-CE9E8C259102}"/>
              </a:ext>
            </a:extLst>
          </p:cNvPr>
          <p:cNvPicPr>
            <a:picLocks noChangeAspect="1"/>
          </p:cNvPicPr>
          <p:nvPr/>
        </p:nvPicPr>
        <p:blipFill rotWithShape="1">
          <a:blip r:embed="rId3">
            <a:extLst>
              <a:ext uri="{28A0092B-C50C-407E-A947-70E740481C1C}">
                <a14:useLocalDpi xmlns:a14="http://schemas.microsoft.com/office/drawing/2010/main" val="0"/>
              </a:ext>
            </a:extLst>
          </a:blip>
          <a:srcRect l="5339" r="6820"/>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247217492"/>
      </p:ext>
    </p:extLst>
  </p:cSld>
  <p:clrMapOvr>
    <a:overrideClrMapping bg1="dk1" tx1="lt1" bg2="dk2" tx2="lt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descr="Men standing next to a train&#10;&#10;Description automatically generated">
            <a:extLst>
              <a:ext uri="{FF2B5EF4-FFF2-40B4-BE49-F238E27FC236}">
                <a16:creationId xmlns:a16="http://schemas.microsoft.com/office/drawing/2014/main" id="{5E7037DA-BD80-30FD-A51D-B9393B427C35}"/>
              </a:ext>
            </a:extLst>
          </p:cNvPr>
          <p:cNvPicPr>
            <a:picLocks noChangeAspect="1"/>
          </p:cNvPicPr>
          <p:nvPr/>
        </p:nvPicPr>
        <p:blipFill>
          <a:blip r:embed="rId3">
            <a:extLst>
              <a:ext uri="{28A0092B-C50C-407E-A947-70E740481C1C}">
                <a14:useLocalDpi xmlns:a14="http://schemas.microsoft.com/office/drawing/2010/main" val="0"/>
              </a:ext>
            </a:extLst>
          </a:blip>
          <a:srcRect l="29743" r="2745"/>
          <a:stretch/>
        </p:blipFill>
        <p:spPr>
          <a:xfrm>
            <a:off x="7381653" y="10"/>
            <a:ext cx="4810347"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pic>
        <p:nvPicPr>
          <p:cNvPr id="8" name="Picture 7" descr="A group of people in orange vests and helmets&#10;&#10;Description automatically generated">
            <a:extLst>
              <a:ext uri="{FF2B5EF4-FFF2-40B4-BE49-F238E27FC236}">
                <a16:creationId xmlns:a16="http://schemas.microsoft.com/office/drawing/2014/main" id="{37E440F6-3444-6997-C3FB-9E28788A78A9}"/>
              </a:ext>
            </a:extLst>
          </p:cNvPr>
          <p:cNvPicPr>
            <a:picLocks noChangeAspect="1"/>
          </p:cNvPicPr>
          <p:nvPr/>
        </p:nvPicPr>
        <p:blipFill>
          <a:blip r:embed="rId4">
            <a:extLst>
              <a:ext uri="{28A0092B-C50C-407E-A947-70E740481C1C}">
                <a14:useLocalDpi xmlns:a14="http://schemas.microsoft.com/office/drawing/2010/main" val="0"/>
              </a:ext>
            </a:extLst>
          </a:blip>
          <a:srcRect r="17659"/>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10" name="Picture 9" descr="A person in a safety vest and white hat on a train track&#10;&#10;Description automatically generated with medium confidence">
            <a:extLst>
              <a:ext uri="{FF2B5EF4-FFF2-40B4-BE49-F238E27FC236}">
                <a16:creationId xmlns:a16="http://schemas.microsoft.com/office/drawing/2014/main" id="{5C160E80-9673-6A16-CB36-E9A45B09A973}"/>
              </a:ext>
            </a:extLst>
          </p:cNvPr>
          <p:cNvPicPr>
            <a:picLocks noChangeAspect="1"/>
          </p:cNvPicPr>
          <p:nvPr/>
        </p:nvPicPr>
        <p:blipFill>
          <a:blip r:embed="rId5">
            <a:extLst>
              <a:ext uri="{28A0092B-C50C-407E-A947-70E740481C1C}">
                <a14:useLocalDpi xmlns:a14="http://schemas.microsoft.com/office/drawing/2010/main" val="0"/>
              </a:ext>
            </a:extLst>
          </a:blip>
          <a:srcRect t="13221" r="-2" b="34983"/>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2" name="Title 1">
            <a:extLst>
              <a:ext uri="{FF2B5EF4-FFF2-40B4-BE49-F238E27FC236}">
                <a16:creationId xmlns:a16="http://schemas.microsoft.com/office/drawing/2014/main" id="{23177CA0-EC4A-4F78-8E2C-3DB41EBF7B76}"/>
              </a:ext>
            </a:extLst>
          </p:cNvPr>
          <p:cNvSpPr>
            <a:spLocks noGrp="1"/>
          </p:cNvSpPr>
          <p:nvPr>
            <p:ph type="title"/>
          </p:nvPr>
        </p:nvSpPr>
        <p:spPr>
          <a:xfrm>
            <a:off x="448056" y="685800"/>
            <a:ext cx="2807208" cy="1325563"/>
          </a:xfrm>
        </p:spPr>
        <p:txBody>
          <a:bodyPr>
            <a:noAutofit/>
          </a:bodyPr>
          <a:lstStyle/>
          <a:p>
            <a:r>
              <a:rPr lang="en-US" sz="4800" dirty="0">
                <a:latin typeface="Bahnschrift" panose="020B0502040204020203" pitchFamily="34" charset="0"/>
              </a:rPr>
              <a:t>Garret Blum</a:t>
            </a:r>
          </a:p>
        </p:txBody>
      </p:sp>
      <p:sp>
        <p:nvSpPr>
          <p:cNvPr id="3" name="Content Placeholder 2">
            <a:extLst>
              <a:ext uri="{FF2B5EF4-FFF2-40B4-BE49-F238E27FC236}">
                <a16:creationId xmlns:a16="http://schemas.microsoft.com/office/drawing/2014/main" id="{ED55EC05-28C0-44DF-BC75-1CBDE1531695}"/>
              </a:ext>
            </a:extLst>
          </p:cNvPr>
          <p:cNvSpPr>
            <a:spLocks noGrp="1"/>
          </p:cNvSpPr>
          <p:nvPr>
            <p:ph idx="1"/>
          </p:nvPr>
        </p:nvSpPr>
        <p:spPr>
          <a:xfrm>
            <a:off x="176395" y="2428018"/>
            <a:ext cx="3406097" cy="3922776"/>
          </a:xfrm>
        </p:spPr>
        <p:txBody>
          <a:bodyPr>
            <a:normAutofit/>
          </a:bodyPr>
          <a:lstStyle/>
          <a:p>
            <a:r>
              <a:rPr lang="en-US" sz="1800" dirty="0">
                <a:solidFill>
                  <a:srgbClr val="00B0F0"/>
                </a:solidFill>
                <a:latin typeface="Bahnschrift" panose="020B0502040204020203" pitchFamily="34" charset="0"/>
              </a:rPr>
              <a:t>Favorite Class</a:t>
            </a:r>
          </a:p>
          <a:p>
            <a:pPr lvl="1"/>
            <a:r>
              <a:rPr lang="en-US" sz="1300" dirty="0">
                <a:latin typeface="Bahnschrift" panose="020B0502040204020203" pitchFamily="34" charset="0"/>
              </a:rPr>
              <a:t>RTE 404 Mechanical Practicum</a:t>
            </a:r>
          </a:p>
          <a:p>
            <a:r>
              <a:rPr lang="en-US" sz="1800" dirty="0">
                <a:solidFill>
                  <a:srgbClr val="00B0F0"/>
                </a:solidFill>
                <a:latin typeface="Bahnschrift" panose="020B0502040204020203" pitchFamily="34" charset="0"/>
              </a:rPr>
              <a:t>Most Challenging Class</a:t>
            </a:r>
          </a:p>
          <a:p>
            <a:pPr lvl="1"/>
            <a:r>
              <a:rPr lang="en-US" sz="1300" dirty="0">
                <a:latin typeface="Bahnschrift" panose="020B0502040204020203" pitchFamily="34" charset="0"/>
              </a:rPr>
              <a:t>MATH 251 Differential Equations</a:t>
            </a:r>
          </a:p>
          <a:p>
            <a:r>
              <a:rPr lang="en-US" sz="1700" dirty="0">
                <a:solidFill>
                  <a:srgbClr val="00B0F0"/>
                </a:solidFill>
                <a:latin typeface="Bahnschrift" panose="020B0502040204020203" pitchFamily="34" charset="0"/>
              </a:rPr>
              <a:t>Internships</a:t>
            </a:r>
          </a:p>
          <a:p>
            <a:pPr lvl="1"/>
            <a:r>
              <a:rPr lang="en-US" sz="1300" dirty="0">
                <a:latin typeface="Bahnschrift" panose="020B0502040204020203" pitchFamily="34" charset="0"/>
              </a:rPr>
              <a:t>Burlington Northern Santa Fe Railway</a:t>
            </a:r>
          </a:p>
          <a:p>
            <a:pPr marL="457200" lvl="1" indent="0">
              <a:buNone/>
            </a:pPr>
            <a:endParaRPr lang="en-US" sz="1300" dirty="0">
              <a:latin typeface="Bahnschrift" panose="020B0502040204020203" pitchFamily="34" charset="0"/>
            </a:endParaRPr>
          </a:p>
          <a:p>
            <a:pPr lvl="1"/>
            <a:r>
              <a:rPr lang="en-US" sz="1300" dirty="0">
                <a:latin typeface="Bahnschrift" panose="020B0502040204020203" pitchFamily="34" charset="0"/>
              </a:rPr>
              <a:t>Wheeling and Lake Erie Railway</a:t>
            </a:r>
          </a:p>
          <a:p>
            <a:pPr lvl="1"/>
            <a:endParaRPr lang="en-US" sz="1300" dirty="0">
              <a:latin typeface="Bahnschrift" panose="020B0502040204020203" pitchFamily="34" charset="0"/>
            </a:endParaRPr>
          </a:p>
          <a:p>
            <a:pPr lvl="1"/>
            <a:r>
              <a:rPr lang="en-US" sz="1300" dirty="0">
                <a:latin typeface="Bahnschrift" panose="020B0502040204020203" pitchFamily="34" charset="0"/>
              </a:rPr>
              <a:t>Western Maryland Scenic Railway</a:t>
            </a:r>
          </a:p>
          <a:p>
            <a:endParaRPr lang="en-US" sz="1700" b="1" dirty="0"/>
          </a:p>
          <a:p>
            <a:endParaRPr lang="en-US" sz="1700" b="1" dirty="0"/>
          </a:p>
          <a:p>
            <a:endParaRPr lang="en-US" sz="1700" b="1" dirty="0"/>
          </a:p>
          <a:p>
            <a:endParaRPr lang="en-US" sz="1700" dirty="0"/>
          </a:p>
        </p:txBody>
      </p:sp>
    </p:spTree>
    <p:extLst>
      <p:ext uri="{BB962C8B-B14F-4D97-AF65-F5344CB8AC3E}">
        <p14:creationId xmlns:p14="http://schemas.microsoft.com/office/powerpoint/2010/main" val="801159947"/>
      </p:ext>
    </p:extLst>
  </p:cSld>
  <p:clrMapOvr>
    <a:overrideClrMapping bg1="dk1" tx1="lt1" bg2="dk2" tx2="lt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7E648EA9-0002-03D6-DF1E-048118E7B9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324314-C93C-52EC-641A-2A6F8A7EE114}"/>
              </a:ext>
            </a:extLst>
          </p:cNvPr>
          <p:cNvSpPr>
            <a:spLocks noGrp="1"/>
          </p:cNvSpPr>
          <p:nvPr>
            <p:ph type="ctrTitle"/>
          </p:nvPr>
        </p:nvSpPr>
        <p:spPr>
          <a:xfrm>
            <a:off x="6211502" y="505573"/>
            <a:ext cx="5864048" cy="2832429"/>
          </a:xfrm>
        </p:spPr>
        <p:txBody>
          <a:bodyPr anchor="b">
            <a:normAutofit/>
          </a:bodyPr>
          <a:lstStyle/>
          <a:p>
            <a:r>
              <a:rPr lang="en-US" dirty="0">
                <a:latin typeface="Bahnschrift" panose="020B0502040204020203" pitchFamily="34" charset="0"/>
              </a:rPr>
              <a:t>Kristen Barna</a:t>
            </a:r>
          </a:p>
        </p:txBody>
      </p:sp>
      <p:sp>
        <p:nvSpPr>
          <p:cNvPr id="3" name="Subtitle 2">
            <a:extLst>
              <a:ext uri="{FF2B5EF4-FFF2-40B4-BE49-F238E27FC236}">
                <a16:creationId xmlns:a16="http://schemas.microsoft.com/office/drawing/2014/main" id="{BC9187B1-270B-915A-2BF6-3222F3FA09C2}"/>
              </a:ext>
            </a:extLst>
          </p:cNvPr>
          <p:cNvSpPr>
            <a:spLocks noGrp="1"/>
          </p:cNvSpPr>
          <p:nvPr>
            <p:ph type="subTitle" idx="1"/>
          </p:nvPr>
        </p:nvSpPr>
        <p:spPr>
          <a:xfrm>
            <a:off x="6324160" y="3828917"/>
            <a:ext cx="5935894" cy="3029083"/>
          </a:xfrm>
        </p:spPr>
        <p:txBody>
          <a:bodyPr anchor="t">
            <a:normAutofit/>
          </a:bodyPr>
          <a:lstStyle/>
          <a:p>
            <a:r>
              <a:rPr lang="en-US" dirty="0">
                <a:latin typeface="Bahnschrift" panose="020B0502040204020203" pitchFamily="34" charset="0"/>
              </a:rPr>
              <a:t>Civil Engineering Senior </a:t>
            </a:r>
          </a:p>
          <a:p>
            <a:r>
              <a:rPr lang="en-US" dirty="0">
                <a:latin typeface="Bahnschrift" panose="020B0502040204020203" pitchFamily="34" charset="0"/>
              </a:rPr>
              <a:t> University of Delaware</a:t>
            </a:r>
          </a:p>
          <a:p>
            <a:endParaRPr lang="en-US" dirty="0">
              <a:latin typeface="Bahnschrift" panose="020B0502040204020203" pitchFamily="34" charset="0"/>
            </a:endParaRPr>
          </a:p>
          <a:p>
            <a:r>
              <a:rPr lang="en-US" dirty="0">
                <a:latin typeface="Bahnschrift" panose="020B0502040204020203" pitchFamily="34" charset="0"/>
              </a:rPr>
              <a:t>2025 WARES Scholarship Recipient</a:t>
            </a:r>
          </a:p>
          <a:p>
            <a:pPr algn="l"/>
            <a:endParaRPr lang="en-US" sz="2000" dirty="0"/>
          </a:p>
        </p:txBody>
      </p:sp>
      <p:sp>
        <p:nvSpPr>
          <p:cNvPr id="10" name="Freeform: Shape 9">
            <a:extLst>
              <a:ext uri="{FF2B5EF4-FFF2-40B4-BE49-F238E27FC236}">
                <a16:creationId xmlns:a16="http://schemas.microsoft.com/office/drawing/2014/main" id="{05984A49-0E19-9B84-55CA-B226DDD7F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automatically generated">
            <a:extLst>
              <a:ext uri="{FF2B5EF4-FFF2-40B4-BE49-F238E27FC236}">
                <a16:creationId xmlns:a16="http://schemas.microsoft.com/office/drawing/2014/main" id="{7E039C5D-F163-521C-5284-841BC2CDCCDB}"/>
              </a:ext>
            </a:extLst>
          </p:cNvPr>
          <p:cNvPicPr>
            <a:picLocks noChangeAspect="1"/>
          </p:cNvPicPr>
          <p:nvPr/>
        </p:nvPicPr>
        <p:blipFill rotWithShape="1">
          <a:blip r:embed="rId3">
            <a:extLst>
              <a:ext uri="{28A0092B-C50C-407E-A947-70E740481C1C}">
                <a14:useLocalDpi xmlns:a14="http://schemas.microsoft.com/office/drawing/2010/main" val="0"/>
              </a:ext>
            </a:extLst>
          </a:blip>
          <a:srcRect l="5339" r="6820"/>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604938339"/>
      </p:ext>
    </p:extLst>
  </p:cSld>
  <p:clrMapOvr>
    <a:overrideClrMapping bg1="dk1" tx1="lt1" bg2="dk2" tx2="lt2" accent1="accent1" accent2="accent2" accent3="accent3" accent4="accent4" accent5="accent5" accent6="accent6" hlink="hlink" folHlink="folHlink"/>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C5920348-8E51-5B55-6C01-26EBCC69DF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C2AB6B-1F88-BE75-FEC6-9D700F1DE9DB}"/>
              </a:ext>
            </a:extLst>
          </p:cNvPr>
          <p:cNvSpPr>
            <a:spLocks noGrp="1"/>
          </p:cNvSpPr>
          <p:nvPr>
            <p:ph type="title"/>
          </p:nvPr>
        </p:nvSpPr>
        <p:spPr>
          <a:xfrm>
            <a:off x="488043" y="374531"/>
            <a:ext cx="3969657" cy="1631995"/>
          </a:xfrm>
        </p:spPr>
        <p:txBody>
          <a:bodyPr anchor="b">
            <a:normAutofit/>
          </a:bodyPr>
          <a:lstStyle/>
          <a:p>
            <a:r>
              <a:rPr lang="en-US" sz="4800" dirty="0">
                <a:latin typeface="Bahnschrift" panose="020B0502040204020203" pitchFamily="34" charset="0"/>
              </a:rPr>
              <a:t>Kristen Barna</a:t>
            </a:r>
          </a:p>
        </p:txBody>
      </p:sp>
      <p:sp>
        <p:nvSpPr>
          <p:cNvPr id="3" name="Content Placeholder 2">
            <a:extLst>
              <a:ext uri="{FF2B5EF4-FFF2-40B4-BE49-F238E27FC236}">
                <a16:creationId xmlns:a16="http://schemas.microsoft.com/office/drawing/2014/main" id="{71B5F4BD-3E2C-BD25-940E-B35A0AB0E955}"/>
              </a:ext>
            </a:extLst>
          </p:cNvPr>
          <p:cNvSpPr>
            <a:spLocks noGrp="1"/>
          </p:cNvSpPr>
          <p:nvPr>
            <p:ph idx="1"/>
          </p:nvPr>
        </p:nvSpPr>
        <p:spPr>
          <a:xfrm>
            <a:off x="488043" y="2585710"/>
            <a:ext cx="3895522" cy="3386399"/>
          </a:xfrm>
        </p:spPr>
        <p:txBody>
          <a:bodyPr>
            <a:normAutofit fontScale="92500" lnSpcReduction="20000"/>
          </a:bodyPr>
          <a:lstStyle/>
          <a:p>
            <a:r>
              <a:rPr lang="en-US" sz="1900" dirty="0">
                <a:solidFill>
                  <a:srgbClr val="00B0F0"/>
                </a:solidFill>
                <a:latin typeface="Bahnschrift" panose="020B0502040204020203" pitchFamily="34" charset="0"/>
              </a:rPr>
              <a:t>Civil Engineering – May 2025</a:t>
            </a:r>
          </a:p>
          <a:p>
            <a:r>
              <a:rPr lang="en-US" sz="1900" dirty="0">
                <a:solidFill>
                  <a:srgbClr val="00B0F0"/>
                </a:solidFill>
                <a:latin typeface="Bahnschrift" panose="020B0502040204020203" pitchFamily="34" charset="0"/>
              </a:rPr>
              <a:t>Interested in Traffic and Transit</a:t>
            </a:r>
          </a:p>
          <a:p>
            <a:r>
              <a:rPr lang="en-US" sz="1900" dirty="0">
                <a:solidFill>
                  <a:srgbClr val="00B0F0"/>
                </a:solidFill>
                <a:latin typeface="Bahnschrift" panose="020B0502040204020203" pitchFamily="34" charset="0"/>
              </a:rPr>
              <a:t>Favorite Classes</a:t>
            </a:r>
          </a:p>
          <a:p>
            <a:pPr lvl="1"/>
            <a:r>
              <a:rPr lang="en-US" sz="1400" dirty="0">
                <a:latin typeface="Bahnschrift" panose="020B0502040204020203" pitchFamily="34" charset="0"/>
              </a:rPr>
              <a:t>Railroad Derailment &amp; Engineering</a:t>
            </a:r>
          </a:p>
          <a:p>
            <a:pPr lvl="1"/>
            <a:r>
              <a:rPr lang="en-US" sz="1400" dirty="0">
                <a:latin typeface="Bahnschrift" panose="020B0502040204020203" pitchFamily="34" charset="0"/>
              </a:rPr>
              <a:t>Urban Transportation Planning</a:t>
            </a:r>
          </a:p>
          <a:p>
            <a:r>
              <a:rPr lang="en-US" sz="1900" dirty="0">
                <a:solidFill>
                  <a:srgbClr val="00B0F0"/>
                </a:solidFill>
                <a:latin typeface="Bahnschrift" panose="020B0502040204020203" pitchFamily="34" charset="0"/>
              </a:rPr>
              <a:t>Most Challenging Class</a:t>
            </a:r>
          </a:p>
          <a:p>
            <a:pPr lvl="1"/>
            <a:r>
              <a:rPr lang="en-US" sz="1400" dirty="0">
                <a:latin typeface="Bahnschrift" panose="020B0502040204020203" pitchFamily="34" charset="0"/>
              </a:rPr>
              <a:t>Structural Analysis</a:t>
            </a:r>
          </a:p>
          <a:p>
            <a:r>
              <a:rPr lang="en-US" sz="1900" dirty="0">
                <a:solidFill>
                  <a:srgbClr val="00B0F0"/>
                </a:solidFill>
                <a:latin typeface="Bahnschrift" panose="020B0502040204020203" pitchFamily="34" charset="0"/>
              </a:rPr>
              <a:t>Internships</a:t>
            </a:r>
          </a:p>
          <a:p>
            <a:pPr lvl="1"/>
            <a:r>
              <a:rPr lang="en-US" sz="1400" dirty="0">
                <a:latin typeface="Bahnschrift" panose="020B0502040204020203" pitchFamily="34" charset="0"/>
              </a:rPr>
              <a:t>Colliers Engineering and Design</a:t>
            </a:r>
          </a:p>
          <a:p>
            <a:pPr lvl="1"/>
            <a:r>
              <a:rPr lang="en-US" sz="1400" dirty="0">
                <a:latin typeface="Bahnschrift" panose="020B0502040204020203" pitchFamily="34" charset="0"/>
              </a:rPr>
              <a:t>Summer ‘24 and Winter ’24/’25</a:t>
            </a:r>
          </a:p>
          <a:p>
            <a:pPr lvl="1"/>
            <a:r>
              <a:rPr lang="en-US" sz="1400" dirty="0">
                <a:latin typeface="Bahnschrift" panose="020B0502040204020203" pitchFamily="34" charset="0"/>
              </a:rPr>
              <a:t>Responsible for Traffic Impact Studies and Roadway Design/Concepts</a:t>
            </a:r>
          </a:p>
          <a:p>
            <a:pPr lvl="1"/>
            <a:r>
              <a:rPr lang="en-US" sz="1400" dirty="0">
                <a:latin typeface="Bahnschrift" panose="020B0502040204020203" pitchFamily="34" charset="0"/>
              </a:rPr>
              <a:t>Plan to return full-time after graduation</a:t>
            </a:r>
          </a:p>
          <a:p>
            <a:endParaRPr lang="en-US" sz="1200" b="1" dirty="0"/>
          </a:p>
          <a:p>
            <a:endParaRPr lang="en-US" sz="1200" b="1" dirty="0"/>
          </a:p>
          <a:p>
            <a:endParaRPr lang="en-US" sz="1200" b="1" dirty="0"/>
          </a:p>
          <a:p>
            <a:endParaRPr lang="en-US" sz="1200" dirty="0"/>
          </a:p>
        </p:txBody>
      </p:sp>
      <p:pic>
        <p:nvPicPr>
          <p:cNvPr id="14" name="Picture 13">
            <a:extLst>
              <a:ext uri="{FF2B5EF4-FFF2-40B4-BE49-F238E27FC236}">
                <a16:creationId xmlns:a16="http://schemas.microsoft.com/office/drawing/2014/main" id="{DB753B68-14AF-A847-C4CB-92CBBEB6B7B8}"/>
              </a:ext>
            </a:extLst>
          </p:cNvPr>
          <p:cNvPicPr>
            <a:picLocks noChangeAspect="1"/>
          </p:cNvPicPr>
          <p:nvPr/>
        </p:nvPicPr>
        <p:blipFill>
          <a:blip r:embed="rId4"/>
          <a:stretch>
            <a:fillRect/>
          </a:stretch>
        </p:blipFill>
        <p:spPr>
          <a:xfrm>
            <a:off x="4992624" y="374531"/>
            <a:ext cx="3099816" cy="3036554"/>
          </a:xfrm>
          <a:prstGeom prst="rect">
            <a:avLst/>
          </a:prstGeom>
        </p:spPr>
      </p:pic>
      <p:pic>
        <p:nvPicPr>
          <p:cNvPr id="9" name="Picture 8">
            <a:extLst>
              <a:ext uri="{FF2B5EF4-FFF2-40B4-BE49-F238E27FC236}">
                <a16:creationId xmlns:a16="http://schemas.microsoft.com/office/drawing/2014/main" id="{8B6CA290-DC10-F517-A257-3E4962086FB1}"/>
              </a:ext>
            </a:extLst>
          </p:cNvPr>
          <p:cNvPicPr>
            <a:picLocks noChangeAspect="1"/>
          </p:cNvPicPr>
          <p:nvPr/>
        </p:nvPicPr>
        <p:blipFill>
          <a:blip r:embed="rId5"/>
          <a:stretch>
            <a:fillRect/>
          </a:stretch>
        </p:blipFill>
        <p:spPr>
          <a:xfrm>
            <a:off x="8247888" y="1031605"/>
            <a:ext cx="3785616" cy="908548"/>
          </a:xfrm>
          <a:prstGeom prst="rect">
            <a:avLst/>
          </a:prstGeom>
        </p:spPr>
      </p:pic>
      <p:pic>
        <p:nvPicPr>
          <p:cNvPr id="18" name="Picture 17">
            <a:extLst>
              <a:ext uri="{FF2B5EF4-FFF2-40B4-BE49-F238E27FC236}">
                <a16:creationId xmlns:a16="http://schemas.microsoft.com/office/drawing/2014/main" id="{8574B9E8-D1E7-91B6-8C5A-64102B8996F9}"/>
              </a:ext>
            </a:extLst>
          </p:cNvPr>
          <p:cNvPicPr>
            <a:picLocks noChangeAspect="1"/>
          </p:cNvPicPr>
          <p:nvPr/>
        </p:nvPicPr>
        <p:blipFill>
          <a:blip r:embed="rId6"/>
          <a:stretch>
            <a:fillRect/>
          </a:stretch>
        </p:blipFill>
        <p:spPr>
          <a:xfrm>
            <a:off x="4992624" y="4074018"/>
            <a:ext cx="3099816" cy="1841051"/>
          </a:xfrm>
          <a:prstGeom prst="rect">
            <a:avLst/>
          </a:prstGeom>
        </p:spPr>
      </p:pic>
      <p:pic>
        <p:nvPicPr>
          <p:cNvPr id="12" name="Picture 11">
            <a:extLst>
              <a:ext uri="{FF2B5EF4-FFF2-40B4-BE49-F238E27FC236}">
                <a16:creationId xmlns:a16="http://schemas.microsoft.com/office/drawing/2014/main" id="{8A82A2A9-4450-3BE4-9586-F526C9AFFD11}"/>
              </a:ext>
            </a:extLst>
          </p:cNvPr>
          <p:cNvPicPr>
            <a:picLocks noChangeAspect="1"/>
          </p:cNvPicPr>
          <p:nvPr/>
        </p:nvPicPr>
        <p:blipFill>
          <a:blip r:embed="rId7"/>
          <a:stretch>
            <a:fillRect/>
          </a:stretch>
        </p:blipFill>
        <p:spPr>
          <a:xfrm>
            <a:off x="8247888" y="3034002"/>
            <a:ext cx="3785616" cy="3097321"/>
          </a:xfrm>
          <a:prstGeom prst="rect">
            <a:avLst/>
          </a:prstGeom>
        </p:spPr>
      </p:pic>
    </p:spTree>
    <p:extLst>
      <p:ext uri="{BB962C8B-B14F-4D97-AF65-F5344CB8AC3E}">
        <p14:creationId xmlns:p14="http://schemas.microsoft.com/office/powerpoint/2010/main" val="43440443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androl">
  <a:themeElements>
    <a:clrScheme name="Pandrol">
      <a:dk1>
        <a:srgbClr val="1F2A44"/>
      </a:dk1>
      <a:lt1>
        <a:sysClr val="window" lastClr="FFFFFF"/>
      </a:lt1>
      <a:dk2>
        <a:srgbClr val="222120"/>
      </a:dk2>
      <a:lt2>
        <a:srgbClr val="D9D9D6"/>
      </a:lt2>
      <a:accent1>
        <a:srgbClr val="1F2A44"/>
      </a:accent1>
      <a:accent2>
        <a:srgbClr val="8F94A1"/>
      </a:accent2>
      <a:accent3>
        <a:srgbClr val="F2A900"/>
      </a:accent3>
      <a:accent4>
        <a:srgbClr val="F8D47F"/>
      </a:accent4>
      <a:accent5>
        <a:srgbClr val="4F758B"/>
      </a:accent5>
      <a:accent6>
        <a:srgbClr val="A7BAC5"/>
      </a:accent6>
      <a:hlink>
        <a:srgbClr val="4F758B"/>
      </a:hlink>
      <a:folHlink>
        <a:srgbClr val="1F2A44"/>
      </a:folHlink>
    </a:clrScheme>
    <a:fontScheme name="Pandro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defPPr algn="ctr">
          <a:defRPr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dirty="0" err="1" smtClean="0"/>
        </a:defPPr>
      </a:lstStyle>
    </a:txDef>
  </a:objectDefaults>
  <a:extraClrSchemeLst/>
  <a:custClrLst>
    <a:custClr name="Navy 100%">
      <a:srgbClr val="1F2A44"/>
    </a:custClr>
    <a:custClr name="Navy 75%">
      <a:srgbClr val="575F73"/>
    </a:custClr>
    <a:custClr name="Navy 50%">
      <a:srgbClr val="8F94A1"/>
    </a:custClr>
    <a:custClr name="Navy 25%">
      <a:srgbClr val="C7CAD0"/>
    </a:custClr>
    <a:custClr name="Navy 10%">
      <a:srgbClr val="E8E9EC"/>
    </a:custClr>
    <a:custClr name="Yellow 100%">
      <a:srgbClr val="F2A900"/>
    </a:custClr>
    <a:custClr name="Yellow 75%">
      <a:srgbClr val="F5BF40"/>
    </a:custClr>
    <a:custClr name="Yellow 50%">
      <a:srgbClr val="F8D47F"/>
    </a:custClr>
    <a:custClr name="Yellow 25%">
      <a:srgbClr val="FCE9BF"/>
    </a:custClr>
    <a:custClr name="Yellow 10%">
      <a:srgbClr val="FEF6E5"/>
    </a:custClr>
    <a:custClr name="Blue Grey 100%">
      <a:srgbClr val="4F758B"/>
    </a:custClr>
    <a:custClr name="Blue Grey 75%">
      <a:srgbClr val="7B98A8"/>
    </a:custClr>
    <a:custClr name="Blue Grey 50%">
      <a:srgbClr val="A7BAC5"/>
    </a:custClr>
    <a:custClr name="Blue Grey 25%">
      <a:srgbClr val="D3DCE2"/>
    </a:custClr>
    <a:custClr name="Blue Grey 10%">
      <a:srgbClr val="EDF1F3"/>
    </a:custClr>
    <a:custClr name="Warm Black 100%">
      <a:srgbClr val="222120"/>
    </a:custClr>
    <a:custClr name="Warm Black 75%">
      <a:srgbClr val="595958"/>
    </a:custClr>
    <a:custClr name="Warm Black 50%">
      <a:srgbClr val="90908F"/>
    </a:custClr>
    <a:custClr name="Warm Black 25%">
      <a:srgbClr val="C8C7C7"/>
    </a:custClr>
    <a:custClr name="Warm Black 10%">
      <a:srgbClr val="E8E8E8"/>
    </a:custClr>
    <a:custClr name="Turquoise 100%">
      <a:srgbClr val="0097A9"/>
    </a:custClr>
    <a:custClr name="Turquoise 75%">
      <a:srgbClr val="40B1BF"/>
    </a:custClr>
    <a:custClr name="Turquoise 50%">
      <a:srgbClr val="7FCBD4"/>
    </a:custClr>
    <a:custClr name="Turquoise 25%">
      <a:srgbClr val="BFE5E9"/>
    </a:custClr>
    <a:custClr name="Turquoise 10%">
      <a:srgbClr val="E5F4F6"/>
    </a:custClr>
    <a:custClr name="Purple 100%">
      <a:srgbClr val="653279"/>
    </a:custClr>
    <a:custClr name="Purple 75%">
      <a:srgbClr val="8C659B"/>
    </a:custClr>
    <a:custClr name="Purple 50%">
      <a:srgbClr val="B298BC"/>
    </a:custClr>
    <a:custClr name="Purple 25%">
      <a:srgbClr val="D8CCDD"/>
    </a:custClr>
    <a:custClr name="Purple 10%">
      <a:srgbClr val="EFEAF1"/>
    </a:custClr>
    <a:custClr name="Red 100%">
      <a:srgbClr val="9B2242"/>
    </a:custClr>
    <a:custClr name="Red 75%">
      <a:srgbClr val="B45971"/>
    </a:custClr>
    <a:custClr name="Red 50%">
      <a:srgbClr val="CD90A0"/>
    </a:custClr>
    <a:custClr name="Red 25%">
      <a:srgbClr val="E6C8D0"/>
    </a:custClr>
    <a:custClr name="Red 10%">
      <a:srgbClr val="F5E8EC"/>
    </a:custClr>
    <a:custClr name="Orange 100%">
      <a:srgbClr val="E57200"/>
    </a:custClr>
    <a:custClr name="Orange 75%">
      <a:srgbClr val="EC9540"/>
    </a:custClr>
    <a:custClr name="Orange 50%">
      <a:srgbClr val="F2B87F"/>
    </a:custClr>
    <a:custClr name="Orange 25%">
      <a:srgbClr val="F8DCBF"/>
    </a:custClr>
    <a:custClr name="Orange 10%">
      <a:srgbClr val="FCF1E5"/>
    </a:custClr>
    <a:custClr name="Cool Grey 100%">
      <a:srgbClr val="D9D9D6"/>
    </a:custClr>
    <a:custClr name="Cool Grey 75%">
      <a:srgbClr val="E3E3E0"/>
    </a:custClr>
    <a:custClr name="Cool Grey 50%">
      <a:srgbClr val="ECECEA"/>
    </a:custClr>
    <a:custClr name="Cool Grey 25%">
      <a:srgbClr val="F5F5F5"/>
    </a:custClr>
    <a:custClr name="Cool Grey 10%">
      <a:srgbClr val="FBFBFB"/>
    </a:custClr>
  </a:custClrLst>
  <a:extLst>
    <a:ext uri="{05A4C25C-085E-4340-85A3-A5531E510DB2}">
      <thm15:themeFamily xmlns:thm15="http://schemas.microsoft.com/office/thememl/2012/main" name="PowerPoint Template.potx" id="{90A6EB60-F25B-42BF-86C3-8181296D6199}" vid="{27173EC6-C420-4D6B-944E-F2362D9C5371}"/>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9743</Words>
  <Application>Microsoft Office PowerPoint</Application>
  <PresentationFormat>Widescreen</PresentationFormat>
  <Paragraphs>574</Paragraphs>
  <Slides>79</Slides>
  <Notes>56</Notes>
  <HiddenSlides>1</HiddenSlides>
  <MMClips>0</MMClips>
  <ScaleCrop>false</ScaleCrop>
  <HeadingPairs>
    <vt:vector size="6" baseType="variant">
      <vt:variant>
        <vt:lpstr>Fonts Used</vt:lpstr>
      </vt:variant>
      <vt:variant>
        <vt:i4>24</vt:i4>
      </vt:variant>
      <vt:variant>
        <vt:lpstr>Theme</vt:lpstr>
      </vt:variant>
      <vt:variant>
        <vt:i4>4</vt:i4>
      </vt:variant>
      <vt:variant>
        <vt:lpstr>Slide Titles</vt:lpstr>
      </vt:variant>
      <vt:variant>
        <vt:i4>79</vt:i4>
      </vt:variant>
    </vt:vector>
  </HeadingPairs>
  <TitlesOfParts>
    <vt:vector size="107" baseType="lpstr">
      <vt:lpstr>-apple-system</vt:lpstr>
      <vt:lpstr>Aptos</vt:lpstr>
      <vt:lpstr>Aptos Display</vt:lpstr>
      <vt:lpstr>Arial</vt:lpstr>
      <vt:lpstr>Arial-ItalicMT</vt:lpstr>
      <vt:lpstr>ArialMT</vt:lpstr>
      <vt:lpstr>Avenir W01</vt:lpstr>
      <vt:lpstr>Avenir-Book</vt:lpstr>
      <vt:lpstr>Avenir-Oblique</vt:lpstr>
      <vt:lpstr>Avenir-Roman</vt:lpstr>
      <vt:lpstr>Bahnschrift</vt:lpstr>
      <vt:lpstr>Calibri</vt:lpstr>
      <vt:lpstr>Calibri Light</vt:lpstr>
      <vt:lpstr>inherit</vt:lpstr>
      <vt:lpstr>Open Sans</vt:lpstr>
      <vt:lpstr>OpenSans</vt:lpstr>
      <vt:lpstr>Poppins</vt:lpstr>
      <vt:lpstr>ProximaNova-BoldIt</vt:lpstr>
      <vt:lpstr>ProximaNova-RegularIt</vt:lpstr>
      <vt:lpstr>Symbol</vt:lpstr>
      <vt:lpstr>SymbolMT</vt:lpstr>
      <vt:lpstr>TimesNewRomanPSMT</vt:lpstr>
      <vt:lpstr>Wingdings</vt:lpstr>
      <vt:lpstr>Wingdings 2</vt:lpstr>
      <vt:lpstr>Office Theme</vt:lpstr>
      <vt:lpstr>1_Pandrol</vt:lpstr>
      <vt:lpstr>1_Office Theme</vt:lpstr>
      <vt:lpstr>2_Office Theme</vt:lpstr>
      <vt:lpstr>Agenda – Rail Passengers Association</vt:lpstr>
      <vt:lpstr>A Passenger Rail Revolution: Transformational Change in Transportation in America </vt:lpstr>
      <vt:lpstr>A Presentation by  Meredith Richards, Chair,  Rail Passengers Association.    </vt:lpstr>
      <vt:lpstr>“How our Work is Expanding the Passenger Rail Network, and its Impact on the Rail Industry.”</vt:lpstr>
      <vt:lpstr>PowerPoint Presentation</vt:lpstr>
      <vt:lpstr>PowerPoint Presentation</vt:lpstr>
      <vt:lpstr>PowerPoint Presentation</vt:lpstr>
      <vt:lpstr>Jim Mathews President and CEO</vt:lpstr>
      <vt:lpstr>Sean Jeans-Gail Vice President of Policy + Government Affairs </vt:lpstr>
      <vt:lpstr>PowerPoint Presentation</vt:lpstr>
      <vt:lpstr>RPA Council of Representatives: Our Special Forces on the Ground</vt:lpstr>
      <vt:lpstr>Mobilizing a grassroots network of citizen advocates in organizations across America </vt:lpstr>
      <vt:lpstr>Mobilizing a grassroots network of citizen advocates in organizations across America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2021: Rail Passengers Association is sought out to make major contributions to the IIJA</vt:lpstr>
      <vt:lpstr>Jim Mathews President and CEO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Portal North Bridge </vt:lpstr>
      <vt:lpstr>PowerPoint Presentation</vt:lpstr>
      <vt:lpstr>Dock Bridge Rehabilitation</vt:lpstr>
      <vt:lpstr>PowerPoint Presentation</vt:lpstr>
      <vt:lpstr>PowerPoint Presentation</vt:lpstr>
      <vt:lpstr>PowerPoint Presentation</vt:lpstr>
      <vt:lpstr>NEW ERA Of RAIL: STATIONS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Chicago Union Station Modernization</vt:lpstr>
      <vt:lpstr>Denver Union Station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Refresh and Upgrade the Superliners for LD routes</vt:lpstr>
      <vt:lpstr>PowerPoint Presentation</vt:lpstr>
      <vt:lpstr>PowerPoint Presentation</vt:lpstr>
      <vt:lpstr>PowerPoint Presentation</vt:lpstr>
      <vt:lpstr>THE WAY FORWARD FRA-Led Long-Distance Study: Restoring Routes, Growing Service To 45+ Million People</vt:lpstr>
      <vt:lpstr>PowerPoint Presentation</vt:lpstr>
      <vt:lpstr>PowerPoint Presentation</vt:lpstr>
      <vt:lpstr>PowerPoint Presentation</vt:lpstr>
      <vt:lpstr>Congressional Targets</vt:lpstr>
      <vt:lpstr>Congressional Targets</vt:lpstr>
      <vt:lpstr>PowerPoint Presentation</vt:lpstr>
      <vt:lpstr>Sec. 1 - Reauthorize Core Rail Programs</vt:lpstr>
      <vt:lpstr>Sec. 1 - Reauthorize Core Rail Programs</vt:lpstr>
      <vt:lpstr>Sec. 2 - Implementing the FRA’s Amtrak Daily Long-Distance Service Study</vt:lpstr>
      <vt:lpstr>Sec. 3 Planning, Construction, and Procurement Policy Reforms</vt:lpstr>
      <vt:lpstr>PowerPoint Presentation</vt:lpstr>
      <vt:lpstr>THANK  YOU!  Next Meeting:  May 7, 2025 CSXT – Brandon Knapp   If you have any questions about membership or are interested in presenting - please come talk with one of the officers!</vt:lpstr>
      <vt:lpstr>The following slides are from our 2024 Scholarship Recipients</vt:lpstr>
      <vt:lpstr>Thomas Scanlon</vt:lpstr>
      <vt:lpstr>Thomas Scanlon</vt:lpstr>
      <vt:lpstr>Garret Blum</vt:lpstr>
      <vt:lpstr>Garret Blum</vt:lpstr>
      <vt:lpstr>Kristen Barna</vt:lpstr>
      <vt:lpstr>Kristen Barna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February Meeting</dc:title>
  <dc:creator>PJ Schuler</dc:creator>
  <cp:lastModifiedBy>Bachy, Alex</cp:lastModifiedBy>
  <cp:revision>75</cp:revision>
  <dcterms:created xsi:type="dcterms:W3CDTF">2020-02-04T13:31:50Z</dcterms:created>
  <dcterms:modified xsi:type="dcterms:W3CDTF">2025-04-29T19:11:29Z</dcterms:modified>
</cp:coreProperties>
</file>