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3" r:id="rId2"/>
    <p:sldMasterId id="2147483685" r:id="rId3"/>
  </p:sldMasterIdLst>
  <p:notesMasterIdLst>
    <p:notesMasterId r:id="rId44"/>
  </p:notesMasterIdLst>
  <p:sldIdLst>
    <p:sldId id="256" r:id="rId4"/>
    <p:sldId id="1041" r:id="rId5"/>
    <p:sldId id="261" r:id="rId6"/>
    <p:sldId id="2142533098" r:id="rId7"/>
    <p:sldId id="1043" r:id="rId8"/>
    <p:sldId id="1045" r:id="rId9"/>
    <p:sldId id="1044" r:id="rId10"/>
    <p:sldId id="2142533099" r:id="rId11"/>
    <p:sldId id="1042" r:id="rId12"/>
    <p:sldId id="2142533100" r:id="rId13"/>
    <p:sldId id="2142533101" r:id="rId14"/>
    <p:sldId id="2142533102" r:id="rId15"/>
    <p:sldId id="1046" r:id="rId16"/>
    <p:sldId id="258" r:id="rId17"/>
    <p:sldId id="2142533069" r:id="rId18"/>
    <p:sldId id="2142533075" r:id="rId19"/>
    <p:sldId id="2861" r:id="rId20"/>
    <p:sldId id="2142533091" r:id="rId21"/>
    <p:sldId id="2142533093" r:id="rId22"/>
    <p:sldId id="2142532797" r:id="rId23"/>
    <p:sldId id="2142533097" r:id="rId24"/>
    <p:sldId id="2142533076" r:id="rId25"/>
    <p:sldId id="2142533061" r:id="rId26"/>
    <p:sldId id="2142533095" r:id="rId27"/>
    <p:sldId id="2142533094" r:id="rId28"/>
    <p:sldId id="2142533085" r:id="rId29"/>
    <p:sldId id="2142533077" r:id="rId30"/>
    <p:sldId id="690" r:id="rId31"/>
    <p:sldId id="2142533079" r:id="rId32"/>
    <p:sldId id="2142533086" r:id="rId33"/>
    <p:sldId id="2142533087" r:id="rId34"/>
    <p:sldId id="2142533090" r:id="rId35"/>
    <p:sldId id="2142533081" r:id="rId36"/>
    <p:sldId id="2142533089" r:id="rId37"/>
    <p:sldId id="2142533082" r:id="rId38"/>
    <p:sldId id="2142533088" r:id="rId39"/>
    <p:sldId id="2142533096" r:id="rId40"/>
    <p:sldId id="2142533080" r:id="rId41"/>
    <p:sldId id="263" r:id="rId42"/>
    <p:sldId id="262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607" autoAdjust="0"/>
  </p:normalViewPr>
  <p:slideViewPr>
    <p:cSldViewPr snapToGrid="0">
      <p:cViewPr varScale="1">
        <p:scale>
          <a:sx n="125" d="100"/>
          <a:sy n="12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-911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7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35928D-DC18-49DA-9D21-C2FB43186B1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93C1BB-938F-41C6-BF82-9BF433BEF014}">
      <dgm:prSet phldrT="[Text]" phldr="0"/>
      <dgm:spPr/>
      <dgm:t>
        <a:bodyPr/>
        <a:lstStyle/>
        <a:p>
          <a:pPr rtl="0"/>
          <a:r>
            <a:rPr lang="en-US" b="1">
              <a:solidFill>
                <a:schemeClr val="tx2"/>
              </a:solidFill>
              <a:latin typeface="Calibri"/>
              <a:ea typeface="Calibri"/>
              <a:cs typeface="Calibri"/>
            </a:rPr>
            <a:t>Designer (WSP-Parsons)</a:t>
          </a:r>
        </a:p>
      </dgm:t>
    </dgm:pt>
    <dgm:pt modelId="{5F74FFB3-1BD2-4F93-82BA-E275F8501D7B}" type="parTrans" cxnId="{9F4A6686-9322-4A09-98D6-AB4C95A7930D}">
      <dgm:prSet/>
      <dgm:spPr/>
      <dgm:t>
        <a:bodyPr/>
        <a:lstStyle/>
        <a:p>
          <a:endParaRPr lang="en-US"/>
        </a:p>
      </dgm:t>
    </dgm:pt>
    <dgm:pt modelId="{84FC4A1E-5FD0-4F46-8A39-247A3FFC4BE0}" type="sibTrans" cxnId="{9F4A6686-9322-4A09-98D6-AB4C95A7930D}">
      <dgm:prSet/>
      <dgm:spPr/>
      <dgm:t>
        <a:bodyPr/>
        <a:lstStyle/>
        <a:p>
          <a:endParaRPr lang="en-US"/>
        </a:p>
      </dgm:t>
    </dgm:pt>
    <dgm:pt modelId="{45935143-064A-429A-B139-C00E9B102B55}">
      <dgm:prSet phldrT="[Text]" phldr="0"/>
      <dgm:spPr/>
      <dgm:t>
        <a:bodyPr/>
        <a:lstStyle/>
        <a:p>
          <a:pPr rtl="0"/>
          <a:r>
            <a:rPr lang="en-US" b="1">
              <a:solidFill>
                <a:schemeClr val="tx2"/>
              </a:solidFill>
              <a:latin typeface="Calibri"/>
              <a:ea typeface="Calibri"/>
              <a:cs typeface="Calibri"/>
            </a:rPr>
            <a:t>South Approach / WBAL MARC Station (CMAR  JV Clark Construction – Stacy Witbeck)</a:t>
          </a:r>
        </a:p>
      </dgm:t>
    </dgm:pt>
    <dgm:pt modelId="{DF0D15A1-ADCE-4F56-9707-ADA67B10A318}" type="parTrans" cxnId="{8EBEDEAA-4E9C-416B-93BB-998F5BFC25CA}">
      <dgm:prSet/>
      <dgm:spPr/>
      <dgm:t>
        <a:bodyPr/>
        <a:lstStyle/>
        <a:p>
          <a:endParaRPr lang="en-US"/>
        </a:p>
      </dgm:t>
    </dgm:pt>
    <dgm:pt modelId="{D1DC1D38-7A79-4075-87B0-F1F2AC0F1A11}" type="sibTrans" cxnId="{8EBEDEAA-4E9C-416B-93BB-998F5BFC25CA}">
      <dgm:prSet/>
      <dgm:spPr/>
      <dgm:t>
        <a:bodyPr/>
        <a:lstStyle/>
        <a:p>
          <a:endParaRPr lang="en-US"/>
        </a:p>
      </dgm:t>
    </dgm:pt>
    <dgm:pt modelId="{4B2850F5-306C-4175-815F-2E3051310E51}">
      <dgm:prSet phldrT="[Text]" phldr="0"/>
      <dgm:spPr/>
      <dgm:t>
        <a:bodyPr/>
        <a:lstStyle/>
        <a:p>
          <a:pPr rtl="0"/>
          <a:r>
            <a:rPr lang="en-US" b="1">
              <a:solidFill>
                <a:schemeClr val="tx2"/>
              </a:solidFill>
              <a:latin typeface="Calibri"/>
              <a:ea typeface="Calibri"/>
              <a:cs typeface="Calibri"/>
            </a:rPr>
            <a:t>FDT Tunnel (CMAR JV Kiewit – Shea)</a:t>
          </a:r>
        </a:p>
      </dgm:t>
    </dgm:pt>
    <dgm:pt modelId="{59F6182E-70A8-4418-8803-68346E017BED}" type="parTrans" cxnId="{E2A0CE86-F633-4876-8205-90E7A209CB1A}">
      <dgm:prSet/>
      <dgm:spPr/>
      <dgm:t>
        <a:bodyPr/>
        <a:lstStyle/>
        <a:p>
          <a:endParaRPr lang="en-US"/>
        </a:p>
      </dgm:t>
    </dgm:pt>
    <dgm:pt modelId="{A6ABAC70-F0D5-464C-A08C-5605FC9A8245}" type="sibTrans" cxnId="{E2A0CE86-F633-4876-8205-90E7A209CB1A}">
      <dgm:prSet/>
      <dgm:spPr/>
      <dgm:t>
        <a:bodyPr/>
        <a:lstStyle/>
        <a:p>
          <a:endParaRPr lang="en-US"/>
        </a:p>
      </dgm:t>
    </dgm:pt>
    <dgm:pt modelId="{1A35EE7A-E02D-412D-989C-37551A0E3160}">
      <dgm:prSet phldr="0"/>
      <dgm:spPr/>
      <dgm:t>
        <a:bodyPr/>
        <a:lstStyle/>
        <a:p>
          <a:pPr rtl="0"/>
          <a:r>
            <a:rPr lang="en-US" b="1">
              <a:solidFill>
                <a:schemeClr val="tx2"/>
              </a:solidFill>
              <a:latin typeface="Calibri"/>
              <a:ea typeface="Calibri"/>
              <a:cs typeface="Calibri"/>
            </a:rPr>
            <a:t>Systems (TBD)</a:t>
          </a:r>
        </a:p>
      </dgm:t>
    </dgm:pt>
    <dgm:pt modelId="{81F020BA-87C0-4988-BF29-35191D2566F3}" type="parTrans" cxnId="{6AFC1D0A-F519-4680-A865-7DE3D0085615}">
      <dgm:prSet/>
      <dgm:spPr/>
      <dgm:t>
        <a:bodyPr/>
        <a:lstStyle/>
        <a:p>
          <a:endParaRPr lang="en-US"/>
        </a:p>
      </dgm:t>
    </dgm:pt>
    <dgm:pt modelId="{D164545B-DA07-4043-BBC9-FF4CAD64598C}" type="sibTrans" cxnId="{6AFC1D0A-F519-4680-A865-7DE3D0085615}">
      <dgm:prSet/>
      <dgm:spPr/>
      <dgm:t>
        <a:bodyPr/>
        <a:lstStyle/>
        <a:p>
          <a:endParaRPr lang="en-US"/>
        </a:p>
      </dgm:t>
    </dgm:pt>
    <dgm:pt modelId="{A01C2658-04A7-4CC8-AE44-E20E97780F63}">
      <dgm:prSet phldr="0"/>
      <dgm:spPr/>
      <dgm:t>
        <a:bodyPr/>
        <a:lstStyle/>
        <a:p>
          <a:pPr rtl="0"/>
          <a:r>
            <a:rPr lang="en-US" b="1">
              <a:solidFill>
                <a:schemeClr val="tx2"/>
              </a:solidFill>
              <a:latin typeface="Calibri"/>
              <a:ea typeface="Calibri"/>
              <a:cs typeface="Calibri"/>
            </a:rPr>
            <a:t>Amtrak Force Account</a:t>
          </a:r>
        </a:p>
      </dgm:t>
    </dgm:pt>
    <dgm:pt modelId="{94590352-1430-4100-B6EB-6D18133C6058}" type="parTrans" cxnId="{A46E8E23-690E-454C-BF45-579BBE6E1BF7}">
      <dgm:prSet/>
      <dgm:spPr/>
      <dgm:t>
        <a:bodyPr/>
        <a:lstStyle/>
        <a:p>
          <a:endParaRPr lang="en-US"/>
        </a:p>
      </dgm:t>
    </dgm:pt>
    <dgm:pt modelId="{612FF2CF-663B-4B83-BC99-52EE6B0F250A}" type="sibTrans" cxnId="{A46E8E23-690E-454C-BF45-579BBE6E1BF7}">
      <dgm:prSet/>
      <dgm:spPr/>
      <dgm:t>
        <a:bodyPr/>
        <a:lstStyle/>
        <a:p>
          <a:endParaRPr lang="en-US"/>
        </a:p>
      </dgm:t>
    </dgm:pt>
    <dgm:pt modelId="{F3FD4518-7946-42B6-9DDE-FC5A56F5BEA0}">
      <dgm:prSet phldr="0"/>
      <dgm:spPr/>
      <dgm:t>
        <a:bodyPr/>
        <a:lstStyle/>
        <a:p>
          <a:pPr rtl="0"/>
          <a:r>
            <a:rPr lang="en-US" b="1">
              <a:solidFill>
                <a:schemeClr val="tx2"/>
              </a:solidFill>
              <a:latin typeface="Calibri"/>
              <a:ea typeface="Calibri"/>
              <a:cs typeface="Calibri"/>
            </a:rPr>
            <a:t>Demo Contractors (K&amp;K Adams / Delaware Cornerstone Builders)</a:t>
          </a:r>
        </a:p>
      </dgm:t>
    </dgm:pt>
    <dgm:pt modelId="{3437CDCF-8AC0-47B2-9B22-8F52D00C4411}" type="parTrans" cxnId="{C8CD8043-B5B4-46F9-A3EB-CFBE1F31B02A}">
      <dgm:prSet/>
      <dgm:spPr/>
      <dgm:t>
        <a:bodyPr/>
        <a:lstStyle/>
        <a:p>
          <a:endParaRPr lang="en-US"/>
        </a:p>
      </dgm:t>
    </dgm:pt>
    <dgm:pt modelId="{0CAB192B-0951-43E3-A99F-29777C5E5E8B}" type="sibTrans" cxnId="{C8CD8043-B5B4-46F9-A3EB-CFBE1F31B02A}">
      <dgm:prSet/>
      <dgm:spPr/>
      <dgm:t>
        <a:bodyPr/>
        <a:lstStyle/>
        <a:p>
          <a:endParaRPr lang="en-US"/>
        </a:p>
      </dgm:t>
    </dgm:pt>
    <dgm:pt modelId="{FB4D11D2-5E1F-4637-8561-307371A43A1E}">
      <dgm:prSet phldr="0"/>
      <dgm:spPr/>
      <dgm:t>
        <a:bodyPr/>
        <a:lstStyle/>
        <a:p>
          <a:pPr rtl="0"/>
          <a:r>
            <a:rPr lang="en-US" b="1">
              <a:solidFill>
                <a:schemeClr val="tx2"/>
              </a:solidFill>
              <a:latin typeface="Calibri"/>
              <a:ea typeface="Calibri"/>
              <a:cs typeface="Calibri"/>
            </a:rPr>
            <a:t>Community Outreach (</a:t>
          </a:r>
          <a:r>
            <a:rPr lang="en-US" b="1" err="1">
              <a:solidFill>
                <a:schemeClr val="tx2"/>
              </a:solidFill>
              <a:latin typeface="Calibri"/>
              <a:ea typeface="Calibri"/>
              <a:cs typeface="Calibri"/>
            </a:rPr>
            <a:t>Assedo</a:t>
          </a:r>
          <a:r>
            <a:rPr lang="en-US" b="1">
              <a:solidFill>
                <a:schemeClr val="tx2"/>
              </a:solidFill>
              <a:latin typeface="Calibri"/>
              <a:ea typeface="Calibri"/>
              <a:cs typeface="Calibri"/>
            </a:rPr>
            <a:t> Consulting)</a:t>
          </a:r>
        </a:p>
      </dgm:t>
    </dgm:pt>
    <dgm:pt modelId="{86FBA1C8-70F2-4D87-AAFD-E77532D68B9F}" type="parTrans" cxnId="{F27BE781-E423-4040-94DE-95DAA0F373D9}">
      <dgm:prSet/>
      <dgm:spPr/>
      <dgm:t>
        <a:bodyPr/>
        <a:lstStyle/>
        <a:p>
          <a:endParaRPr lang="en-US"/>
        </a:p>
      </dgm:t>
    </dgm:pt>
    <dgm:pt modelId="{29F7779E-60ED-4D00-B068-EDF9A74562FF}" type="sibTrans" cxnId="{F27BE781-E423-4040-94DE-95DAA0F373D9}">
      <dgm:prSet/>
      <dgm:spPr/>
      <dgm:t>
        <a:bodyPr/>
        <a:lstStyle/>
        <a:p>
          <a:endParaRPr lang="en-US"/>
        </a:p>
      </dgm:t>
    </dgm:pt>
    <dgm:pt modelId="{7849B26A-995A-42F1-A4F8-7C99DF3D5D87}">
      <dgm:prSet phldr="0"/>
      <dgm:spPr/>
      <dgm:t>
        <a:bodyPr/>
        <a:lstStyle/>
        <a:p>
          <a:pPr rtl="0"/>
          <a:r>
            <a:rPr lang="en-US" b="1">
              <a:solidFill>
                <a:schemeClr val="tx2"/>
              </a:solidFill>
              <a:latin typeface="Calibri"/>
              <a:ea typeface="Calibri"/>
              <a:cs typeface="Calibri"/>
            </a:rPr>
            <a:t>Amtrak / Delivery Partner (AECOM-Jacobs) </a:t>
          </a:r>
        </a:p>
      </dgm:t>
    </dgm:pt>
    <dgm:pt modelId="{2D90151B-583F-4178-8938-BEDF6F7DEBAB}" type="parTrans" cxnId="{9EB9F6ED-EFE0-4667-AB94-3A438348AE0C}">
      <dgm:prSet/>
      <dgm:spPr/>
      <dgm:t>
        <a:bodyPr/>
        <a:lstStyle/>
        <a:p>
          <a:endParaRPr lang="en-US"/>
        </a:p>
      </dgm:t>
    </dgm:pt>
    <dgm:pt modelId="{554B450C-CDE7-476C-9429-33419DBEE4E8}" type="sibTrans" cxnId="{9EB9F6ED-EFE0-4667-AB94-3A438348AE0C}">
      <dgm:prSet/>
      <dgm:spPr/>
      <dgm:t>
        <a:bodyPr/>
        <a:lstStyle/>
        <a:p>
          <a:endParaRPr lang="en-US"/>
        </a:p>
      </dgm:t>
    </dgm:pt>
    <dgm:pt modelId="{9E4FF606-D31A-457C-B3D5-C9DD496DCDBC}" type="pres">
      <dgm:prSet presAssocID="{0E35928D-DC18-49DA-9D21-C2FB43186B1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1EE2C21-A82C-4EAA-B438-70CB0669566F}" type="pres">
      <dgm:prSet presAssocID="{7849B26A-995A-42F1-A4F8-7C99DF3D5D87}" presName="hierRoot1" presStyleCnt="0"/>
      <dgm:spPr/>
    </dgm:pt>
    <dgm:pt modelId="{DF6D367F-7103-4A3E-8EB4-9FA803FB13B6}" type="pres">
      <dgm:prSet presAssocID="{7849B26A-995A-42F1-A4F8-7C99DF3D5D87}" presName="composite" presStyleCnt="0"/>
      <dgm:spPr/>
    </dgm:pt>
    <dgm:pt modelId="{C454135C-2201-4B69-8859-78AA1DDADDC1}" type="pres">
      <dgm:prSet presAssocID="{7849B26A-995A-42F1-A4F8-7C99DF3D5D87}" presName="background" presStyleLbl="node0" presStyleIdx="0" presStyleCnt="1"/>
      <dgm:spPr/>
    </dgm:pt>
    <dgm:pt modelId="{6F72A5AA-3FF5-41A2-BC43-8B17B5880A22}" type="pres">
      <dgm:prSet presAssocID="{7849B26A-995A-42F1-A4F8-7C99DF3D5D87}" presName="text" presStyleLbl="fgAcc0" presStyleIdx="0" presStyleCnt="1">
        <dgm:presLayoutVars>
          <dgm:chPref val="3"/>
        </dgm:presLayoutVars>
      </dgm:prSet>
      <dgm:spPr/>
    </dgm:pt>
    <dgm:pt modelId="{AE22FE4D-C7E4-4EBC-B7ED-7B7EFEE30879}" type="pres">
      <dgm:prSet presAssocID="{7849B26A-995A-42F1-A4F8-7C99DF3D5D87}" presName="hierChild2" presStyleCnt="0"/>
      <dgm:spPr/>
    </dgm:pt>
    <dgm:pt modelId="{F6386531-DE17-4BE5-A589-0873115B04CD}" type="pres">
      <dgm:prSet presAssocID="{5F74FFB3-1BD2-4F93-82BA-E275F8501D7B}" presName="Name10" presStyleLbl="parChTrans1D2" presStyleIdx="0" presStyleCnt="7"/>
      <dgm:spPr/>
    </dgm:pt>
    <dgm:pt modelId="{92CB3ACD-A901-48EC-B74F-95C1DF48E36C}" type="pres">
      <dgm:prSet presAssocID="{EC93C1BB-938F-41C6-BF82-9BF433BEF014}" presName="hierRoot2" presStyleCnt="0"/>
      <dgm:spPr/>
    </dgm:pt>
    <dgm:pt modelId="{CDC7F5E3-C6AC-4604-BB40-A72BC76EC31B}" type="pres">
      <dgm:prSet presAssocID="{EC93C1BB-938F-41C6-BF82-9BF433BEF014}" presName="composite2" presStyleCnt="0"/>
      <dgm:spPr/>
    </dgm:pt>
    <dgm:pt modelId="{8683966B-9CF0-4A5E-B21A-FBDBC540659A}" type="pres">
      <dgm:prSet presAssocID="{EC93C1BB-938F-41C6-BF82-9BF433BEF014}" presName="background2" presStyleLbl="node2" presStyleIdx="0" presStyleCnt="7"/>
      <dgm:spPr/>
    </dgm:pt>
    <dgm:pt modelId="{E00A0CCD-A2B2-418F-A660-A3125D7F0427}" type="pres">
      <dgm:prSet presAssocID="{EC93C1BB-938F-41C6-BF82-9BF433BEF014}" presName="text2" presStyleLbl="fgAcc2" presStyleIdx="0" presStyleCnt="7">
        <dgm:presLayoutVars>
          <dgm:chPref val="3"/>
        </dgm:presLayoutVars>
      </dgm:prSet>
      <dgm:spPr/>
    </dgm:pt>
    <dgm:pt modelId="{E5C839BE-2603-4386-B0E7-099964A3C45D}" type="pres">
      <dgm:prSet presAssocID="{EC93C1BB-938F-41C6-BF82-9BF433BEF014}" presName="hierChild3" presStyleCnt="0"/>
      <dgm:spPr/>
    </dgm:pt>
    <dgm:pt modelId="{88139663-9DA4-4E4E-8451-FEE386C6ADCC}" type="pres">
      <dgm:prSet presAssocID="{DF0D15A1-ADCE-4F56-9707-ADA67B10A318}" presName="Name10" presStyleLbl="parChTrans1D2" presStyleIdx="1" presStyleCnt="7"/>
      <dgm:spPr/>
    </dgm:pt>
    <dgm:pt modelId="{7AE71968-7ED9-4D69-8056-2572C09B8AD3}" type="pres">
      <dgm:prSet presAssocID="{45935143-064A-429A-B139-C00E9B102B55}" presName="hierRoot2" presStyleCnt="0"/>
      <dgm:spPr/>
    </dgm:pt>
    <dgm:pt modelId="{AEDAAA44-C086-468F-B2FF-5620D9D8B946}" type="pres">
      <dgm:prSet presAssocID="{45935143-064A-429A-B139-C00E9B102B55}" presName="composite2" presStyleCnt="0"/>
      <dgm:spPr/>
    </dgm:pt>
    <dgm:pt modelId="{9E4A14EE-6D9F-47B3-9318-0E43CF8B98E5}" type="pres">
      <dgm:prSet presAssocID="{45935143-064A-429A-B139-C00E9B102B55}" presName="background2" presStyleLbl="node2" presStyleIdx="1" presStyleCnt="7"/>
      <dgm:spPr/>
    </dgm:pt>
    <dgm:pt modelId="{980F113F-674E-477E-BA35-40041B0561C5}" type="pres">
      <dgm:prSet presAssocID="{45935143-064A-429A-B139-C00E9B102B55}" presName="text2" presStyleLbl="fgAcc2" presStyleIdx="1" presStyleCnt="7">
        <dgm:presLayoutVars>
          <dgm:chPref val="3"/>
        </dgm:presLayoutVars>
      </dgm:prSet>
      <dgm:spPr/>
    </dgm:pt>
    <dgm:pt modelId="{EB9EF486-40E5-4600-9F75-BC76FCF8DC99}" type="pres">
      <dgm:prSet presAssocID="{45935143-064A-429A-B139-C00E9B102B55}" presName="hierChild3" presStyleCnt="0"/>
      <dgm:spPr/>
    </dgm:pt>
    <dgm:pt modelId="{4EE15ECF-A4CA-461D-9E11-86B095599D57}" type="pres">
      <dgm:prSet presAssocID="{59F6182E-70A8-4418-8803-68346E017BED}" presName="Name10" presStyleLbl="parChTrans1D2" presStyleIdx="2" presStyleCnt="7"/>
      <dgm:spPr/>
    </dgm:pt>
    <dgm:pt modelId="{9AE70B5D-EF04-4832-92DF-D52C97AAFD86}" type="pres">
      <dgm:prSet presAssocID="{4B2850F5-306C-4175-815F-2E3051310E51}" presName="hierRoot2" presStyleCnt="0"/>
      <dgm:spPr/>
    </dgm:pt>
    <dgm:pt modelId="{FB0A8BB2-51A9-4F67-B7A2-1112418FE6C7}" type="pres">
      <dgm:prSet presAssocID="{4B2850F5-306C-4175-815F-2E3051310E51}" presName="composite2" presStyleCnt="0"/>
      <dgm:spPr/>
    </dgm:pt>
    <dgm:pt modelId="{AB26DF67-78CF-47AE-9619-3825166263C9}" type="pres">
      <dgm:prSet presAssocID="{4B2850F5-306C-4175-815F-2E3051310E51}" presName="background2" presStyleLbl="node2" presStyleIdx="2" presStyleCnt="7"/>
      <dgm:spPr/>
    </dgm:pt>
    <dgm:pt modelId="{02AA6D27-D036-4430-B8A8-D53D017F03D7}" type="pres">
      <dgm:prSet presAssocID="{4B2850F5-306C-4175-815F-2E3051310E51}" presName="text2" presStyleLbl="fgAcc2" presStyleIdx="2" presStyleCnt="7">
        <dgm:presLayoutVars>
          <dgm:chPref val="3"/>
        </dgm:presLayoutVars>
      </dgm:prSet>
      <dgm:spPr/>
    </dgm:pt>
    <dgm:pt modelId="{47B2C369-1C0B-468E-BA2C-596BB5FEADD6}" type="pres">
      <dgm:prSet presAssocID="{4B2850F5-306C-4175-815F-2E3051310E51}" presName="hierChild3" presStyleCnt="0"/>
      <dgm:spPr/>
    </dgm:pt>
    <dgm:pt modelId="{AB4CD01E-F5DF-42E0-8760-4313E81EAB05}" type="pres">
      <dgm:prSet presAssocID="{81F020BA-87C0-4988-BF29-35191D2566F3}" presName="Name10" presStyleLbl="parChTrans1D2" presStyleIdx="3" presStyleCnt="7"/>
      <dgm:spPr/>
    </dgm:pt>
    <dgm:pt modelId="{5ECC73CC-69B1-43C8-B72C-CE47BC1F834F}" type="pres">
      <dgm:prSet presAssocID="{1A35EE7A-E02D-412D-989C-37551A0E3160}" presName="hierRoot2" presStyleCnt="0"/>
      <dgm:spPr/>
    </dgm:pt>
    <dgm:pt modelId="{1D8FDD1C-8F56-4196-A542-4B74D28437A9}" type="pres">
      <dgm:prSet presAssocID="{1A35EE7A-E02D-412D-989C-37551A0E3160}" presName="composite2" presStyleCnt="0"/>
      <dgm:spPr/>
    </dgm:pt>
    <dgm:pt modelId="{A70F2126-B81E-4FCE-B5C5-2C43AE1BA567}" type="pres">
      <dgm:prSet presAssocID="{1A35EE7A-E02D-412D-989C-37551A0E3160}" presName="background2" presStyleLbl="node2" presStyleIdx="3" presStyleCnt="7"/>
      <dgm:spPr/>
    </dgm:pt>
    <dgm:pt modelId="{2BA9280D-B1E1-405B-9476-EE10E3D1D634}" type="pres">
      <dgm:prSet presAssocID="{1A35EE7A-E02D-412D-989C-37551A0E3160}" presName="text2" presStyleLbl="fgAcc2" presStyleIdx="3" presStyleCnt="7">
        <dgm:presLayoutVars>
          <dgm:chPref val="3"/>
        </dgm:presLayoutVars>
      </dgm:prSet>
      <dgm:spPr/>
    </dgm:pt>
    <dgm:pt modelId="{B51EEB1B-637E-41B2-B1E7-45950447A4E9}" type="pres">
      <dgm:prSet presAssocID="{1A35EE7A-E02D-412D-989C-37551A0E3160}" presName="hierChild3" presStyleCnt="0"/>
      <dgm:spPr/>
    </dgm:pt>
    <dgm:pt modelId="{D9E9E997-0E80-4267-BFC2-6D9C8E5A99B4}" type="pres">
      <dgm:prSet presAssocID="{94590352-1430-4100-B6EB-6D18133C6058}" presName="Name10" presStyleLbl="parChTrans1D2" presStyleIdx="4" presStyleCnt="7"/>
      <dgm:spPr/>
    </dgm:pt>
    <dgm:pt modelId="{879700B3-5B3B-4ADF-BDEB-BB8941B7F735}" type="pres">
      <dgm:prSet presAssocID="{A01C2658-04A7-4CC8-AE44-E20E97780F63}" presName="hierRoot2" presStyleCnt="0"/>
      <dgm:spPr/>
    </dgm:pt>
    <dgm:pt modelId="{6E44B6FC-823C-4838-A623-8053513CAD31}" type="pres">
      <dgm:prSet presAssocID="{A01C2658-04A7-4CC8-AE44-E20E97780F63}" presName="composite2" presStyleCnt="0"/>
      <dgm:spPr/>
    </dgm:pt>
    <dgm:pt modelId="{522CB8D1-06D1-4564-A645-7CE15FA9ACA7}" type="pres">
      <dgm:prSet presAssocID="{A01C2658-04A7-4CC8-AE44-E20E97780F63}" presName="background2" presStyleLbl="node2" presStyleIdx="4" presStyleCnt="7"/>
      <dgm:spPr/>
    </dgm:pt>
    <dgm:pt modelId="{C5909C0B-D3A2-4FDA-ACE5-F91A3CD6595D}" type="pres">
      <dgm:prSet presAssocID="{A01C2658-04A7-4CC8-AE44-E20E97780F63}" presName="text2" presStyleLbl="fgAcc2" presStyleIdx="4" presStyleCnt="7">
        <dgm:presLayoutVars>
          <dgm:chPref val="3"/>
        </dgm:presLayoutVars>
      </dgm:prSet>
      <dgm:spPr/>
    </dgm:pt>
    <dgm:pt modelId="{F335FAE8-EFE0-46AC-97FA-DE9CAE691BE7}" type="pres">
      <dgm:prSet presAssocID="{A01C2658-04A7-4CC8-AE44-E20E97780F63}" presName="hierChild3" presStyleCnt="0"/>
      <dgm:spPr/>
    </dgm:pt>
    <dgm:pt modelId="{A48A2C94-81D4-47FC-A4D5-8D54EA02823C}" type="pres">
      <dgm:prSet presAssocID="{3437CDCF-8AC0-47B2-9B22-8F52D00C4411}" presName="Name10" presStyleLbl="parChTrans1D2" presStyleIdx="5" presStyleCnt="7"/>
      <dgm:spPr/>
    </dgm:pt>
    <dgm:pt modelId="{6F6AA84E-0F1B-49A8-AE2D-7AEC61D373D0}" type="pres">
      <dgm:prSet presAssocID="{F3FD4518-7946-42B6-9DDE-FC5A56F5BEA0}" presName="hierRoot2" presStyleCnt="0"/>
      <dgm:spPr/>
    </dgm:pt>
    <dgm:pt modelId="{7570EDE7-74F7-41C9-A0C5-1B57A01C5A4C}" type="pres">
      <dgm:prSet presAssocID="{F3FD4518-7946-42B6-9DDE-FC5A56F5BEA0}" presName="composite2" presStyleCnt="0"/>
      <dgm:spPr/>
    </dgm:pt>
    <dgm:pt modelId="{3F61F96E-F7C9-46EC-891B-32A060A7557F}" type="pres">
      <dgm:prSet presAssocID="{F3FD4518-7946-42B6-9DDE-FC5A56F5BEA0}" presName="background2" presStyleLbl="node2" presStyleIdx="5" presStyleCnt="7"/>
      <dgm:spPr/>
    </dgm:pt>
    <dgm:pt modelId="{F14B9353-27E8-4545-95AC-BA9AA4ACE3F2}" type="pres">
      <dgm:prSet presAssocID="{F3FD4518-7946-42B6-9DDE-FC5A56F5BEA0}" presName="text2" presStyleLbl="fgAcc2" presStyleIdx="5" presStyleCnt="7">
        <dgm:presLayoutVars>
          <dgm:chPref val="3"/>
        </dgm:presLayoutVars>
      </dgm:prSet>
      <dgm:spPr/>
    </dgm:pt>
    <dgm:pt modelId="{EC9E3908-7EDF-4D48-81A8-6A354CC1BD5B}" type="pres">
      <dgm:prSet presAssocID="{F3FD4518-7946-42B6-9DDE-FC5A56F5BEA0}" presName="hierChild3" presStyleCnt="0"/>
      <dgm:spPr/>
    </dgm:pt>
    <dgm:pt modelId="{D45B2FA4-6ACA-48A7-96DF-E3215C9D7683}" type="pres">
      <dgm:prSet presAssocID="{86FBA1C8-70F2-4D87-AAFD-E77532D68B9F}" presName="Name10" presStyleLbl="parChTrans1D2" presStyleIdx="6" presStyleCnt="7"/>
      <dgm:spPr/>
    </dgm:pt>
    <dgm:pt modelId="{69C9BEAC-1F44-41EC-92FD-0F1BEF764E3B}" type="pres">
      <dgm:prSet presAssocID="{FB4D11D2-5E1F-4637-8561-307371A43A1E}" presName="hierRoot2" presStyleCnt="0"/>
      <dgm:spPr/>
    </dgm:pt>
    <dgm:pt modelId="{3F244A96-240F-49D6-9F6F-01A8C31A1566}" type="pres">
      <dgm:prSet presAssocID="{FB4D11D2-5E1F-4637-8561-307371A43A1E}" presName="composite2" presStyleCnt="0"/>
      <dgm:spPr/>
    </dgm:pt>
    <dgm:pt modelId="{BE1CEECD-7EB6-4B50-8B4F-2DE95D31C21B}" type="pres">
      <dgm:prSet presAssocID="{FB4D11D2-5E1F-4637-8561-307371A43A1E}" presName="background2" presStyleLbl="node2" presStyleIdx="6" presStyleCnt="7"/>
      <dgm:spPr/>
    </dgm:pt>
    <dgm:pt modelId="{80C3EBB3-33D1-4373-8220-157B0D6334F5}" type="pres">
      <dgm:prSet presAssocID="{FB4D11D2-5E1F-4637-8561-307371A43A1E}" presName="text2" presStyleLbl="fgAcc2" presStyleIdx="6" presStyleCnt="7">
        <dgm:presLayoutVars>
          <dgm:chPref val="3"/>
        </dgm:presLayoutVars>
      </dgm:prSet>
      <dgm:spPr/>
    </dgm:pt>
    <dgm:pt modelId="{CFBB70E8-B572-4AA0-96A1-11A39C4F717E}" type="pres">
      <dgm:prSet presAssocID="{FB4D11D2-5E1F-4637-8561-307371A43A1E}" presName="hierChild3" presStyleCnt="0"/>
      <dgm:spPr/>
    </dgm:pt>
  </dgm:ptLst>
  <dgm:cxnLst>
    <dgm:cxn modelId="{6AFC1D0A-F519-4680-A865-7DE3D0085615}" srcId="{7849B26A-995A-42F1-A4F8-7C99DF3D5D87}" destId="{1A35EE7A-E02D-412D-989C-37551A0E3160}" srcOrd="3" destOrd="0" parTransId="{81F020BA-87C0-4988-BF29-35191D2566F3}" sibTransId="{D164545B-DA07-4043-BBC9-FF4CAD64598C}"/>
    <dgm:cxn modelId="{237E7911-7D09-4984-9994-D86068914DBB}" type="presOf" srcId="{EC93C1BB-938F-41C6-BF82-9BF433BEF014}" destId="{E00A0CCD-A2B2-418F-A660-A3125D7F0427}" srcOrd="0" destOrd="0" presId="urn:microsoft.com/office/officeart/2005/8/layout/hierarchy1"/>
    <dgm:cxn modelId="{A46E8E23-690E-454C-BF45-579BBE6E1BF7}" srcId="{7849B26A-995A-42F1-A4F8-7C99DF3D5D87}" destId="{A01C2658-04A7-4CC8-AE44-E20E97780F63}" srcOrd="4" destOrd="0" parTransId="{94590352-1430-4100-B6EB-6D18133C6058}" sibTransId="{612FF2CF-663B-4B83-BC99-52EE6B0F250A}"/>
    <dgm:cxn modelId="{1786FB23-A5EE-4CFB-85D7-8D25B1E4F127}" type="presOf" srcId="{4B2850F5-306C-4175-815F-2E3051310E51}" destId="{02AA6D27-D036-4430-B8A8-D53D017F03D7}" srcOrd="0" destOrd="0" presId="urn:microsoft.com/office/officeart/2005/8/layout/hierarchy1"/>
    <dgm:cxn modelId="{A3D59224-8F26-49DA-9A0A-0281F1DE7B5D}" type="presOf" srcId="{45935143-064A-429A-B139-C00E9B102B55}" destId="{980F113F-674E-477E-BA35-40041B0561C5}" srcOrd="0" destOrd="0" presId="urn:microsoft.com/office/officeart/2005/8/layout/hierarchy1"/>
    <dgm:cxn modelId="{06774138-408E-400A-B82E-666C9262A982}" type="presOf" srcId="{A01C2658-04A7-4CC8-AE44-E20E97780F63}" destId="{C5909C0B-D3A2-4FDA-ACE5-F91A3CD6595D}" srcOrd="0" destOrd="0" presId="urn:microsoft.com/office/officeart/2005/8/layout/hierarchy1"/>
    <dgm:cxn modelId="{C8CD8043-B5B4-46F9-A3EB-CFBE1F31B02A}" srcId="{7849B26A-995A-42F1-A4F8-7C99DF3D5D87}" destId="{F3FD4518-7946-42B6-9DDE-FC5A56F5BEA0}" srcOrd="5" destOrd="0" parTransId="{3437CDCF-8AC0-47B2-9B22-8F52D00C4411}" sibTransId="{0CAB192B-0951-43E3-A99F-29777C5E5E8B}"/>
    <dgm:cxn modelId="{32FB9C67-377B-4B28-AC57-8D7E4B3F0CAE}" type="presOf" srcId="{1A35EE7A-E02D-412D-989C-37551A0E3160}" destId="{2BA9280D-B1E1-405B-9476-EE10E3D1D634}" srcOrd="0" destOrd="0" presId="urn:microsoft.com/office/officeart/2005/8/layout/hierarchy1"/>
    <dgm:cxn modelId="{4286647B-BB6B-4667-97C3-08E43DFE1B4B}" type="presOf" srcId="{81F020BA-87C0-4988-BF29-35191D2566F3}" destId="{AB4CD01E-F5DF-42E0-8760-4313E81EAB05}" srcOrd="0" destOrd="0" presId="urn:microsoft.com/office/officeart/2005/8/layout/hierarchy1"/>
    <dgm:cxn modelId="{0C04797B-3AFA-4EA3-A502-C00B82ED02A1}" type="presOf" srcId="{94590352-1430-4100-B6EB-6D18133C6058}" destId="{D9E9E997-0E80-4267-BFC2-6D9C8E5A99B4}" srcOrd="0" destOrd="0" presId="urn:microsoft.com/office/officeart/2005/8/layout/hierarchy1"/>
    <dgm:cxn modelId="{336AF07D-330A-4430-9CC9-E5A0E01E142A}" type="presOf" srcId="{DF0D15A1-ADCE-4F56-9707-ADA67B10A318}" destId="{88139663-9DA4-4E4E-8451-FEE386C6ADCC}" srcOrd="0" destOrd="0" presId="urn:microsoft.com/office/officeart/2005/8/layout/hierarchy1"/>
    <dgm:cxn modelId="{F27BE781-E423-4040-94DE-95DAA0F373D9}" srcId="{7849B26A-995A-42F1-A4F8-7C99DF3D5D87}" destId="{FB4D11D2-5E1F-4637-8561-307371A43A1E}" srcOrd="6" destOrd="0" parTransId="{86FBA1C8-70F2-4D87-AAFD-E77532D68B9F}" sibTransId="{29F7779E-60ED-4D00-B068-EDF9A74562FF}"/>
    <dgm:cxn modelId="{9F4A6686-9322-4A09-98D6-AB4C95A7930D}" srcId="{7849B26A-995A-42F1-A4F8-7C99DF3D5D87}" destId="{EC93C1BB-938F-41C6-BF82-9BF433BEF014}" srcOrd="0" destOrd="0" parTransId="{5F74FFB3-1BD2-4F93-82BA-E275F8501D7B}" sibTransId="{84FC4A1E-5FD0-4F46-8A39-247A3FFC4BE0}"/>
    <dgm:cxn modelId="{E2A0CE86-F633-4876-8205-90E7A209CB1A}" srcId="{7849B26A-995A-42F1-A4F8-7C99DF3D5D87}" destId="{4B2850F5-306C-4175-815F-2E3051310E51}" srcOrd="2" destOrd="0" parTransId="{59F6182E-70A8-4418-8803-68346E017BED}" sibTransId="{A6ABAC70-F0D5-464C-A08C-5605FC9A8245}"/>
    <dgm:cxn modelId="{FC4C239F-0249-4A54-BDBE-E8ABF5DF5CA8}" type="presOf" srcId="{59F6182E-70A8-4418-8803-68346E017BED}" destId="{4EE15ECF-A4CA-461D-9E11-86B095599D57}" srcOrd="0" destOrd="0" presId="urn:microsoft.com/office/officeart/2005/8/layout/hierarchy1"/>
    <dgm:cxn modelId="{8EBEDEAA-4E9C-416B-93BB-998F5BFC25CA}" srcId="{7849B26A-995A-42F1-A4F8-7C99DF3D5D87}" destId="{45935143-064A-429A-B139-C00E9B102B55}" srcOrd="1" destOrd="0" parTransId="{DF0D15A1-ADCE-4F56-9707-ADA67B10A318}" sibTransId="{D1DC1D38-7A79-4075-87B0-F1F2AC0F1A11}"/>
    <dgm:cxn modelId="{A4FD31B5-64A5-405E-AF18-9F015B2E2791}" type="presOf" srcId="{0E35928D-DC18-49DA-9D21-C2FB43186B15}" destId="{9E4FF606-D31A-457C-B3D5-C9DD496DCDBC}" srcOrd="0" destOrd="0" presId="urn:microsoft.com/office/officeart/2005/8/layout/hierarchy1"/>
    <dgm:cxn modelId="{8ABC1DBA-446A-4F2B-917C-C701875CA1ED}" type="presOf" srcId="{F3FD4518-7946-42B6-9DDE-FC5A56F5BEA0}" destId="{F14B9353-27E8-4545-95AC-BA9AA4ACE3F2}" srcOrd="0" destOrd="0" presId="urn:microsoft.com/office/officeart/2005/8/layout/hierarchy1"/>
    <dgm:cxn modelId="{7D03A2C1-AEA7-4876-87B8-5011FE2A0AD0}" type="presOf" srcId="{5F74FFB3-1BD2-4F93-82BA-E275F8501D7B}" destId="{F6386531-DE17-4BE5-A589-0873115B04CD}" srcOrd="0" destOrd="0" presId="urn:microsoft.com/office/officeart/2005/8/layout/hierarchy1"/>
    <dgm:cxn modelId="{6A3996C4-5B9F-4385-A5B2-A0D51824CEE0}" type="presOf" srcId="{FB4D11D2-5E1F-4637-8561-307371A43A1E}" destId="{80C3EBB3-33D1-4373-8220-157B0D6334F5}" srcOrd="0" destOrd="0" presId="urn:microsoft.com/office/officeart/2005/8/layout/hierarchy1"/>
    <dgm:cxn modelId="{EE791BDA-A510-490A-B867-24847C325378}" type="presOf" srcId="{3437CDCF-8AC0-47B2-9B22-8F52D00C4411}" destId="{A48A2C94-81D4-47FC-A4D5-8D54EA02823C}" srcOrd="0" destOrd="0" presId="urn:microsoft.com/office/officeart/2005/8/layout/hierarchy1"/>
    <dgm:cxn modelId="{8662B4DC-D21D-433F-A907-51EF926AE8EF}" type="presOf" srcId="{86FBA1C8-70F2-4D87-AAFD-E77532D68B9F}" destId="{D45B2FA4-6ACA-48A7-96DF-E3215C9D7683}" srcOrd="0" destOrd="0" presId="urn:microsoft.com/office/officeart/2005/8/layout/hierarchy1"/>
    <dgm:cxn modelId="{9EB9F6ED-EFE0-4667-AB94-3A438348AE0C}" srcId="{0E35928D-DC18-49DA-9D21-C2FB43186B15}" destId="{7849B26A-995A-42F1-A4F8-7C99DF3D5D87}" srcOrd="0" destOrd="0" parTransId="{2D90151B-583F-4178-8938-BEDF6F7DEBAB}" sibTransId="{554B450C-CDE7-476C-9429-33419DBEE4E8}"/>
    <dgm:cxn modelId="{4B6178FC-E3D4-4F3E-A777-8A8B8B82E0BB}" type="presOf" srcId="{7849B26A-995A-42F1-A4F8-7C99DF3D5D87}" destId="{6F72A5AA-3FF5-41A2-BC43-8B17B5880A22}" srcOrd="0" destOrd="0" presId="urn:microsoft.com/office/officeart/2005/8/layout/hierarchy1"/>
    <dgm:cxn modelId="{5AEA7F15-C39A-44EA-8758-13F98C29F824}" type="presParOf" srcId="{9E4FF606-D31A-457C-B3D5-C9DD496DCDBC}" destId="{61EE2C21-A82C-4EAA-B438-70CB0669566F}" srcOrd="0" destOrd="0" presId="urn:microsoft.com/office/officeart/2005/8/layout/hierarchy1"/>
    <dgm:cxn modelId="{A34A6C31-3CC4-49B1-9CA3-E4CE75E53CC1}" type="presParOf" srcId="{61EE2C21-A82C-4EAA-B438-70CB0669566F}" destId="{DF6D367F-7103-4A3E-8EB4-9FA803FB13B6}" srcOrd="0" destOrd="0" presId="urn:microsoft.com/office/officeart/2005/8/layout/hierarchy1"/>
    <dgm:cxn modelId="{EBEAF358-A284-4950-808E-298AC160E677}" type="presParOf" srcId="{DF6D367F-7103-4A3E-8EB4-9FA803FB13B6}" destId="{C454135C-2201-4B69-8859-78AA1DDADDC1}" srcOrd="0" destOrd="0" presId="urn:microsoft.com/office/officeart/2005/8/layout/hierarchy1"/>
    <dgm:cxn modelId="{D30AEF7B-255E-4A02-AFB7-8CC10256C9F7}" type="presParOf" srcId="{DF6D367F-7103-4A3E-8EB4-9FA803FB13B6}" destId="{6F72A5AA-3FF5-41A2-BC43-8B17B5880A22}" srcOrd="1" destOrd="0" presId="urn:microsoft.com/office/officeart/2005/8/layout/hierarchy1"/>
    <dgm:cxn modelId="{6827B063-4701-4E02-9F1B-47A5BA21E8D8}" type="presParOf" srcId="{61EE2C21-A82C-4EAA-B438-70CB0669566F}" destId="{AE22FE4D-C7E4-4EBC-B7ED-7B7EFEE30879}" srcOrd="1" destOrd="0" presId="urn:microsoft.com/office/officeart/2005/8/layout/hierarchy1"/>
    <dgm:cxn modelId="{AF434E92-8FC5-41CD-B28B-40025C7308FA}" type="presParOf" srcId="{AE22FE4D-C7E4-4EBC-B7ED-7B7EFEE30879}" destId="{F6386531-DE17-4BE5-A589-0873115B04CD}" srcOrd="0" destOrd="0" presId="urn:microsoft.com/office/officeart/2005/8/layout/hierarchy1"/>
    <dgm:cxn modelId="{FAF254AB-ADBB-4393-9090-D708F145FBCC}" type="presParOf" srcId="{AE22FE4D-C7E4-4EBC-B7ED-7B7EFEE30879}" destId="{92CB3ACD-A901-48EC-B74F-95C1DF48E36C}" srcOrd="1" destOrd="0" presId="urn:microsoft.com/office/officeart/2005/8/layout/hierarchy1"/>
    <dgm:cxn modelId="{144DD5FC-DA56-4108-9A8E-C7F4C6C1EAA5}" type="presParOf" srcId="{92CB3ACD-A901-48EC-B74F-95C1DF48E36C}" destId="{CDC7F5E3-C6AC-4604-BB40-A72BC76EC31B}" srcOrd="0" destOrd="0" presId="urn:microsoft.com/office/officeart/2005/8/layout/hierarchy1"/>
    <dgm:cxn modelId="{E779ECF6-65BE-4072-AD5A-B936F67BE32E}" type="presParOf" srcId="{CDC7F5E3-C6AC-4604-BB40-A72BC76EC31B}" destId="{8683966B-9CF0-4A5E-B21A-FBDBC540659A}" srcOrd="0" destOrd="0" presId="urn:microsoft.com/office/officeart/2005/8/layout/hierarchy1"/>
    <dgm:cxn modelId="{62D4D00B-9E3B-454E-BAC4-CC03601A2DF7}" type="presParOf" srcId="{CDC7F5E3-C6AC-4604-BB40-A72BC76EC31B}" destId="{E00A0CCD-A2B2-418F-A660-A3125D7F0427}" srcOrd="1" destOrd="0" presId="urn:microsoft.com/office/officeart/2005/8/layout/hierarchy1"/>
    <dgm:cxn modelId="{0062317F-A64B-4905-A67D-130E4ABD6719}" type="presParOf" srcId="{92CB3ACD-A901-48EC-B74F-95C1DF48E36C}" destId="{E5C839BE-2603-4386-B0E7-099964A3C45D}" srcOrd="1" destOrd="0" presId="urn:microsoft.com/office/officeart/2005/8/layout/hierarchy1"/>
    <dgm:cxn modelId="{5BB2EE00-30C0-47E5-8278-17BB9F0B1FBA}" type="presParOf" srcId="{AE22FE4D-C7E4-4EBC-B7ED-7B7EFEE30879}" destId="{88139663-9DA4-4E4E-8451-FEE386C6ADCC}" srcOrd="2" destOrd="0" presId="urn:microsoft.com/office/officeart/2005/8/layout/hierarchy1"/>
    <dgm:cxn modelId="{CBD06DCE-9DE9-446F-BC19-476140BF0327}" type="presParOf" srcId="{AE22FE4D-C7E4-4EBC-B7ED-7B7EFEE30879}" destId="{7AE71968-7ED9-4D69-8056-2572C09B8AD3}" srcOrd="3" destOrd="0" presId="urn:microsoft.com/office/officeart/2005/8/layout/hierarchy1"/>
    <dgm:cxn modelId="{EE02B469-9DF0-4B4B-AEAC-A044B578F733}" type="presParOf" srcId="{7AE71968-7ED9-4D69-8056-2572C09B8AD3}" destId="{AEDAAA44-C086-468F-B2FF-5620D9D8B946}" srcOrd="0" destOrd="0" presId="urn:microsoft.com/office/officeart/2005/8/layout/hierarchy1"/>
    <dgm:cxn modelId="{3738F251-5C5F-413D-92FC-D61C396D0273}" type="presParOf" srcId="{AEDAAA44-C086-468F-B2FF-5620D9D8B946}" destId="{9E4A14EE-6D9F-47B3-9318-0E43CF8B98E5}" srcOrd="0" destOrd="0" presId="urn:microsoft.com/office/officeart/2005/8/layout/hierarchy1"/>
    <dgm:cxn modelId="{D10C7B64-ED8B-477C-BE45-F1C840F4BDD4}" type="presParOf" srcId="{AEDAAA44-C086-468F-B2FF-5620D9D8B946}" destId="{980F113F-674E-477E-BA35-40041B0561C5}" srcOrd="1" destOrd="0" presId="urn:microsoft.com/office/officeart/2005/8/layout/hierarchy1"/>
    <dgm:cxn modelId="{0AA07FCF-5103-4E71-AD7D-865EFE6B4215}" type="presParOf" srcId="{7AE71968-7ED9-4D69-8056-2572C09B8AD3}" destId="{EB9EF486-40E5-4600-9F75-BC76FCF8DC99}" srcOrd="1" destOrd="0" presId="urn:microsoft.com/office/officeart/2005/8/layout/hierarchy1"/>
    <dgm:cxn modelId="{33EFE037-07B7-4AE2-AE49-429B710F1366}" type="presParOf" srcId="{AE22FE4D-C7E4-4EBC-B7ED-7B7EFEE30879}" destId="{4EE15ECF-A4CA-461D-9E11-86B095599D57}" srcOrd="4" destOrd="0" presId="urn:microsoft.com/office/officeart/2005/8/layout/hierarchy1"/>
    <dgm:cxn modelId="{8AD2F10D-BF32-4DA4-8381-0ED26CD5671A}" type="presParOf" srcId="{AE22FE4D-C7E4-4EBC-B7ED-7B7EFEE30879}" destId="{9AE70B5D-EF04-4832-92DF-D52C97AAFD86}" srcOrd="5" destOrd="0" presId="urn:microsoft.com/office/officeart/2005/8/layout/hierarchy1"/>
    <dgm:cxn modelId="{3F1D89A0-1F58-4C7F-A486-B166115C4735}" type="presParOf" srcId="{9AE70B5D-EF04-4832-92DF-D52C97AAFD86}" destId="{FB0A8BB2-51A9-4F67-B7A2-1112418FE6C7}" srcOrd="0" destOrd="0" presId="urn:microsoft.com/office/officeart/2005/8/layout/hierarchy1"/>
    <dgm:cxn modelId="{AC9A9108-9C23-47F8-982E-AE4951F51BC7}" type="presParOf" srcId="{FB0A8BB2-51A9-4F67-B7A2-1112418FE6C7}" destId="{AB26DF67-78CF-47AE-9619-3825166263C9}" srcOrd="0" destOrd="0" presId="urn:microsoft.com/office/officeart/2005/8/layout/hierarchy1"/>
    <dgm:cxn modelId="{853094CF-1658-48B8-85E1-259FFF2213D3}" type="presParOf" srcId="{FB0A8BB2-51A9-4F67-B7A2-1112418FE6C7}" destId="{02AA6D27-D036-4430-B8A8-D53D017F03D7}" srcOrd="1" destOrd="0" presId="urn:microsoft.com/office/officeart/2005/8/layout/hierarchy1"/>
    <dgm:cxn modelId="{6CF52E8C-D832-42C9-85A1-C4E60E065E29}" type="presParOf" srcId="{9AE70B5D-EF04-4832-92DF-D52C97AAFD86}" destId="{47B2C369-1C0B-468E-BA2C-596BB5FEADD6}" srcOrd="1" destOrd="0" presId="urn:microsoft.com/office/officeart/2005/8/layout/hierarchy1"/>
    <dgm:cxn modelId="{2A19197D-15BF-435C-BCF2-606466B98EC7}" type="presParOf" srcId="{AE22FE4D-C7E4-4EBC-B7ED-7B7EFEE30879}" destId="{AB4CD01E-F5DF-42E0-8760-4313E81EAB05}" srcOrd="6" destOrd="0" presId="urn:microsoft.com/office/officeart/2005/8/layout/hierarchy1"/>
    <dgm:cxn modelId="{D88F7205-DB32-4193-A3C4-A394561E6225}" type="presParOf" srcId="{AE22FE4D-C7E4-4EBC-B7ED-7B7EFEE30879}" destId="{5ECC73CC-69B1-43C8-B72C-CE47BC1F834F}" srcOrd="7" destOrd="0" presId="urn:microsoft.com/office/officeart/2005/8/layout/hierarchy1"/>
    <dgm:cxn modelId="{B3DE4B4A-299E-4E5A-8714-C2E0C0B670BF}" type="presParOf" srcId="{5ECC73CC-69B1-43C8-B72C-CE47BC1F834F}" destId="{1D8FDD1C-8F56-4196-A542-4B74D28437A9}" srcOrd="0" destOrd="0" presId="urn:microsoft.com/office/officeart/2005/8/layout/hierarchy1"/>
    <dgm:cxn modelId="{322B1602-7483-4C70-87C4-4BBE4245EA6D}" type="presParOf" srcId="{1D8FDD1C-8F56-4196-A542-4B74D28437A9}" destId="{A70F2126-B81E-4FCE-B5C5-2C43AE1BA567}" srcOrd="0" destOrd="0" presId="urn:microsoft.com/office/officeart/2005/8/layout/hierarchy1"/>
    <dgm:cxn modelId="{0B8FE2C3-C630-417E-947C-5AE2E7F48D75}" type="presParOf" srcId="{1D8FDD1C-8F56-4196-A542-4B74D28437A9}" destId="{2BA9280D-B1E1-405B-9476-EE10E3D1D634}" srcOrd="1" destOrd="0" presId="urn:microsoft.com/office/officeart/2005/8/layout/hierarchy1"/>
    <dgm:cxn modelId="{9936245B-6A76-4B6C-9BDE-76C6C64C5EB1}" type="presParOf" srcId="{5ECC73CC-69B1-43C8-B72C-CE47BC1F834F}" destId="{B51EEB1B-637E-41B2-B1E7-45950447A4E9}" srcOrd="1" destOrd="0" presId="urn:microsoft.com/office/officeart/2005/8/layout/hierarchy1"/>
    <dgm:cxn modelId="{8749CC6C-EF0C-45AF-BED4-BB0FE3792A89}" type="presParOf" srcId="{AE22FE4D-C7E4-4EBC-B7ED-7B7EFEE30879}" destId="{D9E9E997-0E80-4267-BFC2-6D9C8E5A99B4}" srcOrd="8" destOrd="0" presId="urn:microsoft.com/office/officeart/2005/8/layout/hierarchy1"/>
    <dgm:cxn modelId="{E8800FD4-5E57-44C4-B35F-B02DE61E91C5}" type="presParOf" srcId="{AE22FE4D-C7E4-4EBC-B7ED-7B7EFEE30879}" destId="{879700B3-5B3B-4ADF-BDEB-BB8941B7F735}" srcOrd="9" destOrd="0" presId="urn:microsoft.com/office/officeart/2005/8/layout/hierarchy1"/>
    <dgm:cxn modelId="{6B913701-9AA3-4395-90CF-EE7AA1B0DF28}" type="presParOf" srcId="{879700B3-5B3B-4ADF-BDEB-BB8941B7F735}" destId="{6E44B6FC-823C-4838-A623-8053513CAD31}" srcOrd="0" destOrd="0" presId="urn:microsoft.com/office/officeart/2005/8/layout/hierarchy1"/>
    <dgm:cxn modelId="{6FF7315F-B7E0-425A-9745-65910906B671}" type="presParOf" srcId="{6E44B6FC-823C-4838-A623-8053513CAD31}" destId="{522CB8D1-06D1-4564-A645-7CE15FA9ACA7}" srcOrd="0" destOrd="0" presId="urn:microsoft.com/office/officeart/2005/8/layout/hierarchy1"/>
    <dgm:cxn modelId="{683429F9-29D2-4618-AFA0-DA1BC6822024}" type="presParOf" srcId="{6E44B6FC-823C-4838-A623-8053513CAD31}" destId="{C5909C0B-D3A2-4FDA-ACE5-F91A3CD6595D}" srcOrd="1" destOrd="0" presId="urn:microsoft.com/office/officeart/2005/8/layout/hierarchy1"/>
    <dgm:cxn modelId="{BDB31165-4DCA-443C-8F74-258D47427FA6}" type="presParOf" srcId="{879700B3-5B3B-4ADF-BDEB-BB8941B7F735}" destId="{F335FAE8-EFE0-46AC-97FA-DE9CAE691BE7}" srcOrd="1" destOrd="0" presId="urn:microsoft.com/office/officeart/2005/8/layout/hierarchy1"/>
    <dgm:cxn modelId="{91E5AAE4-9FFF-4E80-B1AC-2C34341A5A36}" type="presParOf" srcId="{AE22FE4D-C7E4-4EBC-B7ED-7B7EFEE30879}" destId="{A48A2C94-81D4-47FC-A4D5-8D54EA02823C}" srcOrd="10" destOrd="0" presId="urn:microsoft.com/office/officeart/2005/8/layout/hierarchy1"/>
    <dgm:cxn modelId="{7EA25B23-225E-4A4F-85C2-75F03EA88B8F}" type="presParOf" srcId="{AE22FE4D-C7E4-4EBC-B7ED-7B7EFEE30879}" destId="{6F6AA84E-0F1B-49A8-AE2D-7AEC61D373D0}" srcOrd="11" destOrd="0" presId="urn:microsoft.com/office/officeart/2005/8/layout/hierarchy1"/>
    <dgm:cxn modelId="{BF75C6FA-FB69-43C4-A8D2-53B9CCAE09AD}" type="presParOf" srcId="{6F6AA84E-0F1B-49A8-AE2D-7AEC61D373D0}" destId="{7570EDE7-74F7-41C9-A0C5-1B57A01C5A4C}" srcOrd="0" destOrd="0" presId="urn:microsoft.com/office/officeart/2005/8/layout/hierarchy1"/>
    <dgm:cxn modelId="{8018829F-09DA-4103-ABD7-83AB0FB66762}" type="presParOf" srcId="{7570EDE7-74F7-41C9-A0C5-1B57A01C5A4C}" destId="{3F61F96E-F7C9-46EC-891B-32A060A7557F}" srcOrd="0" destOrd="0" presId="urn:microsoft.com/office/officeart/2005/8/layout/hierarchy1"/>
    <dgm:cxn modelId="{2BBC7543-FE5E-4993-927F-2455B22F6E8D}" type="presParOf" srcId="{7570EDE7-74F7-41C9-A0C5-1B57A01C5A4C}" destId="{F14B9353-27E8-4545-95AC-BA9AA4ACE3F2}" srcOrd="1" destOrd="0" presId="urn:microsoft.com/office/officeart/2005/8/layout/hierarchy1"/>
    <dgm:cxn modelId="{85B41FC6-1E41-4F70-830C-A78CDF0BEFD6}" type="presParOf" srcId="{6F6AA84E-0F1B-49A8-AE2D-7AEC61D373D0}" destId="{EC9E3908-7EDF-4D48-81A8-6A354CC1BD5B}" srcOrd="1" destOrd="0" presId="urn:microsoft.com/office/officeart/2005/8/layout/hierarchy1"/>
    <dgm:cxn modelId="{EFF07EB8-779F-485F-A7F1-A20C1A8172DE}" type="presParOf" srcId="{AE22FE4D-C7E4-4EBC-B7ED-7B7EFEE30879}" destId="{D45B2FA4-6ACA-48A7-96DF-E3215C9D7683}" srcOrd="12" destOrd="0" presId="urn:microsoft.com/office/officeart/2005/8/layout/hierarchy1"/>
    <dgm:cxn modelId="{1F1A7C12-3FD7-493B-B31C-687F79087CC8}" type="presParOf" srcId="{AE22FE4D-C7E4-4EBC-B7ED-7B7EFEE30879}" destId="{69C9BEAC-1F44-41EC-92FD-0F1BEF764E3B}" srcOrd="13" destOrd="0" presId="urn:microsoft.com/office/officeart/2005/8/layout/hierarchy1"/>
    <dgm:cxn modelId="{46D4671C-7DDF-41F3-B7FB-A6D1FEA5D4A8}" type="presParOf" srcId="{69C9BEAC-1F44-41EC-92FD-0F1BEF764E3B}" destId="{3F244A96-240F-49D6-9F6F-01A8C31A1566}" srcOrd="0" destOrd="0" presId="urn:microsoft.com/office/officeart/2005/8/layout/hierarchy1"/>
    <dgm:cxn modelId="{C925CA16-3C73-43D2-B5B8-6EDC282F02AB}" type="presParOf" srcId="{3F244A96-240F-49D6-9F6F-01A8C31A1566}" destId="{BE1CEECD-7EB6-4B50-8B4F-2DE95D31C21B}" srcOrd="0" destOrd="0" presId="urn:microsoft.com/office/officeart/2005/8/layout/hierarchy1"/>
    <dgm:cxn modelId="{368EFAD3-91D7-4E60-B4ED-100E13FD7F13}" type="presParOf" srcId="{3F244A96-240F-49D6-9F6F-01A8C31A1566}" destId="{80C3EBB3-33D1-4373-8220-157B0D6334F5}" srcOrd="1" destOrd="0" presId="urn:microsoft.com/office/officeart/2005/8/layout/hierarchy1"/>
    <dgm:cxn modelId="{459E1BC7-48CB-4414-81BF-FED28FE7C11A}" type="presParOf" srcId="{69C9BEAC-1F44-41EC-92FD-0F1BEF764E3B}" destId="{CFBB70E8-B572-4AA0-96A1-11A39C4F71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8ED0DF-2C8D-4C17-90E4-FF304FCD79EB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077864-97C8-4D0F-8C69-B1439BB28264}">
      <dgm:prSet phldrT="[Text]" phldr="0"/>
      <dgm:spPr/>
      <dgm:t>
        <a:bodyPr/>
        <a:lstStyle/>
        <a:p>
          <a:pPr rtl="0"/>
          <a:r>
            <a:rPr lang="en-US">
              <a:solidFill>
                <a:schemeClr val="tx2"/>
              </a:solidFill>
              <a:latin typeface="Calibri"/>
            </a:rPr>
            <a:t>Baltimore Entities (Salvage Materials / Property Management)</a:t>
          </a:r>
          <a:endParaRPr lang="en-US">
            <a:solidFill>
              <a:schemeClr val="tx2"/>
            </a:solidFill>
          </a:endParaRPr>
        </a:p>
      </dgm:t>
    </dgm:pt>
    <dgm:pt modelId="{33801C3D-AEAB-46A4-813F-B71C17316879}" type="parTrans" cxnId="{9AEDDB00-1E31-4FFC-BFAF-2DCB280DE17B}">
      <dgm:prSet/>
      <dgm:spPr/>
      <dgm:t>
        <a:bodyPr/>
        <a:lstStyle/>
        <a:p>
          <a:endParaRPr lang="en-US"/>
        </a:p>
      </dgm:t>
    </dgm:pt>
    <dgm:pt modelId="{387D710B-8185-4935-BAB9-65E787A9020C}" type="sibTrans" cxnId="{9AEDDB00-1E31-4FFC-BFAF-2DCB280DE17B}">
      <dgm:prSet/>
      <dgm:spPr/>
      <dgm:t>
        <a:bodyPr/>
        <a:lstStyle/>
        <a:p>
          <a:endParaRPr lang="en-US"/>
        </a:p>
      </dgm:t>
    </dgm:pt>
    <dgm:pt modelId="{C55E4F12-8F1E-4AF4-ABFD-C43D4F3B0056}">
      <dgm:prSet phldr="0"/>
      <dgm:spPr/>
      <dgm:t>
        <a:bodyPr/>
        <a:lstStyle/>
        <a:p>
          <a:pPr rtl="0"/>
          <a:r>
            <a:rPr lang="en-US">
              <a:solidFill>
                <a:schemeClr val="tx2"/>
              </a:solidFill>
              <a:latin typeface="Calibri"/>
            </a:rPr>
            <a:t>HNTB (Planning/Demo CM)</a:t>
          </a:r>
        </a:p>
      </dgm:t>
    </dgm:pt>
    <dgm:pt modelId="{6A0D656F-32CF-4BF0-B262-B9E0194CF80D}" type="parTrans" cxnId="{2D324614-929F-42AF-B567-42BD296907F4}">
      <dgm:prSet/>
      <dgm:spPr/>
    </dgm:pt>
    <dgm:pt modelId="{A3988EC6-F7C2-4419-894C-C648B39393C7}" type="sibTrans" cxnId="{2D324614-929F-42AF-B567-42BD296907F4}">
      <dgm:prSet/>
      <dgm:spPr/>
    </dgm:pt>
    <dgm:pt modelId="{7FEB4CB6-7846-45E2-9148-E59C7215945A}">
      <dgm:prSet phldr="0"/>
      <dgm:spPr/>
      <dgm:t>
        <a:bodyPr/>
        <a:lstStyle/>
        <a:p>
          <a:pPr rtl="0"/>
          <a:r>
            <a:rPr lang="en-US">
              <a:solidFill>
                <a:schemeClr val="tx2"/>
              </a:solidFill>
              <a:latin typeface="Calibri"/>
            </a:rPr>
            <a:t>RKK (Environmental)</a:t>
          </a:r>
        </a:p>
      </dgm:t>
    </dgm:pt>
    <dgm:pt modelId="{6D8806E1-A039-40D7-80C3-97528106575F}" type="parTrans" cxnId="{9368BE8C-4D33-430A-942B-B09242B98DD3}">
      <dgm:prSet/>
      <dgm:spPr/>
    </dgm:pt>
    <dgm:pt modelId="{A43E8975-4B4B-42D4-B5DC-FD7F8968E27A}" type="sibTrans" cxnId="{9368BE8C-4D33-430A-942B-B09242B98DD3}">
      <dgm:prSet/>
      <dgm:spPr/>
    </dgm:pt>
    <dgm:pt modelId="{8E7A8C80-C840-4026-B7D9-7402B2635DB1}">
      <dgm:prSet phldr="0"/>
      <dgm:spPr/>
      <dgm:t>
        <a:bodyPr/>
        <a:lstStyle/>
        <a:p>
          <a:pPr rtl="0"/>
          <a:r>
            <a:rPr lang="en-US" dirty="0">
              <a:solidFill>
                <a:schemeClr val="tx2"/>
              </a:solidFill>
              <a:latin typeface="Calibri"/>
            </a:rPr>
            <a:t>ICE (Patrick Engineering – RINA)</a:t>
          </a:r>
        </a:p>
      </dgm:t>
    </dgm:pt>
    <dgm:pt modelId="{407725D3-B01A-4F86-9EBD-C97CD68E4EC1}" type="parTrans" cxnId="{C1C103F7-87AE-4399-B6A4-E71ACA10BCF0}">
      <dgm:prSet/>
      <dgm:spPr/>
    </dgm:pt>
    <dgm:pt modelId="{0E5586F4-7FB9-488C-A2F8-6277155F1E35}" type="sibTrans" cxnId="{C1C103F7-87AE-4399-B6A4-E71ACA10BCF0}">
      <dgm:prSet/>
      <dgm:spPr/>
    </dgm:pt>
    <dgm:pt modelId="{CC03A963-3410-4338-969C-78FD6B3526F1}" type="pres">
      <dgm:prSet presAssocID="{968ED0DF-2C8D-4C17-90E4-FF304FCD79EB}" presName="linear" presStyleCnt="0">
        <dgm:presLayoutVars>
          <dgm:dir/>
          <dgm:animLvl val="lvl"/>
          <dgm:resizeHandles val="exact"/>
        </dgm:presLayoutVars>
      </dgm:prSet>
      <dgm:spPr/>
    </dgm:pt>
    <dgm:pt modelId="{6A0012FF-829E-45DA-A521-2F96EAEB7E25}" type="pres">
      <dgm:prSet presAssocID="{C55E4F12-8F1E-4AF4-ABFD-C43D4F3B0056}" presName="parentLin" presStyleCnt="0"/>
      <dgm:spPr/>
    </dgm:pt>
    <dgm:pt modelId="{99DC634E-77B2-464D-B812-3BCFFED2D08E}" type="pres">
      <dgm:prSet presAssocID="{C55E4F12-8F1E-4AF4-ABFD-C43D4F3B0056}" presName="parentLeftMargin" presStyleLbl="node1" presStyleIdx="0" presStyleCnt="4"/>
      <dgm:spPr/>
    </dgm:pt>
    <dgm:pt modelId="{76035CDB-AAA5-49D9-AAD9-8BE656C9FFE3}" type="pres">
      <dgm:prSet presAssocID="{C55E4F12-8F1E-4AF4-ABFD-C43D4F3B005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209D358-D84F-43C5-A540-65BFCB21DB87}" type="pres">
      <dgm:prSet presAssocID="{C55E4F12-8F1E-4AF4-ABFD-C43D4F3B0056}" presName="negativeSpace" presStyleCnt="0"/>
      <dgm:spPr/>
    </dgm:pt>
    <dgm:pt modelId="{DFC9D98E-88A4-4921-940B-BE5E90808B9E}" type="pres">
      <dgm:prSet presAssocID="{C55E4F12-8F1E-4AF4-ABFD-C43D4F3B0056}" presName="childText" presStyleLbl="conFgAcc1" presStyleIdx="0" presStyleCnt="4">
        <dgm:presLayoutVars>
          <dgm:bulletEnabled val="1"/>
        </dgm:presLayoutVars>
      </dgm:prSet>
      <dgm:spPr/>
    </dgm:pt>
    <dgm:pt modelId="{3E382F3D-9967-4720-B4DC-23C19B789238}" type="pres">
      <dgm:prSet presAssocID="{A3988EC6-F7C2-4419-894C-C648B39393C7}" presName="spaceBetweenRectangles" presStyleCnt="0"/>
      <dgm:spPr/>
    </dgm:pt>
    <dgm:pt modelId="{282C738C-DDDA-4DF2-A8E0-40CA22B18D89}" type="pres">
      <dgm:prSet presAssocID="{7FEB4CB6-7846-45E2-9148-E59C7215945A}" presName="parentLin" presStyleCnt="0"/>
      <dgm:spPr/>
    </dgm:pt>
    <dgm:pt modelId="{D450562F-6A59-407B-B3F8-8EB977F9A821}" type="pres">
      <dgm:prSet presAssocID="{7FEB4CB6-7846-45E2-9148-E59C7215945A}" presName="parentLeftMargin" presStyleLbl="node1" presStyleIdx="0" presStyleCnt="4"/>
      <dgm:spPr/>
    </dgm:pt>
    <dgm:pt modelId="{0425FB6B-FC01-4755-8083-35A9253F82AD}" type="pres">
      <dgm:prSet presAssocID="{7FEB4CB6-7846-45E2-9148-E59C7215945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50B37BC-586F-403D-BDAB-9634CA3D13C3}" type="pres">
      <dgm:prSet presAssocID="{7FEB4CB6-7846-45E2-9148-E59C7215945A}" presName="negativeSpace" presStyleCnt="0"/>
      <dgm:spPr/>
    </dgm:pt>
    <dgm:pt modelId="{B709B45B-FBFB-451E-AEA5-898C524D3CA5}" type="pres">
      <dgm:prSet presAssocID="{7FEB4CB6-7846-45E2-9148-E59C7215945A}" presName="childText" presStyleLbl="conFgAcc1" presStyleIdx="1" presStyleCnt="4">
        <dgm:presLayoutVars>
          <dgm:bulletEnabled val="1"/>
        </dgm:presLayoutVars>
      </dgm:prSet>
      <dgm:spPr/>
    </dgm:pt>
    <dgm:pt modelId="{C2BEDF94-378F-4D8D-835B-D4F99CAE4D41}" type="pres">
      <dgm:prSet presAssocID="{A43E8975-4B4B-42D4-B5DC-FD7F8968E27A}" presName="spaceBetweenRectangles" presStyleCnt="0"/>
      <dgm:spPr/>
    </dgm:pt>
    <dgm:pt modelId="{638A43EF-4529-49D8-B901-ABABAFB6F2BF}" type="pres">
      <dgm:prSet presAssocID="{8E7A8C80-C840-4026-B7D9-7402B2635DB1}" presName="parentLin" presStyleCnt="0"/>
      <dgm:spPr/>
    </dgm:pt>
    <dgm:pt modelId="{A841494D-97CA-4449-8374-C2379B4F0E52}" type="pres">
      <dgm:prSet presAssocID="{8E7A8C80-C840-4026-B7D9-7402B2635DB1}" presName="parentLeftMargin" presStyleLbl="node1" presStyleIdx="1" presStyleCnt="4"/>
      <dgm:spPr/>
    </dgm:pt>
    <dgm:pt modelId="{A484AFBC-F76E-480A-BAA3-E34DB996B820}" type="pres">
      <dgm:prSet presAssocID="{8E7A8C80-C840-4026-B7D9-7402B2635DB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21CF894-DDF0-4C35-9858-5B5EADD2C16A}" type="pres">
      <dgm:prSet presAssocID="{8E7A8C80-C840-4026-B7D9-7402B2635DB1}" presName="negativeSpace" presStyleCnt="0"/>
      <dgm:spPr/>
    </dgm:pt>
    <dgm:pt modelId="{5C833F34-FA1B-4E19-A232-3457731E77DD}" type="pres">
      <dgm:prSet presAssocID="{8E7A8C80-C840-4026-B7D9-7402B2635DB1}" presName="childText" presStyleLbl="conFgAcc1" presStyleIdx="2" presStyleCnt="4">
        <dgm:presLayoutVars>
          <dgm:bulletEnabled val="1"/>
        </dgm:presLayoutVars>
      </dgm:prSet>
      <dgm:spPr/>
    </dgm:pt>
    <dgm:pt modelId="{C25B8E5C-D0FD-446E-83CF-615EAF386744}" type="pres">
      <dgm:prSet presAssocID="{0E5586F4-7FB9-488C-A2F8-6277155F1E35}" presName="spaceBetweenRectangles" presStyleCnt="0"/>
      <dgm:spPr/>
    </dgm:pt>
    <dgm:pt modelId="{4420CAED-1FFA-4D96-84E0-61CBD389B33B}" type="pres">
      <dgm:prSet presAssocID="{6A077864-97C8-4D0F-8C69-B1439BB28264}" presName="parentLin" presStyleCnt="0"/>
      <dgm:spPr/>
    </dgm:pt>
    <dgm:pt modelId="{450E9FF5-E997-4910-B684-E23BA569FB92}" type="pres">
      <dgm:prSet presAssocID="{6A077864-97C8-4D0F-8C69-B1439BB28264}" presName="parentLeftMargin" presStyleLbl="node1" presStyleIdx="2" presStyleCnt="4"/>
      <dgm:spPr/>
    </dgm:pt>
    <dgm:pt modelId="{8CE4E5AD-ADD1-49E8-9917-00FE0A880C92}" type="pres">
      <dgm:prSet presAssocID="{6A077864-97C8-4D0F-8C69-B1439BB28264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F960B119-65AD-4456-A754-28559B06D6D0}" type="pres">
      <dgm:prSet presAssocID="{6A077864-97C8-4D0F-8C69-B1439BB28264}" presName="negativeSpace" presStyleCnt="0"/>
      <dgm:spPr/>
    </dgm:pt>
    <dgm:pt modelId="{F640580A-D8C0-4898-AB41-BFB50F7EA2B1}" type="pres">
      <dgm:prSet presAssocID="{6A077864-97C8-4D0F-8C69-B1439BB2826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AEDDB00-1E31-4FFC-BFAF-2DCB280DE17B}" srcId="{968ED0DF-2C8D-4C17-90E4-FF304FCD79EB}" destId="{6A077864-97C8-4D0F-8C69-B1439BB28264}" srcOrd="3" destOrd="0" parTransId="{33801C3D-AEAB-46A4-813F-B71C17316879}" sibTransId="{387D710B-8185-4935-BAB9-65E787A9020C}"/>
    <dgm:cxn modelId="{D89E1903-81BB-4483-BCFA-F66377D6CED0}" type="presOf" srcId="{8E7A8C80-C840-4026-B7D9-7402B2635DB1}" destId="{A841494D-97CA-4449-8374-C2379B4F0E52}" srcOrd="0" destOrd="0" presId="urn:microsoft.com/office/officeart/2005/8/layout/list1"/>
    <dgm:cxn modelId="{BBD7F40D-AEB1-4C00-B1EA-EEDF3D1F8157}" type="presOf" srcId="{C55E4F12-8F1E-4AF4-ABFD-C43D4F3B0056}" destId="{76035CDB-AAA5-49D9-AAD9-8BE656C9FFE3}" srcOrd="1" destOrd="0" presId="urn:microsoft.com/office/officeart/2005/8/layout/list1"/>
    <dgm:cxn modelId="{2D324614-929F-42AF-B567-42BD296907F4}" srcId="{968ED0DF-2C8D-4C17-90E4-FF304FCD79EB}" destId="{C55E4F12-8F1E-4AF4-ABFD-C43D4F3B0056}" srcOrd="0" destOrd="0" parTransId="{6A0D656F-32CF-4BF0-B262-B9E0194CF80D}" sibTransId="{A3988EC6-F7C2-4419-894C-C648B39393C7}"/>
    <dgm:cxn modelId="{1B2D8E48-3E63-4384-8C34-3452AB34A3B4}" type="presOf" srcId="{8E7A8C80-C840-4026-B7D9-7402B2635DB1}" destId="{A484AFBC-F76E-480A-BAA3-E34DB996B820}" srcOrd="1" destOrd="0" presId="urn:microsoft.com/office/officeart/2005/8/layout/list1"/>
    <dgm:cxn modelId="{68E2AB55-D634-4F00-AB6E-8A17642B1447}" type="presOf" srcId="{968ED0DF-2C8D-4C17-90E4-FF304FCD79EB}" destId="{CC03A963-3410-4338-969C-78FD6B3526F1}" srcOrd="0" destOrd="0" presId="urn:microsoft.com/office/officeart/2005/8/layout/list1"/>
    <dgm:cxn modelId="{9368BE8C-4D33-430A-942B-B09242B98DD3}" srcId="{968ED0DF-2C8D-4C17-90E4-FF304FCD79EB}" destId="{7FEB4CB6-7846-45E2-9148-E59C7215945A}" srcOrd="1" destOrd="0" parTransId="{6D8806E1-A039-40D7-80C3-97528106575F}" sibTransId="{A43E8975-4B4B-42D4-B5DC-FD7F8968E27A}"/>
    <dgm:cxn modelId="{724C488D-12D4-4C32-8694-E18AADBDB1A0}" type="presOf" srcId="{C55E4F12-8F1E-4AF4-ABFD-C43D4F3B0056}" destId="{99DC634E-77B2-464D-B812-3BCFFED2D08E}" srcOrd="0" destOrd="0" presId="urn:microsoft.com/office/officeart/2005/8/layout/list1"/>
    <dgm:cxn modelId="{E1626BAF-123A-4113-B6EF-794A8820AC5A}" type="presOf" srcId="{7FEB4CB6-7846-45E2-9148-E59C7215945A}" destId="{D450562F-6A59-407B-B3F8-8EB977F9A821}" srcOrd="0" destOrd="0" presId="urn:microsoft.com/office/officeart/2005/8/layout/list1"/>
    <dgm:cxn modelId="{3402B8B3-C491-4148-B225-68DBED3FB8CA}" type="presOf" srcId="{7FEB4CB6-7846-45E2-9148-E59C7215945A}" destId="{0425FB6B-FC01-4755-8083-35A9253F82AD}" srcOrd="1" destOrd="0" presId="urn:microsoft.com/office/officeart/2005/8/layout/list1"/>
    <dgm:cxn modelId="{32C635BF-1833-4A65-A49D-8D8EF8A88DEC}" type="presOf" srcId="{6A077864-97C8-4D0F-8C69-B1439BB28264}" destId="{450E9FF5-E997-4910-B684-E23BA569FB92}" srcOrd="0" destOrd="0" presId="urn:microsoft.com/office/officeart/2005/8/layout/list1"/>
    <dgm:cxn modelId="{ED239EE0-6A1B-4970-8848-CAAF3E7AD262}" type="presOf" srcId="{6A077864-97C8-4D0F-8C69-B1439BB28264}" destId="{8CE4E5AD-ADD1-49E8-9917-00FE0A880C92}" srcOrd="1" destOrd="0" presId="urn:microsoft.com/office/officeart/2005/8/layout/list1"/>
    <dgm:cxn modelId="{C1C103F7-87AE-4399-B6A4-E71ACA10BCF0}" srcId="{968ED0DF-2C8D-4C17-90E4-FF304FCD79EB}" destId="{8E7A8C80-C840-4026-B7D9-7402B2635DB1}" srcOrd="2" destOrd="0" parTransId="{407725D3-B01A-4F86-9EBD-C97CD68E4EC1}" sibTransId="{0E5586F4-7FB9-488C-A2F8-6277155F1E35}"/>
    <dgm:cxn modelId="{7E9D5059-3678-4E17-97F9-E970205FB4D4}" type="presParOf" srcId="{CC03A963-3410-4338-969C-78FD6B3526F1}" destId="{6A0012FF-829E-45DA-A521-2F96EAEB7E25}" srcOrd="0" destOrd="0" presId="urn:microsoft.com/office/officeart/2005/8/layout/list1"/>
    <dgm:cxn modelId="{4007F57A-3DA7-458C-A8E3-DC43E4B9602F}" type="presParOf" srcId="{6A0012FF-829E-45DA-A521-2F96EAEB7E25}" destId="{99DC634E-77B2-464D-B812-3BCFFED2D08E}" srcOrd="0" destOrd="0" presId="urn:microsoft.com/office/officeart/2005/8/layout/list1"/>
    <dgm:cxn modelId="{8D6132C5-67F8-4F48-8505-115723E1A0E2}" type="presParOf" srcId="{6A0012FF-829E-45DA-A521-2F96EAEB7E25}" destId="{76035CDB-AAA5-49D9-AAD9-8BE656C9FFE3}" srcOrd="1" destOrd="0" presId="urn:microsoft.com/office/officeart/2005/8/layout/list1"/>
    <dgm:cxn modelId="{C8EAEA74-471F-45DC-BB8A-9AFD2576E120}" type="presParOf" srcId="{CC03A963-3410-4338-969C-78FD6B3526F1}" destId="{6209D358-D84F-43C5-A540-65BFCB21DB87}" srcOrd="1" destOrd="0" presId="urn:microsoft.com/office/officeart/2005/8/layout/list1"/>
    <dgm:cxn modelId="{BA0BAC80-45AA-4D0F-9748-CF34BA3B2FC5}" type="presParOf" srcId="{CC03A963-3410-4338-969C-78FD6B3526F1}" destId="{DFC9D98E-88A4-4921-940B-BE5E90808B9E}" srcOrd="2" destOrd="0" presId="urn:microsoft.com/office/officeart/2005/8/layout/list1"/>
    <dgm:cxn modelId="{C132053D-C759-4759-9EDC-C289BE1EB683}" type="presParOf" srcId="{CC03A963-3410-4338-969C-78FD6B3526F1}" destId="{3E382F3D-9967-4720-B4DC-23C19B789238}" srcOrd="3" destOrd="0" presId="urn:microsoft.com/office/officeart/2005/8/layout/list1"/>
    <dgm:cxn modelId="{CC58F4FD-4A20-400A-9DA7-5EEB112717C3}" type="presParOf" srcId="{CC03A963-3410-4338-969C-78FD6B3526F1}" destId="{282C738C-DDDA-4DF2-A8E0-40CA22B18D89}" srcOrd="4" destOrd="0" presId="urn:microsoft.com/office/officeart/2005/8/layout/list1"/>
    <dgm:cxn modelId="{7D8973FD-87EF-4751-A5AA-E6C1856647C8}" type="presParOf" srcId="{282C738C-DDDA-4DF2-A8E0-40CA22B18D89}" destId="{D450562F-6A59-407B-B3F8-8EB977F9A821}" srcOrd="0" destOrd="0" presId="urn:microsoft.com/office/officeart/2005/8/layout/list1"/>
    <dgm:cxn modelId="{591C7698-2F68-4AE3-95EC-290AB238E161}" type="presParOf" srcId="{282C738C-DDDA-4DF2-A8E0-40CA22B18D89}" destId="{0425FB6B-FC01-4755-8083-35A9253F82AD}" srcOrd="1" destOrd="0" presId="urn:microsoft.com/office/officeart/2005/8/layout/list1"/>
    <dgm:cxn modelId="{4BEFF107-6D3A-497D-9912-769541B76741}" type="presParOf" srcId="{CC03A963-3410-4338-969C-78FD6B3526F1}" destId="{150B37BC-586F-403D-BDAB-9634CA3D13C3}" srcOrd="5" destOrd="0" presId="urn:microsoft.com/office/officeart/2005/8/layout/list1"/>
    <dgm:cxn modelId="{E81B5C2C-EB29-48DB-AD48-3699570AE3D8}" type="presParOf" srcId="{CC03A963-3410-4338-969C-78FD6B3526F1}" destId="{B709B45B-FBFB-451E-AEA5-898C524D3CA5}" srcOrd="6" destOrd="0" presId="urn:microsoft.com/office/officeart/2005/8/layout/list1"/>
    <dgm:cxn modelId="{AB2A8B32-453E-4B11-8673-8D2D5298EFF3}" type="presParOf" srcId="{CC03A963-3410-4338-969C-78FD6B3526F1}" destId="{C2BEDF94-378F-4D8D-835B-D4F99CAE4D41}" srcOrd="7" destOrd="0" presId="urn:microsoft.com/office/officeart/2005/8/layout/list1"/>
    <dgm:cxn modelId="{154F8D7E-24A5-4670-B5C0-F7B931FFD376}" type="presParOf" srcId="{CC03A963-3410-4338-969C-78FD6B3526F1}" destId="{638A43EF-4529-49D8-B901-ABABAFB6F2BF}" srcOrd="8" destOrd="0" presId="urn:microsoft.com/office/officeart/2005/8/layout/list1"/>
    <dgm:cxn modelId="{BC342FBE-6E34-4657-9D99-2A53FF9CF5B9}" type="presParOf" srcId="{638A43EF-4529-49D8-B901-ABABAFB6F2BF}" destId="{A841494D-97CA-4449-8374-C2379B4F0E52}" srcOrd="0" destOrd="0" presId="urn:microsoft.com/office/officeart/2005/8/layout/list1"/>
    <dgm:cxn modelId="{1A378364-F1BA-476E-A1A5-D5A433B5A512}" type="presParOf" srcId="{638A43EF-4529-49D8-B901-ABABAFB6F2BF}" destId="{A484AFBC-F76E-480A-BAA3-E34DB996B820}" srcOrd="1" destOrd="0" presId="urn:microsoft.com/office/officeart/2005/8/layout/list1"/>
    <dgm:cxn modelId="{3CA1A29E-5F37-4124-BE46-8F6A781553AB}" type="presParOf" srcId="{CC03A963-3410-4338-969C-78FD6B3526F1}" destId="{121CF894-DDF0-4C35-9858-5B5EADD2C16A}" srcOrd="9" destOrd="0" presId="urn:microsoft.com/office/officeart/2005/8/layout/list1"/>
    <dgm:cxn modelId="{A1823022-2C5C-46FF-9086-F229887DE66F}" type="presParOf" srcId="{CC03A963-3410-4338-969C-78FD6B3526F1}" destId="{5C833F34-FA1B-4E19-A232-3457731E77DD}" srcOrd="10" destOrd="0" presId="urn:microsoft.com/office/officeart/2005/8/layout/list1"/>
    <dgm:cxn modelId="{9E02DB20-26E1-4A71-8656-6D8722560783}" type="presParOf" srcId="{CC03A963-3410-4338-969C-78FD6B3526F1}" destId="{C25B8E5C-D0FD-446E-83CF-615EAF386744}" srcOrd="11" destOrd="0" presId="urn:microsoft.com/office/officeart/2005/8/layout/list1"/>
    <dgm:cxn modelId="{B08C055B-443C-4D60-8082-F17CFA76C294}" type="presParOf" srcId="{CC03A963-3410-4338-969C-78FD6B3526F1}" destId="{4420CAED-1FFA-4D96-84E0-61CBD389B33B}" srcOrd="12" destOrd="0" presId="urn:microsoft.com/office/officeart/2005/8/layout/list1"/>
    <dgm:cxn modelId="{CF049268-D67F-4E61-A123-115A1E2A7795}" type="presParOf" srcId="{4420CAED-1FFA-4D96-84E0-61CBD389B33B}" destId="{450E9FF5-E997-4910-B684-E23BA569FB92}" srcOrd="0" destOrd="0" presId="urn:microsoft.com/office/officeart/2005/8/layout/list1"/>
    <dgm:cxn modelId="{F1F9CCF5-7212-4A33-86DE-53850A1A5446}" type="presParOf" srcId="{4420CAED-1FFA-4D96-84E0-61CBD389B33B}" destId="{8CE4E5AD-ADD1-49E8-9917-00FE0A880C92}" srcOrd="1" destOrd="0" presId="urn:microsoft.com/office/officeart/2005/8/layout/list1"/>
    <dgm:cxn modelId="{49A98A20-8BE3-4B92-ABCC-2FF9146F96E4}" type="presParOf" srcId="{CC03A963-3410-4338-969C-78FD6B3526F1}" destId="{F960B119-65AD-4456-A754-28559B06D6D0}" srcOrd="13" destOrd="0" presId="urn:microsoft.com/office/officeart/2005/8/layout/list1"/>
    <dgm:cxn modelId="{0AF82C54-68B5-4610-AC73-5B56FF9763F8}" type="presParOf" srcId="{CC03A963-3410-4338-969C-78FD6B3526F1}" destId="{F640580A-D8C0-4898-AB41-BFB50F7EA2B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35928D-DC18-49DA-9D21-C2FB43186B1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49B26A-995A-42F1-A4F8-7C99DF3D5D87}">
      <dgm:prSet phldr="0"/>
      <dgm:spPr/>
      <dgm:t>
        <a:bodyPr/>
        <a:lstStyle/>
        <a:p>
          <a:pPr rtl="0"/>
          <a:r>
            <a:rPr lang="en-US" b="1">
              <a:solidFill>
                <a:schemeClr val="tx2"/>
              </a:solidFill>
              <a:latin typeface="Calibri"/>
              <a:ea typeface="Calibri"/>
              <a:cs typeface="Calibri"/>
            </a:rPr>
            <a:t>FRA / MDOT MTA</a:t>
          </a:r>
        </a:p>
      </dgm:t>
    </dgm:pt>
    <dgm:pt modelId="{2D90151B-583F-4178-8938-BEDF6F7DEBAB}" type="parTrans" cxnId="{9EB9F6ED-EFE0-4667-AB94-3A438348AE0C}">
      <dgm:prSet/>
      <dgm:spPr/>
    </dgm:pt>
    <dgm:pt modelId="{554B450C-CDE7-476C-9429-33419DBEE4E8}" type="sibTrans" cxnId="{9EB9F6ED-EFE0-4667-AB94-3A438348AE0C}">
      <dgm:prSet/>
      <dgm:spPr/>
    </dgm:pt>
    <dgm:pt modelId="{9E4FF606-D31A-457C-B3D5-C9DD496DCDBC}" type="pres">
      <dgm:prSet presAssocID="{0E35928D-DC18-49DA-9D21-C2FB43186B1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1EE2C21-A82C-4EAA-B438-70CB0669566F}" type="pres">
      <dgm:prSet presAssocID="{7849B26A-995A-42F1-A4F8-7C99DF3D5D87}" presName="hierRoot1" presStyleCnt="0"/>
      <dgm:spPr/>
    </dgm:pt>
    <dgm:pt modelId="{DF6D367F-7103-4A3E-8EB4-9FA803FB13B6}" type="pres">
      <dgm:prSet presAssocID="{7849B26A-995A-42F1-A4F8-7C99DF3D5D87}" presName="composite" presStyleCnt="0"/>
      <dgm:spPr/>
    </dgm:pt>
    <dgm:pt modelId="{C454135C-2201-4B69-8859-78AA1DDADDC1}" type="pres">
      <dgm:prSet presAssocID="{7849B26A-995A-42F1-A4F8-7C99DF3D5D87}" presName="background" presStyleLbl="node0" presStyleIdx="0" presStyleCnt="1"/>
      <dgm:spPr/>
    </dgm:pt>
    <dgm:pt modelId="{6F72A5AA-3FF5-41A2-BC43-8B17B5880A22}" type="pres">
      <dgm:prSet presAssocID="{7849B26A-995A-42F1-A4F8-7C99DF3D5D87}" presName="text" presStyleLbl="fgAcc0" presStyleIdx="0" presStyleCnt="1">
        <dgm:presLayoutVars>
          <dgm:chPref val="3"/>
        </dgm:presLayoutVars>
      </dgm:prSet>
      <dgm:spPr/>
    </dgm:pt>
    <dgm:pt modelId="{AE22FE4D-C7E4-4EBC-B7ED-7B7EFEE30879}" type="pres">
      <dgm:prSet presAssocID="{7849B26A-995A-42F1-A4F8-7C99DF3D5D87}" presName="hierChild2" presStyleCnt="0"/>
      <dgm:spPr/>
    </dgm:pt>
  </dgm:ptLst>
  <dgm:cxnLst>
    <dgm:cxn modelId="{DA565C64-B2D5-4F2C-BA7F-8B2730F5C7F3}" type="presOf" srcId="{7849B26A-995A-42F1-A4F8-7C99DF3D5D87}" destId="{6F72A5AA-3FF5-41A2-BC43-8B17B5880A22}" srcOrd="0" destOrd="0" presId="urn:microsoft.com/office/officeart/2005/8/layout/hierarchy1"/>
    <dgm:cxn modelId="{A4FD31B5-64A5-405E-AF18-9F015B2E2791}" type="presOf" srcId="{0E35928D-DC18-49DA-9D21-C2FB43186B15}" destId="{9E4FF606-D31A-457C-B3D5-C9DD496DCDBC}" srcOrd="0" destOrd="0" presId="urn:microsoft.com/office/officeart/2005/8/layout/hierarchy1"/>
    <dgm:cxn modelId="{9EB9F6ED-EFE0-4667-AB94-3A438348AE0C}" srcId="{0E35928D-DC18-49DA-9D21-C2FB43186B15}" destId="{7849B26A-995A-42F1-A4F8-7C99DF3D5D87}" srcOrd="0" destOrd="0" parTransId="{2D90151B-583F-4178-8938-BEDF6F7DEBAB}" sibTransId="{554B450C-CDE7-476C-9429-33419DBEE4E8}"/>
    <dgm:cxn modelId="{D05D0C97-F561-4687-B38E-F9A0146C0840}" type="presParOf" srcId="{9E4FF606-D31A-457C-B3D5-C9DD496DCDBC}" destId="{61EE2C21-A82C-4EAA-B438-70CB0669566F}" srcOrd="0" destOrd="0" presId="urn:microsoft.com/office/officeart/2005/8/layout/hierarchy1"/>
    <dgm:cxn modelId="{1632050F-5947-46B9-BC84-CE8CAF379B09}" type="presParOf" srcId="{61EE2C21-A82C-4EAA-B438-70CB0669566F}" destId="{DF6D367F-7103-4A3E-8EB4-9FA803FB13B6}" srcOrd="0" destOrd="0" presId="urn:microsoft.com/office/officeart/2005/8/layout/hierarchy1"/>
    <dgm:cxn modelId="{C9C4A23F-A717-45FA-BDCB-3DD0BACF5221}" type="presParOf" srcId="{DF6D367F-7103-4A3E-8EB4-9FA803FB13B6}" destId="{C454135C-2201-4B69-8859-78AA1DDADDC1}" srcOrd="0" destOrd="0" presId="urn:microsoft.com/office/officeart/2005/8/layout/hierarchy1"/>
    <dgm:cxn modelId="{C0A26FF4-5B95-4A11-9708-88C7165FC15F}" type="presParOf" srcId="{DF6D367F-7103-4A3E-8EB4-9FA803FB13B6}" destId="{6F72A5AA-3FF5-41A2-BC43-8B17B5880A22}" srcOrd="1" destOrd="0" presId="urn:microsoft.com/office/officeart/2005/8/layout/hierarchy1"/>
    <dgm:cxn modelId="{9F89EC4E-B429-42A3-8CF9-0189C277E911}" type="presParOf" srcId="{61EE2C21-A82C-4EAA-B438-70CB0669566F}" destId="{AE22FE4D-C7E4-4EBC-B7ED-7B7EFEE3087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35928D-DC18-49DA-9D21-C2FB43186B1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49B26A-995A-42F1-A4F8-7C99DF3D5D87}">
      <dgm:prSet phldr="0"/>
      <dgm:spPr/>
      <dgm:t>
        <a:bodyPr/>
        <a:lstStyle/>
        <a:p>
          <a:pPr rtl="0"/>
          <a:r>
            <a:rPr lang="en-US" b="1">
              <a:solidFill>
                <a:schemeClr val="tx2"/>
              </a:solidFill>
              <a:latin typeface="Calibri"/>
              <a:ea typeface="Calibri"/>
              <a:cs typeface="Calibri"/>
            </a:rPr>
            <a:t>City of Baltimore / BGE</a:t>
          </a:r>
        </a:p>
      </dgm:t>
    </dgm:pt>
    <dgm:pt modelId="{2D90151B-583F-4178-8938-BEDF6F7DEBAB}" type="parTrans" cxnId="{9EB9F6ED-EFE0-4667-AB94-3A438348AE0C}">
      <dgm:prSet/>
      <dgm:spPr/>
    </dgm:pt>
    <dgm:pt modelId="{554B450C-CDE7-476C-9429-33419DBEE4E8}" type="sibTrans" cxnId="{9EB9F6ED-EFE0-4667-AB94-3A438348AE0C}">
      <dgm:prSet/>
      <dgm:spPr/>
    </dgm:pt>
    <dgm:pt modelId="{9E4FF606-D31A-457C-B3D5-C9DD496DCDBC}" type="pres">
      <dgm:prSet presAssocID="{0E35928D-DC18-49DA-9D21-C2FB43186B1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1EE2C21-A82C-4EAA-B438-70CB0669566F}" type="pres">
      <dgm:prSet presAssocID="{7849B26A-995A-42F1-A4F8-7C99DF3D5D87}" presName="hierRoot1" presStyleCnt="0"/>
      <dgm:spPr/>
    </dgm:pt>
    <dgm:pt modelId="{DF6D367F-7103-4A3E-8EB4-9FA803FB13B6}" type="pres">
      <dgm:prSet presAssocID="{7849B26A-995A-42F1-A4F8-7C99DF3D5D87}" presName="composite" presStyleCnt="0"/>
      <dgm:spPr/>
    </dgm:pt>
    <dgm:pt modelId="{C454135C-2201-4B69-8859-78AA1DDADDC1}" type="pres">
      <dgm:prSet presAssocID="{7849B26A-995A-42F1-A4F8-7C99DF3D5D87}" presName="background" presStyleLbl="node0" presStyleIdx="0" presStyleCnt="1"/>
      <dgm:spPr/>
    </dgm:pt>
    <dgm:pt modelId="{6F72A5AA-3FF5-41A2-BC43-8B17B5880A22}" type="pres">
      <dgm:prSet presAssocID="{7849B26A-995A-42F1-A4F8-7C99DF3D5D87}" presName="text" presStyleLbl="fgAcc0" presStyleIdx="0" presStyleCnt="1">
        <dgm:presLayoutVars>
          <dgm:chPref val="3"/>
        </dgm:presLayoutVars>
      </dgm:prSet>
      <dgm:spPr/>
    </dgm:pt>
    <dgm:pt modelId="{AE22FE4D-C7E4-4EBC-B7ED-7B7EFEE30879}" type="pres">
      <dgm:prSet presAssocID="{7849B26A-995A-42F1-A4F8-7C99DF3D5D87}" presName="hierChild2" presStyleCnt="0"/>
      <dgm:spPr/>
    </dgm:pt>
  </dgm:ptLst>
  <dgm:cxnLst>
    <dgm:cxn modelId="{DA565C64-B2D5-4F2C-BA7F-8B2730F5C7F3}" type="presOf" srcId="{7849B26A-995A-42F1-A4F8-7C99DF3D5D87}" destId="{6F72A5AA-3FF5-41A2-BC43-8B17B5880A22}" srcOrd="0" destOrd="0" presId="urn:microsoft.com/office/officeart/2005/8/layout/hierarchy1"/>
    <dgm:cxn modelId="{A4FD31B5-64A5-405E-AF18-9F015B2E2791}" type="presOf" srcId="{0E35928D-DC18-49DA-9D21-C2FB43186B15}" destId="{9E4FF606-D31A-457C-B3D5-C9DD496DCDBC}" srcOrd="0" destOrd="0" presId="urn:microsoft.com/office/officeart/2005/8/layout/hierarchy1"/>
    <dgm:cxn modelId="{9EB9F6ED-EFE0-4667-AB94-3A438348AE0C}" srcId="{0E35928D-DC18-49DA-9D21-C2FB43186B15}" destId="{7849B26A-995A-42F1-A4F8-7C99DF3D5D87}" srcOrd="0" destOrd="0" parTransId="{2D90151B-583F-4178-8938-BEDF6F7DEBAB}" sibTransId="{554B450C-CDE7-476C-9429-33419DBEE4E8}"/>
    <dgm:cxn modelId="{D05D0C97-F561-4687-B38E-F9A0146C0840}" type="presParOf" srcId="{9E4FF606-D31A-457C-B3D5-C9DD496DCDBC}" destId="{61EE2C21-A82C-4EAA-B438-70CB0669566F}" srcOrd="0" destOrd="0" presId="urn:microsoft.com/office/officeart/2005/8/layout/hierarchy1"/>
    <dgm:cxn modelId="{1632050F-5947-46B9-BC84-CE8CAF379B09}" type="presParOf" srcId="{61EE2C21-A82C-4EAA-B438-70CB0669566F}" destId="{DF6D367F-7103-4A3E-8EB4-9FA803FB13B6}" srcOrd="0" destOrd="0" presId="urn:microsoft.com/office/officeart/2005/8/layout/hierarchy1"/>
    <dgm:cxn modelId="{C9C4A23F-A717-45FA-BDCB-3DD0BACF5221}" type="presParOf" srcId="{DF6D367F-7103-4A3E-8EB4-9FA803FB13B6}" destId="{C454135C-2201-4B69-8859-78AA1DDADDC1}" srcOrd="0" destOrd="0" presId="urn:microsoft.com/office/officeart/2005/8/layout/hierarchy1"/>
    <dgm:cxn modelId="{C0A26FF4-5B95-4A11-9708-88C7165FC15F}" type="presParOf" srcId="{DF6D367F-7103-4A3E-8EB4-9FA803FB13B6}" destId="{6F72A5AA-3FF5-41A2-BC43-8B17B5880A22}" srcOrd="1" destOrd="0" presId="urn:microsoft.com/office/officeart/2005/8/layout/hierarchy1"/>
    <dgm:cxn modelId="{9F89EC4E-B429-42A3-8CF9-0189C277E911}" type="presParOf" srcId="{61EE2C21-A82C-4EAA-B438-70CB0669566F}" destId="{AE22FE4D-C7E4-4EBC-B7ED-7B7EFEE3087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5B2FA4-6ACA-48A7-96DF-E3215C9D7683}">
      <dsp:nvSpPr>
        <dsp:cNvPr id="0" name=""/>
        <dsp:cNvSpPr/>
      </dsp:nvSpPr>
      <dsp:spPr>
        <a:xfrm>
          <a:off x="4820727" y="2994705"/>
          <a:ext cx="4234683" cy="3358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897"/>
              </a:lnTo>
              <a:lnTo>
                <a:pt x="4234683" y="228897"/>
              </a:lnTo>
              <a:lnTo>
                <a:pt x="4234683" y="3358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8A2C94-81D4-47FC-A4D5-8D54EA02823C}">
      <dsp:nvSpPr>
        <dsp:cNvPr id="0" name=""/>
        <dsp:cNvSpPr/>
      </dsp:nvSpPr>
      <dsp:spPr>
        <a:xfrm>
          <a:off x="4820727" y="2994705"/>
          <a:ext cx="2823122" cy="3358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897"/>
              </a:lnTo>
              <a:lnTo>
                <a:pt x="2823122" y="228897"/>
              </a:lnTo>
              <a:lnTo>
                <a:pt x="2823122" y="3358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E9E997-0E80-4267-BFC2-6D9C8E5A99B4}">
      <dsp:nvSpPr>
        <dsp:cNvPr id="0" name=""/>
        <dsp:cNvSpPr/>
      </dsp:nvSpPr>
      <dsp:spPr>
        <a:xfrm>
          <a:off x="4820727" y="2994705"/>
          <a:ext cx="1411561" cy="3358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897"/>
              </a:lnTo>
              <a:lnTo>
                <a:pt x="1411561" y="228897"/>
              </a:lnTo>
              <a:lnTo>
                <a:pt x="1411561" y="3358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4CD01E-F5DF-42E0-8760-4313E81EAB05}">
      <dsp:nvSpPr>
        <dsp:cNvPr id="0" name=""/>
        <dsp:cNvSpPr/>
      </dsp:nvSpPr>
      <dsp:spPr>
        <a:xfrm>
          <a:off x="4775007" y="2994705"/>
          <a:ext cx="91440" cy="3358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58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E15ECF-A4CA-461D-9E11-86B095599D57}">
      <dsp:nvSpPr>
        <dsp:cNvPr id="0" name=""/>
        <dsp:cNvSpPr/>
      </dsp:nvSpPr>
      <dsp:spPr>
        <a:xfrm>
          <a:off x="3409165" y="2994705"/>
          <a:ext cx="1411561" cy="335887"/>
        </a:xfrm>
        <a:custGeom>
          <a:avLst/>
          <a:gdLst/>
          <a:ahLst/>
          <a:cxnLst/>
          <a:rect l="0" t="0" r="0" b="0"/>
          <a:pathLst>
            <a:path>
              <a:moveTo>
                <a:pt x="1411561" y="0"/>
              </a:moveTo>
              <a:lnTo>
                <a:pt x="1411561" y="228897"/>
              </a:lnTo>
              <a:lnTo>
                <a:pt x="0" y="228897"/>
              </a:lnTo>
              <a:lnTo>
                <a:pt x="0" y="3358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139663-9DA4-4E4E-8451-FEE386C6ADCC}">
      <dsp:nvSpPr>
        <dsp:cNvPr id="0" name=""/>
        <dsp:cNvSpPr/>
      </dsp:nvSpPr>
      <dsp:spPr>
        <a:xfrm>
          <a:off x="1997604" y="2994705"/>
          <a:ext cx="2823122" cy="335887"/>
        </a:xfrm>
        <a:custGeom>
          <a:avLst/>
          <a:gdLst/>
          <a:ahLst/>
          <a:cxnLst/>
          <a:rect l="0" t="0" r="0" b="0"/>
          <a:pathLst>
            <a:path>
              <a:moveTo>
                <a:pt x="2823122" y="0"/>
              </a:moveTo>
              <a:lnTo>
                <a:pt x="2823122" y="228897"/>
              </a:lnTo>
              <a:lnTo>
                <a:pt x="0" y="228897"/>
              </a:lnTo>
              <a:lnTo>
                <a:pt x="0" y="3358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386531-DE17-4BE5-A589-0873115B04CD}">
      <dsp:nvSpPr>
        <dsp:cNvPr id="0" name=""/>
        <dsp:cNvSpPr/>
      </dsp:nvSpPr>
      <dsp:spPr>
        <a:xfrm>
          <a:off x="586043" y="2994705"/>
          <a:ext cx="4234683" cy="335887"/>
        </a:xfrm>
        <a:custGeom>
          <a:avLst/>
          <a:gdLst/>
          <a:ahLst/>
          <a:cxnLst/>
          <a:rect l="0" t="0" r="0" b="0"/>
          <a:pathLst>
            <a:path>
              <a:moveTo>
                <a:pt x="4234683" y="0"/>
              </a:moveTo>
              <a:lnTo>
                <a:pt x="4234683" y="228897"/>
              </a:lnTo>
              <a:lnTo>
                <a:pt x="0" y="228897"/>
              </a:lnTo>
              <a:lnTo>
                <a:pt x="0" y="3358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54135C-2201-4B69-8859-78AA1DDADDC1}">
      <dsp:nvSpPr>
        <dsp:cNvPr id="0" name=""/>
        <dsp:cNvSpPr/>
      </dsp:nvSpPr>
      <dsp:spPr>
        <a:xfrm>
          <a:off x="4243270" y="2261335"/>
          <a:ext cx="1154913" cy="733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2A5AA-3FF5-41A2-BC43-8B17B5880A22}">
      <dsp:nvSpPr>
        <dsp:cNvPr id="0" name=""/>
        <dsp:cNvSpPr/>
      </dsp:nvSpPr>
      <dsp:spPr>
        <a:xfrm>
          <a:off x="4371594" y="2383242"/>
          <a:ext cx="1154913" cy="733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2"/>
              </a:solidFill>
              <a:latin typeface="Calibri"/>
              <a:ea typeface="Calibri"/>
              <a:cs typeface="Calibri"/>
            </a:rPr>
            <a:t>Amtrak / Delivery Partner (AECOM-Jacobs) </a:t>
          </a:r>
        </a:p>
      </dsp:txBody>
      <dsp:txXfrm>
        <a:off x="4393074" y="2404722"/>
        <a:ext cx="1111953" cy="690410"/>
      </dsp:txXfrm>
    </dsp:sp>
    <dsp:sp modelId="{8683966B-9CF0-4A5E-B21A-FBDBC540659A}">
      <dsp:nvSpPr>
        <dsp:cNvPr id="0" name=""/>
        <dsp:cNvSpPr/>
      </dsp:nvSpPr>
      <dsp:spPr>
        <a:xfrm>
          <a:off x="8586" y="3330592"/>
          <a:ext cx="1154913" cy="733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0A0CCD-A2B2-418F-A660-A3125D7F0427}">
      <dsp:nvSpPr>
        <dsp:cNvPr id="0" name=""/>
        <dsp:cNvSpPr/>
      </dsp:nvSpPr>
      <dsp:spPr>
        <a:xfrm>
          <a:off x="136910" y="3452500"/>
          <a:ext cx="1154913" cy="733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2"/>
              </a:solidFill>
              <a:latin typeface="Calibri"/>
              <a:ea typeface="Calibri"/>
              <a:cs typeface="Calibri"/>
            </a:rPr>
            <a:t>Designer (WSP-Parsons)</a:t>
          </a:r>
        </a:p>
      </dsp:txBody>
      <dsp:txXfrm>
        <a:off x="158390" y="3473980"/>
        <a:ext cx="1111953" cy="690410"/>
      </dsp:txXfrm>
    </dsp:sp>
    <dsp:sp modelId="{9E4A14EE-6D9F-47B3-9318-0E43CF8B98E5}">
      <dsp:nvSpPr>
        <dsp:cNvPr id="0" name=""/>
        <dsp:cNvSpPr/>
      </dsp:nvSpPr>
      <dsp:spPr>
        <a:xfrm>
          <a:off x="1420147" y="3330592"/>
          <a:ext cx="1154913" cy="733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F113F-674E-477E-BA35-40041B0561C5}">
      <dsp:nvSpPr>
        <dsp:cNvPr id="0" name=""/>
        <dsp:cNvSpPr/>
      </dsp:nvSpPr>
      <dsp:spPr>
        <a:xfrm>
          <a:off x="1548471" y="3452500"/>
          <a:ext cx="1154913" cy="733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2"/>
              </a:solidFill>
              <a:latin typeface="Calibri"/>
              <a:ea typeface="Calibri"/>
              <a:cs typeface="Calibri"/>
            </a:rPr>
            <a:t>South Approach / WBAL MARC Station (CMAR  JV Clark Construction – Stacy Witbeck)</a:t>
          </a:r>
        </a:p>
      </dsp:txBody>
      <dsp:txXfrm>
        <a:off x="1569951" y="3473980"/>
        <a:ext cx="1111953" cy="690410"/>
      </dsp:txXfrm>
    </dsp:sp>
    <dsp:sp modelId="{AB26DF67-78CF-47AE-9619-3825166263C9}">
      <dsp:nvSpPr>
        <dsp:cNvPr id="0" name=""/>
        <dsp:cNvSpPr/>
      </dsp:nvSpPr>
      <dsp:spPr>
        <a:xfrm>
          <a:off x="2831709" y="3330592"/>
          <a:ext cx="1154913" cy="733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AA6D27-D036-4430-B8A8-D53D017F03D7}">
      <dsp:nvSpPr>
        <dsp:cNvPr id="0" name=""/>
        <dsp:cNvSpPr/>
      </dsp:nvSpPr>
      <dsp:spPr>
        <a:xfrm>
          <a:off x="2960032" y="3452500"/>
          <a:ext cx="1154913" cy="733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2"/>
              </a:solidFill>
              <a:latin typeface="Calibri"/>
              <a:ea typeface="Calibri"/>
              <a:cs typeface="Calibri"/>
            </a:rPr>
            <a:t>FDT Tunnel (CMAR JV Kiewit – Shea)</a:t>
          </a:r>
        </a:p>
      </dsp:txBody>
      <dsp:txXfrm>
        <a:off x="2981512" y="3473980"/>
        <a:ext cx="1111953" cy="690410"/>
      </dsp:txXfrm>
    </dsp:sp>
    <dsp:sp modelId="{A70F2126-B81E-4FCE-B5C5-2C43AE1BA567}">
      <dsp:nvSpPr>
        <dsp:cNvPr id="0" name=""/>
        <dsp:cNvSpPr/>
      </dsp:nvSpPr>
      <dsp:spPr>
        <a:xfrm>
          <a:off x="4243270" y="3330592"/>
          <a:ext cx="1154913" cy="733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A9280D-B1E1-405B-9476-EE10E3D1D634}">
      <dsp:nvSpPr>
        <dsp:cNvPr id="0" name=""/>
        <dsp:cNvSpPr/>
      </dsp:nvSpPr>
      <dsp:spPr>
        <a:xfrm>
          <a:off x="4371594" y="3452500"/>
          <a:ext cx="1154913" cy="733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2"/>
              </a:solidFill>
              <a:latin typeface="Calibri"/>
              <a:ea typeface="Calibri"/>
              <a:cs typeface="Calibri"/>
            </a:rPr>
            <a:t>Systems (TBD)</a:t>
          </a:r>
        </a:p>
      </dsp:txBody>
      <dsp:txXfrm>
        <a:off x="4393074" y="3473980"/>
        <a:ext cx="1111953" cy="690410"/>
      </dsp:txXfrm>
    </dsp:sp>
    <dsp:sp modelId="{522CB8D1-06D1-4564-A645-7CE15FA9ACA7}">
      <dsp:nvSpPr>
        <dsp:cNvPr id="0" name=""/>
        <dsp:cNvSpPr/>
      </dsp:nvSpPr>
      <dsp:spPr>
        <a:xfrm>
          <a:off x="5654831" y="3330592"/>
          <a:ext cx="1154913" cy="733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909C0B-D3A2-4FDA-ACE5-F91A3CD6595D}">
      <dsp:nvSpPr>
        <dsp:cNvPr id="0" name=""/>
        <dsp:cNvSpPr/>
      </dsp:nvSpPr>
      <dsp:spPr>
        <a:xfrm>
          <a:off x="5783155" y="3452500"/>
          <a:ext cx="1154913" cy="733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2"/>
              </a:solidFill>
              <a:latin typeface="Calibri"/>
              <a:ea typeface="Calibri"/>
              <a:cs typeface="Calibri"/>
            </a:rPr>
            <a:t>Amtrak Force Account</a:t>
          </a:r>
        </a:p>
      </dsp:txBody>
      <dsp:txXfrm>
        <a:off x="5804635" y="3473980"/>
        <a:ext cx="1111953" cy="690410"/>
      </dsp:txXfrm>
    </dsp:sp>
    <dsp:sp modelId="{3F61F96E-F7C9-46EC-891B-32A060A7557F}">
      <dsp:nvSpPr>
        <dsp:cNvPr id="0" name=""/>
        <dsp:cNvSpPr/>
      </dsp:nvSpPr>
      <dsp:spPr>
        <a:xfrm>
          <a:off x="7066392" y="3330592"/>
          <a:ext cx="1154913" cy="733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4B9353-27E8-4545-95AC-BA9AA4ACE3F2}">
      <dsp:nvSpPr>
        <dsp:cNvPr id="0" name=""/>
        <dsp:cNvSpPr/>
      </dsp:nvSpPr>
      <dsp:spPr>
        <a:xfrm>
          <a:off x="7194716" y="3452500"/>
          <a:ext cx="1154913" cy="733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2"/>
              </a:solidFill>
              <a:latin typeface="Calibri"/>
              <a:ea typeface="Calibri"/>
              <a:cs typeface="Calibri"/>
            </a:rPr>
            <a:t>Demo Contractors (K&amp;K Adams / Delaware Cornerstone Builders)</a:t>
          </a:r>
        </a:p>
      </dsp:txBody>
      <dsp:txXfrm>
        <a:off x="7216196" y="3473980"/>
        <a:ext cx="1111953" cy="690410"/>
      </dsp:txXfrm>
    </dsp:sp>
    <dsp:sp modelId="{BE1CEECD-7EB6-4B50-8B4F-2DE95D31C21B}">
      <dsp:nvSpPr>
        <dsp:cNvPr id="0" name=""/>
        <dsp:cNvSpPr/>
      </dsp:nvSpPr>
      <dsp:spPr>
        <a:xfrm>
          <a:off x="8477953" y="3330592"/>
          <a:ext cx="1154913" cy="733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C3EBB3-33D1-4373-8220-157B0D6334F5}">
      <dsp:nvSpPr>
        <dsp:cNvPr id="0" name=""/>
        <dsp:cNvSpPr/>
      </dsp:nvSpPr>
      <dsp:spPr>
        <a:xfrm>
          <a:off x="8606277" y="3452500"/>
          <a:ext cx="1154913" cy="733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>
              <a:solidFill>
                <a:schemeClr val="tx2"/>
              </a:solidFill>
              <a:latin typeface="Calibri"/>
              <a:ea typeface="Calibri"/>
              <a:cs typeface="Calibri"/>
            </a:rPr>
            <a:t>Community Outreach (</a:t>
          </a:r>
          <a:r>
            <a:rPr lang="en-US" sz="800" b="1" kern="1200" err="1">
              <a:solidFill>
                <a:schemeClr val="tx2"/>
              </a:solidFill>
              <a:latin typeface="Calibri"/>
              <a:ea typeface="Calibri"/>
              <a:cs typeface="Calibri"/>
            </a:rPr>
            <a:t>Assedo</a:t>
          </a:r>
          <a:r>
            <a:rPr lang="en-US" sz="800" b="1" kern="1200">
              <a:solidFill>
                <a:schemeClr val="tx2"/>
              </a:solidFill>
              <a:latin typeface="Calibri"/>
              <a:ea typeface="Calibri"/>
              <a:cs typeface="Calibri"/>
            </a:rPr>
            <a:t> Consulting)</a:t>
          </a:r>
        </a:p>
      </dsp:txBody>
      <dsp:txXfrm>
        <a:off x="8627757" y="3473980"/>
        <a:ext cx="1111953" cy="6904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C9D98E-88A4-4921-940B-BE5E90808B9E}">
      <dsp:nvSpPr>
        <dsp:cNvPr id="0" name=""/>
        <dsp:cNvSpPr/>
      </dsp:nvSpPr>
      <dsp:spPr>
        <a:xfrm>
          <a:off x="0" y="1900370"/>
          <a:ext cx="5155788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035CDB-AAA5-49D9-AAD9-8BE656C9FFE3}">
      <dsp:nvSpPr>
        <dsp:cNvPr id="0" name=""/>
        <dsp:cNvSpPr/>
      </dsp:nvSpPr>
      <dsp:spPr>
        <a:xfrm>
          <a:off x="257789" y="1752770"/>
          <a:ext cx="3609051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6414" tIns="0" rIns="136414" bIns="0" numCol="1" spcCol="1270" anchor="ctr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chemeClr val="tx2"/>
              </a:solidFill>
              <a:latin typeface="Calibri"/>
            </a:rPr>
            <a:t>HNTB (Planning/Demo CM)</a:t>
          </a:r>
        </a:p>
      </dsp:txBody>
      <dsp:txXfrm>
        <a:off x="272199" y="1767180"/>
        <a:ext cx="3580231" cy="266380"/>
      </dsp:txXfrm>
    </dsp:sp>
    <dsp:sp modelId="{B709B45B-FBFB-451E-AEA5-898C524D3CA5}">
      <dsp:nvSpPr>
        <dsp:cNvPr id="0" name=""/>
        <dsp:cNvSpPr/>
      </dsp:nvSpPr>
      <dsp:spPr>
        <a:xfrm>
          <a:off x="0" y="2353970"/>
          <a:ext cx="5155788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25FB6B-FC01-4755-8083-35A9253F82AD}">
      <dsp:nvSpPr>
        <dsp:cNvPr id="0" name=""/>
        <dsp:cNvSpPr/>
      </dsp:nvSpPr>
      <dsp:spPr>
        <a:xfrm>
          <a:off x="257789" y="2206370"/>
          <a:ext cx="3609051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6414" tIns="0" rIns="136414" bIns="0" numCol="1" spcCol="1270" anchor="ctr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chemeClr val="tx2"/>
              </a:solidFill>
              <a:latin typeface="Calibri"/>
            </a:rPr>
            <a:t>RKK (Environmental)</a:t>
          </a:r>
        </a:p>
      </dsp:txBody>
      <dsp:txXfrm>
        <a:off x="272199" y="2220780"/>
        <a:ext cx="3580231" cy="266380"/>
      </dsp:txXfrm>
    </dsp:sp>
    <dsp:sp modelId="{5C833F34-FA1B-4E19-A232-3457731E77DD}">
      <dsp:nvSpPr>
        <dsp:cNvPr id="0" name=""/>
        <dsp:cNvSpPr/>
      </dsp:nvSpPr>
      <dsp:spPr>
        <a:xfrm>
          <a:off x="0" y="2807570"/>
          <a:ext cx="5155788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84AFBC-F76E-480A-BAA3-E34DB996B820}">
      <dsp:nvSpPr>
        <dsp:cNvPr id="0" name=""/>
        <dsp:cNvSpPr/>
      </dsp:nvSpPr>
      <dsp:spPr>
        <a:xfrm>
          <a:off x="257789" y="2659970"/>
          <a:ext cx="3609051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6414" tIns="0" rIns="136414" bIns="0" numCol="1" spcCol="1270" anchor="ctr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2"/>
              </a:solidFill>
              <a:latin typeface="Calibri"/>
            </a:rPr>
            <a:t>ICE (Patrick Engineering – RINA)</a:t>
          </a:r>
        </a:p>
      </dsp:txBody>
      <dsp:txXfrm>
        <a:off x="272199" y="2674380"/>
        <a:ext cx="3580231" cy="266380"/>
      </dsp:txXfrm>
    </dsp:sp>
    <dsp:sp modelId="{F640580A-D8C0-4898-AB41-BFB50F7EA2B1}">
      <dsp:nvSpPr>
        <dsp:cNvPr id="0" name=""/>
        <dsp:cNvSpPr/>
      </dsp:nvSpPr>
      <dsp:spPr>
        <a:xfrm>
          <a:off x="0" y="3261170"/>
          <a:ext cx="5155788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E4E5AD-ADD1-49E8-9917-00FE0A880C92}">
      <dsp:nvSpPr>
        <dsp:cNvPr id="0" name=""/>
        <dsp:cNvSpPr/>
      </dsp:nvSpPr>
      <dsp:spPr>
        <a:xfrm>
          <a:off x="257789" y="3113570"/>
          <a:ext cx="3609051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6414" tIns="0" rIns="136414" bIns="0" numCol="1" spcCol="1270" anchor="ctr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chemeClr val="tx2"/>
              </a:solidFill>
              <a:latin typeface="Calibri"/>
            </a:rPr>
            <a:t>Baltimore Entities (Salvage Materials / Property Management)</a:t>
          </a:r>
          <a:endParaRPr lang="en-US" sz="1000" kern="1200">
            <a:solidFill>
              <a:schemeClr val="tx2"/>
            </a:solidFill>
          </a:endParaRPr>
        </a:p>
      </dsp:txBody>
      <dsp:txXfrm>
        <a:off x="272199" y="3127980"/>
        <a:ext cx="3580231" cy="2663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4135C-2201-4B69-8859-78AA1DDADDC1}">
      <dsp:nvSpPr>
        <dsp:cNvPr id="0" name=""/>
        <dsp:cNvSpPr/>
      </dsp:nvSpPr>
      <dsp:spPr>
        <a:xfrm>
          <a:off x="166504" y="175"/>
          <a:ext cx="1088986" cy="6915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2A5AA-3FF5-41A2-BC43-8B17B5880A22}">
      <dsp:nvSpPr>
        <dsp:cNvPr id="0" name=""/>
        <dsp:cNvSpPr/>
      </dsp:nvSpPr>
      <dsp:spPr>
        <a:xfrm>
          <a:off x="287503" y="115124"/>
          <a:ext cx="1088986" cy="6915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>
              <a:solidFill>
                <a:schemeClr val="tx2"/>
              </a:solidFill>
              <a:latin typeface="Calibri"/>
              <a:ea typeface="Calibri"/>
              <a:cs typeface="Calibri"/>
            </a:rPr>
            <a:t>FRA / MDOT MTA</a:t>
          </a:r>
        </a:p>
      </dsp:txBody>
      <dsp:txXfrm>
        <a:off x="307757" y="135378"/>
        <a:ext cx="1048478" cy="6509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4135C-2201-4B69-8859-78AA1DDADDC1}">
      <dsp:nvSpPr>
        <dsp:cNvPr id="0" name=""/>
        <dsp:cNvSpPr/>
      </dsp:nvSpPr>
      <dsp:spPr>
        <a:xfrm>
          <a:off x="166504" y="175"/>
          <a:ext cx="1088986" cy="6915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2A5AA-3FF5-41A2-BC43-8B17B5880A22}">
      <dsp:nvSpPr>
        <dsp:cNvPr id="0" name=""/>
        <dsp:cNvSpPr/>
      </dsp:nvSpPr>
      <dsp:spPr>
        <a:xfrm>
          <a:off x="287503" y="115124"/>
          <a:ext cx="1088986" cy="6915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2"/>
              </a:solidFill>
              <a:latin typeface="Calibri"/>
              <a:ea typeface="Calibri"/>
              <a:cs typeface="Calibri"/>
            </a:rPr>
            <a:t>City of Baltimore / BGE</a:t>
          </a:r>
        </a:p>
      </dsp:txBody>
      <dsp:txXfrm>
        <a:off x="307757" y="135378"/>
        <a:ext cx="1048478" cy="6509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56AE5-BA93-4336-98E1-C1C60F1841E8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E31A69-7BAD-486B-8C42-52591A020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198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Joined</a:t>
            </a:r>
            <a:r>
              <a:rPr lang="en-US" baseline="0" dirty="0"/>
              <a:t> by </a:t>
            </a:r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Mary Ann Amato and Shuai Yu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31A69-7BAD-486B-8C42-52591A02057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956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0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E26C2-F38F-7F4D-BF7A-5647661563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70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830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0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E26C2-F38F-7F4D-BF7A-5647661563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70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012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ED9E6-D7BD-4FFF-955D-11FF8D0BC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DB5A4D-BFFA-4E8D-93B5-85BDBC6A8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D5EF4-CE2A-42D5-AD71-DBA69A5B7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D985D-5994-4B23-9C18-8719807118C6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DFF8D-9368-424F-957F-3245DB601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5C574E-4116-4AA7-B816-6E23144E4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ED52-7CB5-4157-9731-037348AA1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984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A3CEA-6545-4B65-BC03-71C924DBD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27687-78EB-4FF7-88FE-83C8CE2F6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F0EA3-68A0-46EE-B4B2-593E5DA4D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D985D-5994-4B23-9C18-8719807118C6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4AF9D-8426-484B-AD21-FAE59CC11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81BEF-164B-407B-B69F-E21CBBFD4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ED52-7CB5-4157-9731-037348AA1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41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6670D-F633-4968-8A56-0EAA649C4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7F5800-BC0A-4ED9-91E4-C0F70B458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1B91C-4677-4C5E-93EB-8BFFF3697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D985D-5994-4B23-9C18-8719807118C6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3A276-522D-42D2-A8BF-724969246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2558D-D101-4456-ABEA-6BBCEF9D2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ED52-7CB5-4157-9731-037348AA1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1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EFF42-B14C-48FA-A6C5-1C353E596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1FFD7-7BEB-4E56-BF3D-598897652E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A0C52-6D0C-40E4-9702-EB0C0C9DD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7FB071-032A-4789-A2EF-0EB1B13CC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D985D-5994-4B23-9C18-8719807118C6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0FFDC9-566C-4781-A4C6-25AB3A36C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BC17F3-9440-4B36-9E44-6E873423D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ED52-7CB5-4157-9731-037348AA1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54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F6485-C05A-4A40-8D74-CD81D3D3A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D1ADE-A681-4EE7-9E60-13C6445CD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9EC1C6-710D-47B2-8B41-05F0FC80E3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7A763C-4485-45D6-AF60-C1341646A0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2657CA-9EEF-42B2-9251-0A1E72F51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EBF514-9C17-4CD8-8DF6-4118BF3A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D985D-5994-4B23-9C18-8719807118C6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F03B80-E21A-4564-8055-F65A325F2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A79F35-CD3B-4C69-B9A4-63C365F69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ED52-7CB5-4157-9731-037348AA1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8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48E19-C99B-46A0-9B7B-CBEC18A94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E5C41A-51E1-47C4-8150-7FF76858D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D985D-5994-4B23-9C18-8719807118C6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C75D43-4C5D-4C9E-97D7-867B1AF02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92C88F-EB2A-4267-AF96-8D6DB37DA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ED52-7CB5-4157-9731-037348AA1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68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004E4C-A0DF-43D6-BC7A-8CF00E4E1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D985D-5994-4B23-9C18-8719807118C6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D25B93-2370-4D2D-B4B1-41F099051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841846-ADF6-4690-B5D0-38D6138E9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ED52-7CB5-4157-9731-037348AA1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64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39175-957A-44C0-88BF-7BA0F68DD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B7BED-F54E-4B0A-BD63-195DE7453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D9280-92E7-47C4-A098-5B0DD290E0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144D8-6860-453A-85C2-6B4AAC421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D985D-5994-4B23-9C18-8719807118C6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824A2-9CA5-4FF2-BBD5-5F083E1FF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6595B-7BD3-47BD-AD25-E636731BC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ED52-7CB5-4157-9731-037348AA1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946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71948-2859-447A-B0CB-8C6A8A7A2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C8FF72-6720-4C37-B909-DA94A48E35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A9D50-BA82-44A5-9572-02F82B31D2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3AF267-2DF3-45B7-929D-FEEAB8B11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D985D-5994-4B23-9C18-8719807118C6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56E5DA-1281-419E-A508-84FDBAD7D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598290-1E85-4191-AA6F-8553B90F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ED52-7CB5-4157-9731-037348AA1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80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59FE6-1DBA-47EB-8B38-168BB5348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960604-CD31-4774-962C-C028AAB2E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CC386-584E-451A-B1E9-132DAC27C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D985D-5994-4B23-9C18-8719807118C6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4B7F1-F213-4A05-AE87-81F8E696E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CB90A-4783-40A4-B9E0-4D543E333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ED52-7CB5-4157-9731-037348AA1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6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E454A5-233F-4F42-96F1-43D9E0154B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4F6166-E470-4212-A69C-8E8B2B37D2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F5BEC-A112-4E6E-AD60-5945E7D2C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D985D-5994-4B23-9C18-8719807118C6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0D9D8-927E-49B6-8A8A-FD8D25C53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7E81C-99E3-4D95-B2C8-A4078ACCF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0ED52-7CB5-4157-9731-037348AA1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372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E7C007D-FB9E-4280-BFCE-1C7CDBEDD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2E6F1111-3204-4823-B331-7DDC40690F45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EC71D6BF-032F-4C32-849F-FE898E347923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434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9">
          <p15:clr>
            <a:srgbClr val="A4A3A4"/>
          </p15:clr>
        </p15:guide>
        <p15:guide id="2" orient="horz" pos="3645">
          <p15:clr>
            <a:srgbClr val="A4A3A4"/>
          </p15:clr>
        </p15:guide>
        <p15:guide id="3" pos="4890">
          <p15:clr>
            <a:srgbClr val="A4A3A4"/>
          </p15:clr>
        </p15:guide>
        <p15:guide id="4" orient="horz" pos="1149">
          <p15:clr>
            <a:srgbClr val="A4A3A4"/>
          </p15:clr>
        </p15:guide>
        <p15:guide id="5" orient="horz" pos="749">
          <p15:clr>
            <a:srgbClr val="A4A3A4"/>
          </p15:clr>
        </p15:guide>
        <p15:guide id="6" orient="horz" pos="339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bg>
      <p:bgPr>
        <a:gradFill flip="none" rotWithShape="1">
          <a:gsLst>
            <a:gs pos="0">
              <a:srgbClr val="BCCEE7"/>
            </a:gs>
            <a:gs pos="60000">
              <a:srgbClr val="B1C6E3"/>
            </a:gs>
            <a:gs pos="100000">
              <a:srgbClr val="002E66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44B0CB-EA52-7F01-4DEC-85D5B09291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104" t="13151" r="15792" b="7065"/>
          <a:stretch/>
        </p:blipFill>
        <p:spPr>
          <a:xfrm>
            <a:off x="26894" y="1617327"/>
            <a:ext cx="10363201" cy="4609039"/>
          </a:xfrm>
          <a:prstGeom prst="rect">
            <a:avLst/>
          </a:prstGeom>
          <a:solidFill>
            <a:srgbClr val="002E66">
              <a:alpha val="44000"/>
            </a:srgbClr>
          </a:solidFill>
          <a:effectLst>
            <a:softEdge rad="990600"/>
          </a:effec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84910" y="1709344"/>
            <a:ext cx="9023616" cy="1405843"/>
          </a:xfrm>
        </p:spPr>
        <p:txBody>
          <a:bodyPr/>
          <a:lstStyle>
            <a:lvl1pPr>
              <a:lnSpc>
                <a:spcPct val="80000"/>
              </a:lnSpc>
              <a:defRPr sz="4909" b="1" cap="none" baseline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Presentation Title</a:t>
            </a:r>
          </a:p>
        </p:txBody>
      </p:sp>
      <p:pic>
        <p:nvPicPr>
          <p:cNvPr id="5" name="Picture 4" descr="Amtrak_white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59" y="247679"/>
            <a:ext cx="2868706" cy="265297"/>
          </a:xfrm>
          <a:prstGeom prst="rect">
            <a:avLst/>
          </a:prstGeom>
        </p:spPr>
      </p:pic>
      <p:cxnSp>
        <p:nvCxnSpPr>
          <p:cNvPr id="8" name="Straight Connector 7"/>
          <p:cNvCxnSpPr>
            <a:cxnSpLocks/>
          </p:cNvCxnSpPr>
          <p:nvPr userDrawn="1"/>
        </p:nvCxnSpPr>
        <p:spPr>
          <a:xfrm flipV="1">
            <a:off x="-153238" y="5602639"/>
            <a:ext cx="11981868" cy="549473"/>
          </a:xfrm>
          <a:prstGeom prst="line">
            <a:avLst/>
          </a:prstGeom>
          <a:ln w="825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9502588" y="-155864"/>
            <a:ext cx="2326042" cy="5758503"/>
          </a:xfrm>
          <a:prstGeom prst="line">
            <a:avLst/>
          </a:prstGeom>
          <a:ln w="82550" cmpd="sng">
            <a:solidFill>
              <a:schemeClr val="bg1">
                <a:alpha val="3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1" y="3445744"/>
            <a:ext cx="10363200" cy="559621"/>
          </a:xfrm>
        </p:spPr>
        <p:txBody>
          <a:bodyPr/>
          <a:lstStyle>
            <a:lvl1pPr marL="0" indent="0" algn="l">
              <a:buNone/>
              <a:defRPr sz="2727">
                <a:solidFill>
                  <a:schemeClr val="bg1"/>
                </a:solidFill>
              </a:defRPr>
            </a:lvl1pPr>
            <a:lvl2pPr marL="498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7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6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4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93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92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90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9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05436" y="5328135"/>
            <a:ext cx="4303059" cy="548770"/>
          </a:xfrm>
        </p:spPr>
        <p:txBody>
          <a:bodyPr/>
          <a:lstStyle>
            <a:lvl1pPr marL="0" indent="0">
              <a:buNone/>
              <a:defRPr sz="1909">
                <a:solidFill>
                  <a:srgbClr val="FFFFFF"/>
                </a:solidFill>
                <a:latin typeface="Arial Black" panose="020B0A04020102020204" pitchFamily="34" charset="0"/>
              </a:defRPr>
            </a:lvl1pPr>
            <a:lvl2pPr marL="311719" indent="0">
              <a:buNone/>
              <a:defRPr sz="818"/>
            </a:lvl2pPr>
            <a:lvl3pPr marL="623438" indent="0">
              <a:buNone/>
              <a:defRPr sz="682"/>
            </a:lvl3pPr>
            <a:lvl4pPr marL="935157" indent="0">
              <a:buNone/>
              <a:defRPr sz="614"/>
            </a:lvl4pPr>
            <a:lvl5pPr marL="1246876" indent="0">
              <a:buNone/>
              <a:defRPr sz="614"/>
            </a:lvl5pPr>
            <a:lvl6pPr marL="1558595" indent="0">
              <a:buNone/>
              <a:defRPr sz="614"/>
            </a:lvl6pPr>
            <a:lvl7pPr marL="1870314" indent="0">
              <a:buNone/>
              <a:defRPr sz="614"/>
            </a:lvl7pPr>
            <a:lvl8pPr marL="2182033" indent="0">
              <a:buNone/>
              <a:defRPr sz="614"/>
            </a:lvl8pPr>
            <a:lvl9pPr marL="2493752" indent="0">
              <a:buNone/>
              <a:defRPr sz="614"/>
            </a:lvl9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7" name="Oval 6"/>
          <p:cNvSpPr/>
          <p:nvPr userDrawn="1"/>
        </p:nvSpPr>
        <p:spPr>
          <a:xfrm>
            <a:off x="11663484" y="5459074"/>
            <a:ext cx="330293" cy="28713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27"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DED23D-B518-411A-B418-E9B77AFD82A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8059" y="631635"/>
            <a:ext cx="3900253" cy="93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659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 flipH="1" flipV="1">
            <a:off x="-19148" y="6077723"/>
            <a:ext cx="12211144" cy="780275"/>
            <a:chOff x="-18556" y="1"/>
            <a:chExt cx="15563356" cy="1440837"/>
          </a:xfrm>
          <a:gradFill flip="none" rotWithShape="1">
            <a:gsLst>
              <a:gs pos="0">
                <a:schemeClr val="bg2">
                  <a:shade val="30000"/>
                  <a:satMod val="115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11" name="Rectangle 10"/>
            <p:cNvSpPr/>
            <p:nvPr/>
          </p:nvSpPr>
          <p:spPr>
            <a:xfrm>
              <a:off x="-18556" y="1"/>
              <a:ext cx="15563356" cy="86991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27">
                <a:latin typeface="Arial"/>
              </a:endParaRPr>
            </a:p>
          </p:txBody>
        </p:sp>
        <p:sp>
          <p:nvSpPr>
            <p:cNvPr id="14" name="Right Triangle 13"/>
            <p:cNvSpPr/>
            <p:nvPr/>
          </p:nvSpPr>
          <p:spPr>
            <a:xfrm flipV="1">
              <a:off x="-18556" y="869917"/>
              <a:ext cx="15563356" cy="570921"/>
            </a:xfrm>
            <a:prstGeom prst="rt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27">
                <a:latin typeface="Arial"/>
              </a:endParaRPr>
            </a:p>
          </p:txBody>
        </p:sp>
      </p:grpSp>
      <p:sp>
        <p:nvSpPr>
          <p:cNvPr id="10" name="Title 16"/>
          <p:cNvSpPr>
            <a:spLocks noGrp="1"/>
          </p:cNvSpPr>
          <p:nvPr userDrawn="1">
            <p:ph type="title" hasCustomPrompt="1"/>
          </p:nvPr>
        </p:nvSpPr>
        <p:spPr>
          <a:xfrm>
            <a:off x="512268" y="187432"/>
            <a:ext cx="10551165" cy="45852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lang="en-US" sz="3273" kern="1200" cap="none" baseline="0" dirty="0" smtClean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</a:lstStyle>
          <a:p>
            <a:pPr marL="0" lvl="0" indent="0" algn="l" defTabSz="498713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/>
              <a:t>Click to edit title</a:t>
            </a:r>
          </a:p>
        </p:txBody>
      </p:sp>
      <p:sp>
        <p:nvSpPr>
          <p:cNvPr id="18" name="Content Placeholder 18"/>
          <p:cNvSpPr>
            <a:spLocks noGrp="1"/>
          </p:cNvSpPr>
          <p:nvPr userDrawn="1">
            <p:ph sz="quarter" idx="11" hasCustomPrompt="1"/>
          </p:nvPr>
        </p:nvSpPr>
        <p:spPr>
          <a:xfrm>
            <a:off x="512268" y="979714"/>
            <a:ext cx="11380722" cy="5074172"/>
          </a:xfrm>
        </p:spPr>
        <p:txBody>
          <a:bodyPr/>
          <a:lstStyle>
            <a:lvl1pPr marL="0" indent="0">
              <a:buNone/>
              <a:defRPr sz="2454">
                <a:solidFill>
                  <a:schemeClr val="tx1"/>
                </a:solidFill>
                <a:latin typeface="Arial"/>
                <a:cs typeface="Arial"/>
              </a:defRPr>
            </a:lvl1pPr>
            <a:lvl2pPr marL="561094" indent="-311719">
              <a:buFont typeface="Arial" panose="020B0604020202020204" pitchFamily="34" charset="0"/>
              <a:buChar char="•"/>
              <a:defRPr sz="1909">
                <a:solidFill>
                  <a:schemeClr val="tx1"/>
                </a:solidFill>
                <a:latin typeface="Arial"/>
                <a:cs typeface="Arial"/>
              </a:defRPr>
            </a:lvl2pPr>
            <a:lvl3pPr marL="732540" indent="-233789">
              <a:buFont typeface="Arial" panose="020B0604020202020204" pitchFamily="34" charset="0"/>
              <a:buChar char="•"/>
              <a:defRPr sz="1636">
                <a:solidFill>
                  <a:schemeClr val="tx1"/>
                </a:solidFill>
                <a:latin typeface="Arial"/>
                <a:cs typeface="Arial"/>
              </a:defRPr>
            </a:lvl3pPr>
            <a:lvl4pPr marL="981915" indent="-233789">
              <a:buFont typeface="Arial" panose="020B0604020202020204" pitchFamily="34" charset="0"/>
              <a:buChar char="•"/>
              <a:defRPr sz="1636">
                <a:solidFill>
                  <a:schemeClr val="tx1"/>
                </a:solidFill>
                <a:latin typeface="Arial"/>
                <a:cs typeface="Arial"/>
              </a:defRPr>
            </a:lvl4pPr>
            <a:lvl5pPr marL="1231290" indent="-233789">
              <a:buFont typeface="Arial" panose="020B0604020202020204" pitchFamily="34" charset="0"/>
              <a:buChar char="•"/>
              <a:defRPr sz="1636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490912" y="188728"/>
            <a:ext cx="402078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18" b="0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40DE66B9-FB74-D049-AF25-91E07A4939C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140" y="6499182"/>
            <a:ext cx="2029146" cy="187525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 flipV="1">
            <a:off x="-51226" y="6069410"/>
            <a:ext cx="12243222" cy="333015"/>
          </a:xfrm>
          <a:prstGeom prst="line">
            <a:avLst/>
          </a:prstGeom>
          <a:ln w="82550" cmpd="sng">
            <a:solidFill>
              <a:srgbClr val="B1C9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4B143C4C-3C16-4CAC-8813-9D3D706DBCB1}"/>
              </a:ext>
            </a:extLst>
          </p:cNvPr>
          <p:cNvSpPr/>
          <p:nvPr userDrawn="1"/>
        </p:nvSpPr>
        <p:spPr>
          <a:xfrm>
            <a:off x="-165147" y="6266622"/>
            <a:ext cx="330293" cy="287130"/>
          </a:xfrm>
          <a:prstGeom prst="ellipse">
            <a:avLst/>
          </a:prstGeom>
          <a:solidFill>
            <a:srgbClr val="B1C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27">
              <a:latin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1617A32-C3F9-453A-BF6A-411662F2E6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36131" y="6266622"/>
            <a:ext cx="2320863" cy="55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6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ata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 flipH="1" flipV="1">
            <a:off x="-19148" y="6077723"/>
            <a:ext cx="12211144" cy="780275"/>
            <a:chOff x="-18556" y="1"/>
            <a:chExt cx="15563356" cy="1440837"/>
          </a:xfrm>
          <a:gradFill flip="none" rotWithShape="1">
            <a:gsLst>
              <a:gs pos="0">
                <a:srgbClr val="BCCEE7"/>
              </a:gs>
              <a:gs pos="20000">
                <a:srgbClr val="B1C6E3"/>
              </a:gs>
              <a:gs pos="90000">
                <a:srgbClr val="002E66"/>
              </a:gs>
            </a:gsLst>
            <a:path path="circle">
              <a:fillToRect l="50000" t="-80000" r="50000" b="180000"/>
            </a:path>
            <a:tileRect/>
          </a:gradFill>
        </p:grpSpPr>
        <p:sp>
          <p:nvSpPr>
            <p:cNvPr id="11" name="Rectangle 10"/>
            <p:cNvSpPr/>
            <p:nvPr/>
          </p:nvSpPr>
          <p:spPr>
            <a:xfrm>
              <a:off x="-18556" y="1"/>
              <a:ext cx="15563356" cy="86991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27">
                <a:latin typeface="Arial"/>
              </a:endParaRPr>
            </a:p>
          </p:txBody>
        </p:sp>
        <p:sp>
          <p:nvSpPr>
            <p:cNvPr id="14" name="Right Triangle 13"/>
            <p:cNvSpPr/>
            <p:nvPr/>
          </p:nvSpPr>
          <p:spPr>
            <a:xfrm flipV="1">
              <a:off x="-18556" y="869917"/>
              <a:ext cx="15563356" cy="570921"/>
            </a:xfrm>
            <a:prstGeom prst="rt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27">
                <a:latin typeface="Arial"/>
              </a:endParaRPr>
            </a:p>
          </p:txBody>
        </p:sp>
      </p:grpSp>
      <p:sp>
        <p:nvSpPr>
          <p:cNvPr id="10" name="Title 16"/>
          <p:cNvSpPr>
            <a:spLocks noGrp="1"/>
          </p:cNvSpPr>
          <p:nvPr userDrawn="1">
            <p:ph type="title" hasCustomPrompt="1"/>
          </p:nvPr>
        </p:nvSpPr>
        <p:spPr>
          <a:xfrm>
            <a:off x="512268" y="187432"/>
            <a:ext cx="10551165" cy="45852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lang="en-US" sz="3273" kern="1200" cap="none" baseline="0" dirty="0" smtClean="0">
                <a:solidFill>
                  <a:schemeClr val="tx2"/>
                </a:solidFill>
                <a:latin typeface="Arial Black" panose="020B0A04020102020204" pitchFamily="34" charset="0"/>
                <a:ea typeface="+mn-ea"/>
                <a:cs typeface="Arial"/>
              </a:defRPr>
            </a:lvl1pPr>
          </a:lstStyle>
          <a:p>
            <a:pPr marL="0" lvl="0" indent="0" algn="l" defTabSz="498713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/>
              <a:t>Click to edit title</a:t>
            </a:r>
          </a:p>
        </p:txBody>
      </p:sp>
      <p:sp>
        <p:nvSpPr>
          <p:cNvPr id="18" name="Content Placeholder 18"/>
          <p:cNvSpPr>
            <a:spLocks noGrp="1"/>
          </p:cNvSpPr>
          <p:nvPr userDrawn="1">
            <p:ph sz="quarter" idx="11" hasCustomPrompt="1"/>
          </p:nvPr>
        </p:nvSpPr>
        <p:spPr>
          <a:xfrm>
            <a:off x="512268" y="979714"/>
            <a:ext cx="11380722" cy="5074172"/>
          </a:xfrm>
        </p:spPr>
        <p:txBody>
          <a:bodyPr/>
          <a:lstStyle>
            <a:lvl1pPr marL="0" indent="0">
              <a:buNone/>
              <a:defRPr sz="2454">
                <a:solidFill>
                  <a:schemeClr val="tx1"/>
                </a:solidFill>
                <a:latin typeface="Arial"/>
                <a:cs typeface="Arial"/>
              </a:defRPr>
            </a:lvl1pPr>
            <a:lvl2pPr marL="561094" indent="-311719">
              <a:buFont typeface="Arial" panose="020B0604020202020204" pitchFamily="34" charset="0"/>
              <a:buChar char="•"/>
              <a:defRPr sz="1909">
                <a:solidFill>
                  <a:schemeClr val="tx1"/>
                </a:solidFill>
                <a:latin typeface="Arial"/>
                <a:cs typeface="Arial"/>
              </a:defRPr>
            </a:lvl2pPr>
            <a:lvl3pPr marL="732540" indent="-233789">
              <a:buFont typeface="Arial" panose="020B0604020202020204" pitchFamily="34" charset="0"/>
              <a:buChar char="•"/>
              <a:defRPr sz="1636">
                <a:solidFill>
                  <a:schemeClr val="tx1"/>
                </a:solidFill>
                <a:latin typeface="Arial"/>
                <a:cs typeface="Arial"/>
              </a:defRPr>
            </a:lvl3pPr>
            <a:lvl4pPr marL="981915" indent="-233789">
              <a:buFont typeface="Arial" panose="020B0604020202020204" pitchFamily="34" charset="0"/>
              <a:buChar char="•"/>
              <a:defRPr sz="1636">
                <a:solidFill>
                  <a:schemeClr val="tx1"/>
                </a:solidFill>
                <a:latin typeface="Arial"/>
                <a:cs typeface="Arial"/>
              </a:defRPr>
            </a:lvl4pPr>
            <a:lvl5pPr marL="1231290" indent="-233789">
              <a:buFont typeface="Arial" panose="020B0604020202020204" pitchFamily="34" charset="0"/>
              <a:buChar char="•"/>
              <a:defRPr sz="1636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490912" y="188728"/>
            <a:ext cx="402078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18" b="0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40DE66B9-FB74-D049-AF25-91E07A4939C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508" y="6552379"/>
            <a:ext cx="1977850" cy="182785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 flipV="1">
            <a:off x="-51226" y="6069410"/>
            <a:ext cx="12243222" cy="333015"/>
          </a:xfrm>
          <a:prstGeom prst="line">
            <a:avLst/>
          </a:prstGeom>
          <a:ln w="82550" cmpd="sng">
            <a:gradFill>
              <a:gsLst>
                <a:gs pos="24000">
                  <a:schemeClr val="bg2">
                    <a:lumMod val="50000"/>
                  </a:schemeClr>
                </a:gs>
                <a:gs pos="71000">
                  <a:schemeClr val="bg2">
                    <a:lumMod val="75000"/>
                  </a:schemeClr>
                </a:gs>
                <a:gs pos="96000">
                  <a:schemeClr val="bg2">
                    <a:lumMod val="9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4B143C4C-3C16-4CAC-8813-9D3D706DBCB1}"/>
              </a:ext>
            </a:extLst>
          </p:cNvPr>
          <p:cNvSpPr/>
          <p:nvPr userDrawn="1"/>
        </p:nvSpPr>
        <p:spPr>
          <a:xfrm>
            <a:off x="-165146" y="6269096"/>
            <a:ext cx="297957" cy="283283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27">
              <a:latin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1617A32-C3F9-453A-BF6A-411662F2E6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19000" y="6269096"/>
            <a:ext cx="2115869" cy="50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659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ta Slide -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6"/>
          <p:cNvSpPr>
            <a:spLocks noGrp="1"/>
          </p:cNvSpPr>
          <p:nvPr userDrawn="1">
            <p:ph type="title" hasCustomPrompt="1"/>
          </p:nvPr>
        </p:nvSpPr>
        <p:spPr>
          <a:xfrm>
            <a:off x="512268" y="187432"/>
            <a:ext cx="10551165" cy="45852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lang="en-US" sz="3273" kern="1200" cap="none" baseline="0" dirty="0" smtClean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</a:lstStyle>
          <a:p>
            <a:pPr marL="0" lvl="0" indent="0" algn="l" defTabSz="498713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/>
              <a:t>Click to edit title</a:t>
            </a:r>
          </a:p>
        </p:txBody>
      </p:sp>
      <p:sp>
        <p:nvSpPr>
          <p:cNvPr id="18" name="Content Placeholder 18"/>
          <p:cNvSpPr>
            <a:spLocks noGrp="1"/>
          </p:cNvSpPr>
          <p:nvPr userDrawn="1">
            <p:ph sz="quarter" idx="11" hasCustomPrompt="1"/>
          </p:nvPr>
        </p:nvSpPr>
        <p:spPr>
          <a:xfrm>
            <a:off x="512268" y="979714"/>
            <a:ext cx="11380722" cy="5074172"/>
          </a:xfrm>
        </p:spPr>
        <p:txBody>
          <a:bodyPr/>
          <a:lstStyle>
            <a:lvl1pPr marL="0" indent="0">
              <a:buNone/>
              <a:defRPr sz="2454">
                <a:solidFill>
                  <a:schemeClr val="tx1"/>
                </a:solidFill>
                <a:latin typeface="Arial"/>
                <a:cs typeface="Arial"/>
              </a:defRPr>
            </a:lvl1pPr>
            <a:lvl2pPr marL="561094" indent="-311719">
              <a:buFont typeface="Arial" panose="020B0604020202020204" pitchFamily="34" charset="0"/>
              <a:buChar char="•"/>
              <a:defRPr sz="1909">
                <a:solidFill>
                  <a:schemeClr val="tx1"/>
                </a:solidFill>
                <a:latin typeface="Arial"/>
                <a:cs typeface="Arial"/>
              </a:defRPr>
            </a:lvl2pPr>
            <a:lvl3pPr marL="732540" indent="-233789">
              <a:buFont typeface="Arial" panose="020B0604020202020204" pitchFamily="34" charset="0"/>
              <a:buChar char="•"/>
              <a:defRPr sz="1636">
                <a:solidFill>
                  <a:schemeClr val="tx1"/>
                </a:solidFill>
                <a:latin typeface="Arial"/>
                <a:cs typeface="Arial"/>
              </a:defRPr>
            </a:lvl3pPr>
            <a:lvl4pPr marL="981915" indent="-233789">
              <a:buFont typeface="Arial" panose="020B0604020202020204" pitchFamily="34" charset="0"/>
              <a:buChar char="•"/>
              <a:defRPr sz="1636">
                <a:solidFill>
                  <a:schemeClr val="tx1"/>
                </a:solidFill>
                <a:latin typeface="Arial"/>
                <a:cs typeface="Arial"/>
              </a:defRPr>
            </a:lvl4pPr>
            <a:lvl5pPr marL="1231290" indent="-233789">
              <a:buFont typeface="Arial" panose="020B0604020202020204" pitchFamily="34" charset="0"/>
              <a:buChar char="•"/>
              <a:defRPr sz="1636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490912" y="188728"/>
            <a:ext cx="402078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18" b="0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40DE66B9-FB74-D049-AF25-91E07A4939C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 flipV="1">
            <a:off x="-51226" y="6069410"/>
            <a:ext cx="12243222" cy="333015"/>
          </a:xfrm>
          <a:prstGeom prst="line">
            <a:avLst/>
          </a:prstGeom>
          <a:ln w="825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4B143C4C-3C16-4CAC-8813-9D3D706DBCB1}"/>
              </a:ext>
            </a:extLst>
          </p:cNvPr>
          <p:cNvSpPr/>
          <p:nvPr userDrawn="1"/>
        </p:nvSpPr>
        <p:spPr>
          <a:xfrm>
            <a:off x="-165147" y="6266622"/>
            <a:ext cx="330293" cy="28713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27">
              <a:latin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3FF1278-06C6-472E-9544-DD66D336FA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13954" y="6499182"/>
            <a:ext cx="2031517" cy="1875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5BFDBC-4BF7-4D80-8574-4834A8D039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36131" y="6266622"/>
            <a:ext cx="2320863" cy="55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145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lue">
    <p:bg>
      <p:bgPr>
        <a:gradFill rotWithShape="1">
          <a:gsLst>
            <a:gs pos="0">
              <a:schemeClr val="bg2">
                <a:tint val="40000"/>
                <a:satMod val="350000"/>
              </a:schemeClr>
            </a:gs>
            <a:gs pos="6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2389984" y="2156042"/>
            <a:ext cx="8400213" cy="2545916"/>
          </a:xfrm>
        </p:spPr>
        <p:txBody>
          <a:bodyPr anchor="ctr"/>
          <a:lstStyle>
            <a:lvl1pPr>
              <a:lnSpc>
                <a:spcPct val="80000"/>
              </a:lnSpc>
              <a:defRPr sz="5454" cap="none"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/>
              <a:t>Click to edit title</a:t>
            </a:r>
          </a:p>
        </p:txBody>
      </p:sp>
      <p:pic>
        <p:nvPicPr>
          <p:cNvPr id="6" name="Picture 5" descr="Amtrak_KO_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1584" y="6498577"/>
            <a:ext cx="2036781" cy="18868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63F3CB-A574-462A-B25F-C53CE1C9B42E}"/>
              </a:ext>
            </a:extLst>
          </p:cNvPr>
          <p:cNvCxnSpPr>
            <a:cxnSpLocks/>
          </p:cNvCxnSpPr>
          <p:nvPr userDrawn="1"/>
        </p:nvCxnSpPr>
        <p:spPr>
          <a:xfrm flipV="1">
            <a:off x="-153238" y="5602639"/>
            <a:ext cx="11981868" cy="549473"/>
          </a:xfrm>
          <a:prstGeom prst="line">
            <a:avLst/>
          </a:prstGeom>
          <a:ln w="825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9BCA76C-9C04-42E0-8412-90A1B77CA14B}"/>
              </a:ext>
            </a:extLst>
          </p:cNvPr>
          <p:cNvCxnSpPr>
            <a:cxnSpLocks/>
          </p:cNvCxnSpPr>
          <p:nvPr userDrawn="1"/>
        </p:nvCxnSpPr>
        <p:spPr>
          <a:xfrm>
            <a:off x="9502588" y="-155864"/>
            <a:ext cx="2326042" cy="5758503"/>
          </a:xfrm>
          <a:prstGeom prst="line">
            <a:avLst/>
          </a:prstGeom>
          <a:ln w="82550" cmpd="sng">
            <a:solidFill>
              <a:schemeClr val="bg1">
                <a:alpha val="3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977289D4-56E6-44D8-B736-E520C6D442E5}"/>
              </a:ext>
            </a:extLst>
          </p:cNvPr>
          <p:cNvSpPr/>
          <p:nvPr userDrawn="1"/>
        </p:nvSpPr>
        <p:spPr>
          <a:xfrm>
            <a:off x="11663484" y="5459074"/>
            <a:ext cx="330293" cy="28713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27">
              <a:latin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3BC3F0-1C25-47C6-AA54-2F3263D6EE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36131" y="6266622"/>
            <a:ext cx="2320863" cy="55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593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2389984" y="2156042"/>
            <a:ext cx="8400213" cy="2545916"/>
          </a:xfrm>
        </p:spPr>
        <p:txBody>
          <a:bodyPr anchor="ctr"/>
          <a:lstStyle>
            <a:lvl1pPr>
              <a:lnSpc>
                <a:spcPct val="80000"/>
              </a:lnSpc>
              <a:defRPr sz="5454" cap="none" baseline="0">
                <a:solidFill>
                  <a:schemeClr val="tx2"/>
                </a:solidFill>
                <a:latin typeface="Arial Black"/>
                <a:cs typeface="Arial Black"/>
              </a:defRPr>
            </a:lvl1pPr>
          </a:lstStyle>
          <a:p>
            <a:r>
              <a:rPr lang="en-US"/>
              <a:t>Click to edit title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11584" y="6498964"/>
            <a:ext cx="2036258" cy="18796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D8325A9-F5D5-42E9-A1AF-8CF7B61DD22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53238" y="5602639"/>
            <a:ext cx="11981868" cy="549473"/>
          </a:xfrm>
          <a:prstGeom prst="line">
            <a:avLst/>
          </a:prstGeom>
          <a:ln w="825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E86B14-50E1-4629-ACDF-AF0B767BC5A9}"/>
              </a:ext>
            </a:extLst>
          </p:cNvPr>
          <p:cNvCxnSpPr>
            <a:cxnSpLocks/>
          </p:cNvCxnSpPr>
          <p:nvPr userDrawn="1"/>
        </p:nvCxnSpPr>
        <p:spPr>
          <a:xfrm>
            <a:off x="9502588" y="-155864"/>
            <a:ext cx="2326042" cy="5758503"/>
          </a:xfrm>
          <a:prstGeom prst="line">
            <a:avLst/>
          </a:prstGeom>
          <a:ln w="82550" cmpd="sng">
            <a:solidFill>
              <a:schemeClr val="tx2">
                <a:alpha val="3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C8CCDB32-07BC-4916-ABBA-106847FEBA15}"/>
              </a:ext>
            </a:extLst>
          </p:cNvPr>
          <p:cNvSpPr/>
          <p:nvPr userDrawn="1"/>
        </p:nvSpPr>
        <p:spPr>
          <a:xfrm>
            <a:off x="11663484" y="5459074"/>
            <a:ext cx="330293" cy="28713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27">
              <a:latin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DB4880-7098-420C-BAF7-15BC2B9DC22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36131" y="6266622"/>
            <a:ext cx="2320863" cy="55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1973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w/ Logo">
    <p:bg>
      <p:bgPr>
        <a:gradFill rotWithShape="1">
          <a:gsLst>
            <a:gs pos="0">
              <a:schemeClr val="bg2">
                <a:tint val="40000"/>
                <a:satMod val="350000"/>
              </a:schemeClr>
            </a:gs>
            <a:gs pos="56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>
            <a:cxnSpLocks/>
          </p:cNvCxnSpPr>
          <p:nvPr userDrawn="1"/>
        </p:nvCxnSpPr>
        <p:spPr>
          <a:xfrm>
            <a:off x="305995" y="3526845"/>
            <a:ext cx="5010673" cy="3405970"/>
          </a:xfrm>
          <a:prstGeom prst="line">
            <a:avLst/>
          </a:prstGeom>
          <a:ln w="825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cxnSpLocks/>
          </p:cNvCxnSpPr>
          <p:nvPr userDrawn="1"/>
        </p:nvCxnSpPr>
        <p:spPr>
          <a:xfrm flipH="1">
            <a:off x="305995" y="-144325"/>
            <a:ext cx="3867683" cy="3671170"/>
          </a:xfrm>
          <a:prstGeom prst="line">
            <a:avLst/>
          </a:prstGeom>
          <a:ln w="82550" cmpd="sng">
            <a:solidFill>
              <a:schemeClr val="bg1">
                <a:alpha val="32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mtrak_white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8298" y="3221069"/>
            <a:ext cx="5704437" cy="52755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81DCDBE-B378-44B5-A807-1627B569D833}"/>
              </a:ext>
            </a:extLst>
          </p:cNvPr>
          <p:cNvSpPr/>
          <p:nvPr userDrawn="1"/>
        </p:nvSpPr>
        <p:spPr>
          <a:xfrm>
            <a:off x="140849" y="3383280"/>
            <a:ext cx="330293" cy="28713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27">
              <a:latin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3692DE-4512-415B-B099-997DBCE38A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2154" y="1813426"/>
            <a:ext cx="4951256" cy="118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519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0419D0-E2AB-4CEE-9AB8-10D996982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CC2EC5-617E-48C6-976E-5CBA33B50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01BCD-03E9-4731-B1A5-27124A1849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D985D-5994-4B23-9C18-8719807118C6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8C274-C94E-46B6-84D1-24BED5FA6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B7800-3537-41E5-81E3-4E3EE3A58B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0ED52-7CB5-4157-9731-037348AA1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044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A0421EDE-19A9-4380-91DD-BEFB5B898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1292000" y="6217741"/>
            <a:ext cx="36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F1111-3204-4823-B331-7DDC40690F4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02930D69-2645-490B-90A3-D23DF9E18840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539999" y="1836135"/>
            <a:ext cx="11111989" cy="39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9CCA806-8B81-44A4-8686-F134D501993E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40000" y="540000"/>
            <a:ext cx="7221600" cy="64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7" name="Logo_Icon">
            <a:extLst>
              <a:ext uri="{FF2B5EF4-FFF2-40B4-BE49-F238E27FC236}">
                <a16:creationId xmlns:a16="http://schemas.microsoft.com/office/drawing/2014/main" id="{0B75828D-0E55-414C-94A2-420BA52B795F}"/>
              </a:ext>
            </a:extLst>
          </p:cNvPr>
          <p:cNvSpPr>
            <a:spLocks noChangeAspect="1" noEditPoints="1"/>
          </p:cNvSpPr>
          <p:nvPr userDrawn="1"/>
        </p:nvSpPr>
        <p:spPr bwMode="gray">
          <a:xfrm>
            <a:off x="11130000" y="535500"/>
            <a:ext cx="522000" cy="453612"/>
          </a:xfrm>
          <a:custGeom>
            <a:avLst/>
            <a:gdLst>
              <a:gd name="T0" fmla="*/ 1692 w 2509"/>
              <a:gd name="T1" fmla="*/ 0 h 2178"/>
              <a:gd name="T2" fmla="*/ 702 w 2509"/>
              <a:gd name="T3" fmla="*/ 0 h 2178"/>
              <a:gd name="T4" fmla="*/ 702 w 2509"/>
              <a:gd name="T5" fmla="*/ 1111 h 2178"/>
              <a:gd name="T6" fmla="*/ 221 w 2509"/>
              <a:gd name="T7" fmla="*/ 1111 h 2178"/>
              <a:gd name="T8" fmla="*/ 0 w 2509"/>
              <a:gd name="T9" fmla="*/ 1634 h 2178"/>
              <a:gd name="T10" fmla="*/ 702 w 2509"/>
              <a:gd name="T11" fmla="*/ 1634 h 2178"/>
              <a:gd name="T12" fmla="*/ 702 w 2509"/>
              <a:gd name="T13" fmla="*/ 2178 h 2178"/>
              <a:gd name="T14" fmla="*/ 1261 w 2509"/>
              <a:gd name="T15" fmla="*/ 2178 h 2178"/>
              <a:gd name="T16" fmla="*/ 1261 w 2509"/>
              <a:gd name="T17" fmla="*/ 1634 h 2178"/>
              <a:gd name="T18" fmla="*/ 1692 w 2509"/>
              <a:gd name="T19" fmla="*/ 1634 h 2178"/>
              <a:gd name="T20" fmla="*/ 2509 w 2509"/>
              <a:gd name="T21" fmla="*/ 817 h 2178"/>
              <a:gd name="T22" fmla="*/ 1692 w 2509"/>
              <a:gd name="T23" fmla="*/ 0 h 2178"/>
              <a:gd name="T24" fmla="*/ 1667 w 2509"/>
              <a:gd name="T25" fmla="*/ 1111 h 2178"/>
              <a:gd name="T26" fmla="*/ 1261 w 2509"/>
              <a:gd name="T27" fmla="*/ 1111 h 2178"/>
              <a:gd name="T28" fmla="*/ 1261 w 2509"/>
              <a:gd name="T29" fmla="*/ 523 h 2178"/>
              <a:gd name="T30" fmla="*/ 1667 w 2509"/>
              <a:gd name="T31" fmla="*/ 523 h 2178"/>
              <a:gd name="T32" fmla="*/ 1961 w 2509"/>
              <a:gd name="T33" fmla="*/ 817 h 2178"/>
              <a:gd name="T34" fmla="*/ 1667 w 2509"/>
              <a:gd name="T35" fmla="*/ 1111 h 2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09" h="2178">
                <a:moveTo>
                  <a:pt x="1692" y="0"/>
                </a:moveTo>
                <a:cubicBezTo>
                  <a:pt x="702" y="0"/>
                  <a:pt x="702" y="0"/>
                  <a:pt x="702" y="0"/>
                </a:cubicBezTo>
                <a:cubicBezTo>
                  <a:pt x="702" y="1111"/>
                  <a:pt x="702" y="1111"/>
                  <a:pt x="702" y="1111"/>
                </a:cubicBezTo>
                <a:cubicBezTo>
                  <a:pt x="221" y="1111"/>
                  <a:pt x="221" y="1111"/>
                  <a:pt x="221" y="1111"/>
                </a:cubicBezTo>
                <a:cubicBezTo>
                  <a:pt x="0" y="1634"/>
                  <a:pt x="0" y="1634"/>
                  <a:pt x="0" y="1634"/>
                </a:cubicBezTo>
                <a:cubicBezTo>
                  <a:pt x="702" y="1634"/>
                  <a:pt x="702" y="1634"/>
                  <a:pt x="702" y="1634"/>
                </a:cubicBezTo>
                <a:cubicBezTo>
                  <a:pt x="702" y="2178"/>
                  <a:pt x="702" y="2178"/>
                  <a:pt x="702" y="2178"/>
                </a:cubicBezTo>
                <a:cubicBezTo>
                  <a:pt x="1261" y="2178"/>
                  <a:pt x="1261" y="2178"/>
                  <a:pt x="1261" y="2178"/>
                </a:cubicBezTo>
                <a:cubicBezTo>
                  <a:pt x="1261" y="1634"/>
                  <a:pt x="1261" y="1634"/>
                  <a:pt x="1261" y="1634"/>
                </a:cubicBezTo>
                <a:cubicBezTo>
                  <a:pt x="1692" y="1634"/>
                  <a:pt x="1692" y="1634"/>
                  <a:pt x="1692" y="1634"/>
                </a:cubicBezTo>
                <a:cubicBezTo>
                  <a:pt x="2143" y="1634"/>
                  <a:pt x="2509" y="1268"/>
                  <a:pt x="2509" y="817"/>
                </a:cubicBezTo>
                <a:cubicBezTo>
                  <a:pt x="2509" y="366"/>
                  <a:pt x="2143" y="0"/>
                  <a:pt x="1692" y="0"/>
                </a:cubicBezTo>
                <a:close/>
                <a:moveTo>
                  <a:pt x="1667" y="1111"/>
                </a:moveTo>
                <a:cubicBezTo>
                  <a:pt x="1261" y="1111"/>
                  <a:pt x="1261" y="1111"/>
                  <a:pt x="1261" y="1111"/>
                </a:cubicBezTo>
                <a:cubicBezTo>
                  <a:pt x="1261" y="523"/>
                  <a:pt x="1261" y="523"/>
                  <a:pt x="1261" y="523"/>
                </a:cubicBezTo>
                <a:cubicBezTo>
                  <a:pt x="1667" y="523"/>
                  <a:pt x="1667" y="523"/>
                  <a:pt x="1667" y="523"/>
                </a:cubicBezTo>
                <a:cubicBezTo>
                  <a:pt x="1829" y="523"/>
                  <a:pt x="1961" y="655"/>
                  <a:pt x="1961" y="817"/>
                </a:cubicBezTo>
                <a:cubicBezTo>
                  <a:pt x="1961" y="980"/>
                  <a:pt x="1829" y="1111"/>
                  <a:pt x="1667" y="1111"/>
                </a:cubicBezTo>
                <a:close/>
              </a:path>
            </a:pathLst>
          </a:custGeom>
          <a:solidFill>
            <a:srgbClr val="1F2A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42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800"/>
        </a:spcBef>
        <a:buFont typeface="Arial" panose="020B0604020202020204" pitchFamily="34" charset="0"/>
        <a:buNone/>
        <a:defRPr sz="1800" b="1" kern="1200">
          <a:solidFill>
            <a:schemeClr val="accent5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10000"/>
        </a:lnSpc>
        <a:spcBef>
          <a:spcPts val="800"/>
        </a:spcBef>
        <a:buClr>
          <a:schemeClr val="accent3"/>
        </a:buClr>
        <a:buFont typeface="Wingdings 2" panose="05020102010507070707" pitchFamily="18" charset="2"/>
        <a:buChar char="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lnSpc>
          <a:spcPct val="110000"/>
        </a:lnSpc>
        <a:spcBef>
          <a:spcPts val="800"/>
        </a:spcBef>
        <a:buClr>
          <a:schemeClr val="tx1"/>
        </a:buClr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80000" algn="l" defTabSz="914400" rtl="0" eaLnBrk="1" latinLnBrk="0" hangingPunct="1">
        <a:lnSpc>
          <a:spcPct val="110000"/>
        </a:lnSpc>
        <a:spcBef>
          <a:spcPts val="800"/>
        </a:spcBef>
        <a:buClr>
          <a:schemeClr val="tx1"/>
        </a:buClr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0000"/>
        </a:lnSpc>
        <a:spcBef>
          <a:spcPts val="1300"/>
        </a:spcBef>
        <a:buFont typeface="Arial" panose="020B0604020202020204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1400" b="1" kern="1200">
          <a:solidFill>
            <a:schemeClr val="accent5"/>
          </a:solidFill>
          <a:latin typeface="+mn-lt"/>
          <a:ea typeface="+mn-ea"/>
          <a:cs typeface="+mn-cs"/>
        </a:defRPr>
      </a:lvl7pPr>
      <a:lvl8pPr marL="270000" indent="-270000" algn="l" defTabSz="914400" rtl="0" eaLnBrk="1" latinLnBrk="0" hangingPunct="1">
        <a:lnSpc>
          <a:spcPct val="110000"/>
        </a:lnSpc>
        <a:spcBef>
          <a:spcPts val="800"/>
        </a:spcBef>
        <a:buClr>
          <a:schemeClr val="tx1"/>
        </a:buClr>
        <a:buFont typeface="+mj-lt"/>
        <a:buAutoNum type="arabicPeriod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270000" algn="l" defTabSz="914400" rtl="0" eaLnBrk="1" latinLnBrk="0" hangingPunct="1">
        <a:lnSpc>
          <a:spcPct val="110000"/>
        </a:lnSpc>
        <a:spcBef>
          <a:spcPts val="800"/>
        </a:spcBef>
        <a:buClr>
          <a:schemeClr val="tx1"/>
        </a:buClr>
        <a:buFont typeface="+mj-lt"/>
        <a:buAutoNum type="alphaLcPeriod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defRPr sz="95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buClr>
          <a:schemeClr val="accent3"/>
        </a:buClr>
        <a:buFont typeface="Wingdings 2" panose="05020102010507070707" pitchFamily="18" charset="2"/>
        <a:buChar char="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–"/>
        <a:defRPr sz="95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–"/>
        <a:defRPr sz="95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900"/>
        </a:spcBef>
        <a:buFont typeface="Arial" panose="020B0604020202020204" pitchFamily="34" charset="0"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None/>
        <a:defRPr sz="1050" b="1" kern="1200">
          <a:solidFill>
            <a:schemeClr val="accent5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defRPr sz="950" kern="1200">
          <a:solidFill>
            <a:schemeClr val="tx1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10000"/>
        </a:lnSpc>
        <a:spcBef>
          <a:spcPts val="0"/>
        </a:spcBef>
        <a:buClr>
          <a:schemeClr val="tx1"/>
        </a:buClr>
        <a:buFont typeface="+mj-lt"/>
        <a:buAutoNum type="arabicPeriod"/>
        <a:defRPr sz="95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" indent="-180000" algn="l" defTabSz="914400" rtl="0" eaLnBrk="1" latinLnBrk="0" hangingPunct="1">
        <a:lnSpc>
          <a:spcPct val="110000"/>
        </a:lnSpc>
        <a:spcBef>
          <a:spcPts val="0"/>
        </a:spcBef>
        <a:buClr>
          <a:schemeClr val="tx1"/>
        </a:buClr>
        <a:buFont typeface="+mj-lt"/>
        <a:buAutoNum type="alphaLcPeriod"/>
        <a:defRPr sz="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95"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40DE66B9-FB74-D049-AF25-91E07A4939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63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hdr="0" ftr="0" dt="0"/>
  <p:txStyles>
    <p:titleStyle>
      <a:lvl1pPr algn="l" defTabSz="498713" rtl="0" eaLnBrk="1" latinLnBrk="0" hangingPunct="1">
        <a:spcBef>
          <a:spcPts val="0"/>
        </a:spcBef>
        <a:spcAft>
          <a:spcPts val="409"/>
        </a:spcAft>
        <a:buNone/>
        <a:defRPr sz="3682" b="1" i="0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374035" indent="-374035" algn="l" defTabSz="498713" rtl="0" eaLnBrk="1" latinLnBrk="0" hangingPunct="1">
        <a:spcBef>
          <a:spcPts val="0"/>
        </a:spcBef>
        <a:spcAft>
          <a:spcPts val="409"/>
        </a:spcAft>
        <a:buFont typeface="Arial"/>
        <a:buChar char="•"/>
        <a:defRPr sz="30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810407" indent="-311695" algn="l" defTabSz="498713" rtl="0" eaLnBrk="1" latinLnBrk="0" hangingPunct="1">
        <a:spcBef>
          <a:spcPts val="0"/>
        </a:spcBef>
        <a:spcAft>
          <a:spcPts val="409"/>
        </a:spcAft>
        <a:buFont typeface="Arial"/>
        <a:buChar char="–"/>
        <a:defRPr sz="2454" b="0" i="0" kern="1200">
          <a:solidFill>
            <a:schemeClr val="tx1"/>
          </a:solidFill>
          <a:latin typeface="Arial"/>
          <a:ea typeface="+mn-ea"/>
          <a:cs typeface="Arial"/>
        </a:defRPr>
      </a:lvl2pPr>
      <a:lvl3pPr marL="1246781" indent="-249356" algn="l" defTabSz="498713" rtl="0" eaLnBrk="1" latinLnBrk="0" hangingPunct="1">
        <a:spcBef>
          <a:spcPts val="0"/>
        </a:spcBef>
        <a:spcAft>
          <a:spcPts val="409"/>
        </a:spcAft>
        <a:buFont typeface="Arial"/>
        <a:buChar char="•"/>
        <a:defRPr sz="2182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1745493" indent="-249356" algn="l" defTabSz="498713" rtl="0" eaLnBrk="1" latinLnBrk="0" hangingPunct="1">
        <a:spcBef>
          <a:spcPts val="0"/>
        </a:spcBef>
        <a:spcAft>
          <a:spcPts val="409"/>
        </a:spcAft>
        <a:buFont typeface="Arial"/>
        <a:buChar char="–"/>
        <a:defRPr sz="2182" b="0" i="0" kern="1200">
          <a:solidFill>
            <a:schemeClr val="tx1"/>
          </a:solidFill>
          <a:latin typeface="Arial"/>
          <a:ea typeface="+mn-ea"/>
          <a:cs typeface="Arial"/>
        </a:defRPr>
      </a:lvl4pPr>
      <a:lvl5pPr marL="2244206" indent="-249356" algn="l" defTabSz="498713" rtl="0" eaLnBrk="1" latinLnBrk="0" hangingPunct="1">
        <a:spcBef>
          <a:spcPts val="0"/>
        </a:spcBef>
        <a:spcAft>
          <a:spcPts val="409"/>
        </a:spcAft>
        <a:buFont typeface="Arial"/>
        <a:buChar char="»"/>
        <a:defRPr sz="2182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2742918" indent="-249356" algn="l" defTabSz="498713" rtl="0" eaLnBrk="1" latinLnBrk="0" hangingPunct="1">
        <a:spcBef>
          <a:spcPct val="20000"/>
        </a:spcBef>
        <a:buFont typeface="Arial"/>
        <a:buChar char="•"/>
        <a:defRPr sz="2182" kern="1200">
          <a:solidFill>
            <a:schemeClr val="tx1"/>
          </a:solidFill>
          <a:latin typeface="+mn-lt"/>
          <a:ea typeface="+mn-ea"/>
          <a:cs typeface="+mn-cs"/>
        </a:defRPr>
      </a:lvl6pPr>
      <a:lvl7pPr marL="3241630" indent="-249356" algn="l" defTabSz="498713" rtl="0" eaLnBrk="1" latinLnBrk="0" hangingPunct="1">
        <a:spcBef>
          <a:spcPct val="20000"/>
        </a:spcBef>
        <a:buFont typeface="Arial"/>
        <a:buChar char="•"/>
        <a:defRPr sz="2182" kern="1200">
          <a:solidFill>
            <a:schemeClr val="tx1"/>
          </a:solidFill>
          <a:latin typeface="+mn-lt"/>
          <a:ea typeface="+mn-ea"/>
          <a:cs typeface="+mn-cs"/>
        </a:defRPr>
      </a:lvl7pPr>
      <a:lvl8pPr marL="3740343" indent="-249356" algn="l" defTabSz="498713" rtl="0" eaLnBrk="1" latinLnBrk="0" hangingPunct="1">
        <a:spcBef>
          <a:spcPct val="20000"/>
        </a:spcBef>
        <a:buFont typeface="Arial"/>
        <a:buChar char="•"/>
        <a:defRPr sz="2182" kern="1200">
          <a:solidFill>
            <a:schemeClr val="tx1"/>
          </a:solidFill>
          <a:latin typeface="+mn-lt"/>
          <a:ea typeface="+mn-ea"/>
          <a:cs typeface="+mn-cs"/>
        </a:defRPr>
      </a:lvl8pPr>
      <a:lvl9pPr marL="4239055" indent="-249356" algn="l" defTabSz="498713" rtl="0" eaLnBrk="1" latinLnBrk="0" hangingPunct="1">
        <a:spcBef>
          <a:spcPct val="20000"/>
        </a:spcBef>
        <a:buFont typeface="Arial"/>
        <a:buChar char="•"/>
        <a:defRPr sz="21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8713" rtl="0" eaLnBrk="1" latinLnBrk="0" hangingPunct="1">
        <a:defRPr sz="1977" kern="1200">
          <a:solidFill>
            <a:schemeClr val="tx1"/>
          </a:solidFill>
          <a:latin typeface="+mn-lt"/>
          <a:ea typeface="+mn-ea"/>
          <a:cs typeface="+mn-cs"/>
        </a:defRPr>
      </a:lvl1pPr>
      <a:lvl2pPr marL="498713" algn="l" defTabSz="498713" rtl="0" eaLnBrk="1" latinLnBrk="0" hangingPunct="1">
        <a:defRPr sz="1977" kern="1200">
          <a:solidFill>
            <a:schemeClr val="tx1"/>
          </a:solidFill>
          <a:latin typeface="+mn-lt"/>
          <a:ea typeface="+mn-ea"/>
          <a:cs typeface="+mn-cs"/>
        </a:defRPr>
      </a:lvl2pPr>
      <a:lvl3pPr marL="997424" algn="l" defTabSz="498713" rtl="0" eaLnBrk="1" latinLnBrk="0" hangingPunct="1">
        <a:defRPr sz="1977" kern="1200">
          <a:solidFill>
            <a:schemeClr val="tx1"/>
          </a:solidFill>
          <a:latin typeface="+mn-lt"/>
          <a:ea typeface="+mn-ea"/>
          <a:cs typeface="+mn-cs"/>
        </a:defRPr>
      </a:lvl3pPr>
      <a:lvl4pPr marL="1496137" algn="l" defTabSz="498713" rtl="0" eaLnBrk="1" latinLnBrk="0" hangingPunct="1">
        <a:defRPr sz="1977" kern="1200">
          <a:solidFill>
            <a:schemeClr val="tx1"/>
          </a:solidFill>
          <a:latin typeface="+mn-lt"/>
          <a:ea typeface="+mn-ea"/>
          <a:cs typeface="+mn-cs"/>
        </a:defRPr>
      </a:lvl4pPr>
      <a:lvl5pPr marL="1994850" algn="l" defTabSz="498713" rtl="0" eaLnBrk="1" latinLnBrk="0" hangingPunct="1">
        <a:defRPr sz="1977" kern="1200">
          <a:solidFill>
            <a:schemeClr val="tx1"/>
          </a:solidFill>
          <a:latin typeface="+mn-lt"/>
          <a:ea typeface="+mn-ea"/>
          <a:cs typeface="+mn-cs"/>
        </a:defRPr>
      </a:lvl5pPr>
      <a:lvl6pPr marL="2493561" algn="l" defTabSz="498713" rtl="0" eaLnBrk="1" latinLnBrk="0" hangingPunct="1">
        <a:defRPr sz="1977" kern="1200">
          <a:solidFill>
            <a:schemeClr val="tx1"/>
          </a:solidFill>
          <a:latin typeface="+mn-lt"/>
          <a:ea typeface="+mn-ea"/>
          <a:cs typeface="+mn-cs"/>
        </a:defRPr>
      </a:lvl6pPr>
      <a:lvl7pPr marL="2992274" algn="l" defTabSz="498713" rtl="0" eaLnBrk="1" latinLnBrk="0" hangingPunct="1">
        <a:defRPr sz="1977" kern="1200">
          <a:solidFill>
            <a:schemeClr val="tx1"/>
          </a:solidFill>
          <a:latin typeface="+mn-lt"/>
          <a:ea typeface="+mn-ea"/>
          <a:cs typeface="+mn-cs"/>
        </a:defRPr>
      </a:lvl7pPr>
      <a:lvl8pPr marL="3490987" algn="l" defTabSz="498713" rtl="0" eaLnBrk="1" latinLnBrk="0" hangingPunct="1">
        <a:defRPr sz="1977" kern="1200">
          <a:solidFill>
            <a:schemeClr val="tx1"/>
          </a:solidFill>
          <a:latin typeface="+mn-lt"/>
          <a:ea typeface="+mn-ea"/>
          <a:cs typeface="+mn-cs"/>
        </a:defRPr>
      </a:lvl8pPr>
      <a:lvl9pPr marL="3989699" algn="l" defTabSz="498713" rtl="0" eaLnBrk="1" latinLnBrk="0" hangingPunct="1">
        <a:defRPr sz="19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jpe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0.JPEG"/><Relationship Id="rId2" Type="http://schemas.openxmlformats.org/officeDocument/2006/relationships/hyperlink" Target="https://photos.google.com/u/6/photo/AF1QipOv5n9fjYHD-xOoc1BkoIDR-7iyMBSTwTPYLhe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video" Target="https://player.vimeo.com/video/1044357043?h=06ef195ea8&amp;amp;app_id=122963" TargetMode="Externa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89EF5-0FCC-4ADA-92E5-6960240679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24160" y="377206"/>
            <a:ext cx="5335881" cy="2832429"/>
          </a:xfrm>
        </p:spPr>
        <p:txBody>
          <a:bodyPr anchor="b">
            <a:norm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Welcome!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January 2025 Meeting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BD4E5-8476-49CD-8F82-C133C5D14E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4160" y="3648366"/>
            <a:ext cx="5335881" cy="3209636"/>
          </a:xfrm>
        </p:spPr>
        <p:txBody>
          <a:bodyPr anchor="t">
            <a:norm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January 21, 2025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Attitude Adjustment Hour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Announcements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Presentation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Welcome Amtrak &amp; MARC!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Luigi Rosa 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Sariah Tambre Leigh 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Dean Del </a:t>
            </a:r>
            <a:r>
              <a:rPr lang="en-US" dirty="0" err="1">
                <a:latin typeface="Bahnschrift" panose="020B0502040204020203" pitchFamily="34" charset="0"/>
              </a:rPr>
              <a:t>Peschio</a:t>
            </a:r>
            <a:endParaRPr lang="en-US" dirty="0">
              <a:latin typeface="Bahnschrift" panose="020B0502040204020203" pitchFamily="34" charset="0"/>
            </a:endParaRPr>
          </a:p>
          <a:p>
            <a:pPr algn="l"/>
            <a:endParaRPr lang="en-US" sz="20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FCEF99AF-13D8-429F-A221-58340C5D28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9" r="6820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57862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77CA0-EC4A-4F78-8E2C-3DB41EBF7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464" y="227544"/>
            <a:ext cx="5314536" cy="1325563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Bahnschrift" panose="020B0502040204020203" pitchFamily="34" charset="0"/>
              </a:rPr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5EC05-28C0-44DF-BC75-1CBDE1531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699" y="1553107"/>
            <a:ext cx="7443870" cy="4847798"/>
          </a:xfrm>
        </p:spPr>
        <p:txBody>
          <a:bodyPr anchor="t">
            <a:normAutofit fontScale="92500" lnSpcReduction="20000"/>
          </a:bodyPr>
          <a:lstStyle/>
          <a:p>
            <a:r>
              <a:rPr lang="en-US" dirty="0">
                <a:solidFill>
                  <a:srgbClr val="00B0F0"/>
                </a:solidFill>
                <a:latin typeface="Bahnschrift" panose="020B0502040204020203" pitchFamily="34" charset="0"/>
              </a:rPr>
              <a:t>Upcoming Events:</a:t>
            </a:r>
          </a:p>
          <a:p>
            <a:pPr lvl="1"/>
            <a:r>
              <a:rPr lang="en-US" sz="2000" dirty="0">
                <a:latin typeface="Bahnschrift" panose="020B0502040204020203" pitchFamily="34" charset="0"/>
              </a:rPr>
              <a:t>***</a:t>
            </a:r>
            <a:r>
              <a:rPr lang="en-US" sz="2000" i="1" dirty="0">
                <a:latin typeface="Bahnschrift" panose="020B0502040204020203" pitchFamily="34" charset="0"/>
              </a:rPr>
              <a:t>NEW 2025 EVENT SCHEDULE</a:t>
            </a:r>
            <a:r>
              <a:rPr lang="en-US" sz="2000" dirty="0">
                <a:latin typeface="Bahnschrift" panose="020B0502040204020203" pitchFamily="34" charset="0"/>
              </a:rPr>
              <a:t>***</a:t>
            </a:r>
          </a:p>
          <a:p>
            <a:pPr lvl="2"/>
            <a:r>
              <a:rPr lang="en-US" sz="1600" dirty="0">
                <a:latin typeface="Bahnschrift" panose="020B0502040204020203" pitchFamily="34" charset="0"/>
              </a:rPr>
              <a:t>January 21, 2025  (Balt.)</a:t>
            </a:r>
          </a:p>
          <a:p>
            <a:pPr lvl="3"/>
            <a:r>
              <a:rPr lang="en-US" dirty="0">
                <a:latin typeface="Bahnschrift" panose="020B0502040204020203" pitchFamily="34" charset="0"/>
              </a:rPr>
              <a:t>Amtrak – Frederick Douglass Tunnel</a:t>
            </a:r>
          </a:p>
          <a:p>
            <a:pPr lvl="2"/>
            <a:r>
              <a:rPr lang="en-US" sz="1600" dirty="0">
                <a:latin typeface="Bahnschrift" panose="020B0502040204020203" pitchFamily="34" charset="0"/>
              </a:rPr>
              <a:t>March 2025  (DC)</a:t>
            </a:r>
          </a:p>
          <a:p>
            <a:pPr lvl="3"/>
            <a:r>
              <a:rPr lang="en-US" dirty="0">
                <a:latin typeface="Bahnschrift" panose="020B0502040204020203" pitchFamily="34" charset="0"/>
              </a:rPr>
              <a:t>Rail Passenger Assoc. – Expansion of Pass. Rail</a:t>
            </a:r>
          </a:p>
          <a:p>
            <a:pPr lvl="2"/>
            <a:r>
              <a:rPr lang="en-US" sz="1600" dirty="0">
                <a:latin typeface="Bahnschrift" panose="020B0502040204020203" pitchFamily="34" charset="0"/>
              </a:rPr>
              <a:t>May 2024  (Balt.)</a:t>
            </a:r>
          </a:p>
          <a:p>
            <a:pPr lvl="2"/>
            <a:r>
              <a:rPr lang="en-US" sz="1600" dirty="0">
                <a:latin typeface="Bahnschrift" panose="020B0502040204020203" pitchFamily="34" charset="0"/>
              </a:rPr>
              <a:t>September 2025 – Golf Outing at Musket Ridge</a:t>
            </a:r>
          </a:p>
          <a:p>
            <a:pPr lvl="2"/>
            <a:r>
              <a:rPr lang="en-US" sz="1600" dirty="0">
                <a:latin typeface="Bahnschrift" panose="020B0502040204020203" pitchFamily="34" charset="0"/>
              </a:rPr>
              <a:t>November 2025  (DC)</a:t>
            </a:r>
          </a:p>
          <a:p>
            <a:r>
              <a:rPr lang="en-US" dirty="0">
                <a:solidFill>
                  <a:srgbClr val="00B0F0"/>
                </a:solidFill>
                <a:latin typeface="Bahnschrift" panose="020B0502040204020203" pitchFamily="34" charset="0"/>
              </a:rPr>
              <a:t>News! </a:t>
            </a:r>
          </a:p>
          <a:p>
            <a:pPr lvl="1"/>
            <a:r>
              <a:rPr lang="en-US" sz="2000" dirty="0">
                <a:latin typeface="Bahnschrift" panose="020B0502040204020203" pitchFamily="34" charset="0"/>
              </a:rPr>
              <a:t>Exclusive Firm Memberships </a:t>
            </a:r>
          </a:p>
          <a:p>
            <a:pPr lvl="2"/>
            <a:r>
              <a:rPr lang="en-US" sz="1600" dirty="0">
                <a:latin typeface="Bahnschrift" panose="020B0502040204020203" pitchFamily="34" charset="0"/>
              </a:rPr>
              <a:t>Tiered memberships with great incentives</a:t>
            </a:r>
          </a:p>
          <a:p>
            <a:pPr lvl="2"/>
            <a:r>
              <a:rPr lang="en-US" sz="1600" dirty="0">
                <a:latin typeface="Bahnschrift" panose="020B0502040204020203" pitchFamily="34" charset="0"/>
              </a:rPr>
              <a:t>Increase networking and marketing exposure</a:t>
            </a:r>
          </a:p>
          <a:p>
            <a:pPr lvl="2"/>
            <a:r>
              <a:rPr lang="en-US" sz="1600" dirty="0">
                <a:latin typeface="Bahnschrift" panose="020B0502040204020203" pitchFamily="34" charset="0"/>
              </a:rPr>
              <a:t>Support the Scholarship Fund!</a:t>
            </a:r>
          </a:p>
          <a:p>
            <a:pPr lvl="1"/>
            <a:r>
              <a:rPr lang="en-US" sz="2000" dirty="0">
                <a:latin typeface="Bahnschrift" panose="020B0502040204020203" pitchFamily="34" charset="0"/>
              </a:rPr>
              <a:t>Periodic Newsletter </a:t>
            </a:r>
          </a:p>
          <a:p>
            <a:pPr lvl="2"/>
            <a:r>
              <a:rPr lang="en-US" sz="1600" dirty="0">
                <a:latin typeface="Bahnschrift" panose="020B0502040204020203" pitchFamily="34" charset="0"/>
              </a:rPr>
              <a:t>Highlighting members, projects, companies, and more</a:t>
            </a:r>
          </a:p>
          <a:p>
            <a:pPr lvl="1"/>
            <a:r>
              <a:rPr lang="en-US" sz="2000" dirty="0">
                <a:latin typeface="Bahnschrift" panose="020B0502040204020203" pitchFamily="34" charset="0"/>
              </a:rPr>
              <a:t>Become a 2025 sponsor through membership</a:t>
            </a:r>
          </a:p>
          <a:p>
            <a:pPr lvl="1"/>
            <a:r>
              <a:rPr lang="en-US" sz="2000" dirty="0">
                <a:latin typeface="Bahnschrift" panose="020B0502040204020203" pitchFamily="34" charset="0"/>
              </a:rPr>
              <a:t>Come present to WARES!</a:t>
            </a:r>
          </a:p>
          <a:p>
            <a:pPr lvl="2"/>
            <a:r>
              <a:rPr lang="en-US" sz="1600" dirty="0">
                <a:latin typeface="Bahnschrift" panose="020B0502040204020203" pitchFamily="34" charset="0"/>
              </a:rPr>
              <a:t>Availability for May and November 2025</a:t>
            </a:r>
          </a:p>
          <a:p>
            <a:pPr lvl="1"/>
            <a:endParaRPr lang="en-US" sz="2100" b="1" dirty="0"/>
          </a:p>
          <a:p>
            <a:endParaRPr lang="en-US" sz="1600" b="1" dirty="0"/>
          </a:p>
          <a:p>
            <a:endParaRPr lang="en-US" sz="1500" b="1" dirty="0"/>
          </a:p>
          <a:p>
            <a:endParaRPr lang="en-US" sz="1500" dirty="0"/>
          </a:p>
        </p:txBody>
      </p:sp>
      <p:sp>
        <p:nvSpPr>
          <p:cNvPr id="30" name="Freeform: Shape 25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3104329B-D51C-4ADE-A62B-3D25FB8CAD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r="2622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315173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77CA0-EC4A-4F78-8E2C-3DB41EBF7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464" y="227544"/>
            <a:ext cx="531453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Bahnschrift" panose="020B0502040204020203" pitchFamily="34" charset="0"/>
              </a:rPr>
              <a:t>A Look Back at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5EC05-28C0-44DF-BC75-1CBDE1531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1782658"/>
            <a:ext cx="6454066" cy="4847798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00B0F0"/>
                </a:solidFill>
                <a:latin typeface="Bahnschrift" panose="020B0502040204020203" pitchFamily="34" charset="0"/>
              </a:rPr>
              <a:t>Sponsorship</a:t>
            </a:r>
          </a:p>
          <a:p>
            <a:pPr lvl="1"/>
            <a:r>
              <a:rPr lang="en-US" sz="2000" dirty="0">
                <a:latin typeface="Bahnschrift" panose="020B0502040204020203" pitchFamily="34" charset="0"/>
              </a:rPr>
              <a:t>Supporting our Rail Engineering Scholarships</a:t>
            </a:r>
          </a:p>
          <a:p>
            <a:pPr lvl="1"/>
            <a:r>
              <a:rPr lang="en-US" sz="2000" dirty="0">
                <a:latin typeface="Bahnschrift" panose="020B0502040204020203" pitchFamily="34" charset="0"/>
              </a:rPr>
              <a:t>Raised </a:t>
            </a:r>
            <a:r>
              <a:rPr lang="en-US" sz="2000" u="sng" dirty="0">
                <a:latin typeface="Bahnschrift" panose="020B0502040204020203" pitchFamily="34" charset="0"/>
              </a:rPr>
              <a:t>$12,500</a:t>
            </a:r>
            <a:r>
              <a:rPr lang="en-US" sz="2000" dirty="0">
                <a:latin typeface="Bahnschrift" panose="020B0502040204020203" pitchFamily="34" charset="0"/>
              </a:rPr>
              <a:t> in 2024 </a:t>
            </a:r>
          </a:p>
          <a:p>
            <a:pPr lvl="2"/>
            <a:r>
              <a:rPr lang="en-US" sz="1600" i="1" dirty="0">
                <a:latin typeface="Bahnschrift" panose="020B0502040204020203" pitchFamily="34" charset="0"/>
              </a:rPr>
              <a:t>Thank you Sponsors!</a:t>
            </a:r>
          </a:p>
          <a:p>
            <a:pPr marL="0" indent="0">
              <a:buNone/>
            </a:pPr>
            <a:endParaRPr lang="en-US" sz="1500" b="1" dirty="0"/>
          </a:p>
          <a:p>
            <a:r>
              <a:rPr lang="en-US" dirty="0">
                <a:solidFill>
                  <a:srgbClr val="00B0F0"/>
                </a:solidFill>
                <a:latin typeface="Bahnschrift" panose="020B0502040204020203" pitchFamily="34" charset="0"/>
              </a:rPr>
              <a:t>Scholarship Update</a:t>
            </a:r>
          </a:p>
          <a:p>
            <a:pPr lvl="1"/>
            <a:r>
              <a:rPr lang="en-US" dirty="0">
                <a:latin typeface="Bahnschrift" panose="020B0502040204020203" pitchFamily="34" charset="0"/>
              </a:rPr>
              <a:t>Rail Engineering Program Scholarships</a:t>
            </a:r>
          </a:p>
          <a:p>
            <a:pPr lvl="1"/>
            <a:r>
              <a:rPr lang="en-US" dirty="0">
                <a:latin typeface="Bahnschrift" panose="020B0502040204020203" pitchFamily="34" charset="0"/>
              </a:rPr>
              <a:t>$7,500 total per year</a:t>
            </a:r>
          </a:p>
          <a:p>
            <a:pPr lvl="1"/>
            <a:r>
              <a:rPr lang="en-US" dirty="0">
                <a:latin typeface="Bahnschrift" panose="020B0502040204020203" pitchFamily="34" charset="0"/>
              </a:rPr>
              <a:t>PSU Altoona / U. Delaware</a:t>
            </a:r>
          </a:p>
          <a:p>
            <a:pPr lvl="1"/>
            <a:r>
              <a:rPr lang="en-US" dirty="0">
                <a:latin typeface="Bahnschrift" panose="020B0502040204020203" pitchFamily="34" charset="0"/>
              </a:rPr>
              <a:t>Congratulations to this year’s recipients!</a:t>
            </a:r>
          </a:p>
          <a:p>
            <a:pPr lvl="2"/>
            <a:r>
              <a:rPr lang="en-US" dirty="0">
                <a:latin typeface="Bahnschrift" panose="020B0502040204020203" pitchFamily="34" charset="0"/>
              </a:rPr>
              <a:t>Calvin Spector (PSU) – joining us today</a:t>
            </a:r>
          </a:p>
        </p:txBody>
      </p:sp>
      <p:sp>
        <p:nvSpPr>
          <p:cNvPr id="30" name="Freeform: Shape 25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3104329B-D51C-4ADE-A62B-3D25FB8CAD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r="2622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612707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3E603F-6453-F87F-651C-972DCBC32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5">
            <a:extLst>
              <a:ext uri="{FF2B5EF4-FFF2-40B4-BE49-F238E27FC236}">
                <a16:creationId xmlns:a16="http://schemas.microsoft.com/office/drawing/2014/main" id="{5063A463-9A57-39E4-A9F4-CAFC1E7F83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23DDF7F1-A9D2-5BF8-3899-748E4E6C41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r="2622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pic>
        <p:nvPicPr>
          <p:cNvPr id="1026" name="Picture 2" descr="AECOM – NETWORK FOR ENGINEERING WITH NATURE">
            <a:extLst>
              <a:ext uri="{FF2B5EF4-FFF2-40B4-BE49-F238E27FC236}">
                <a16:creationId xmlns:a16="http://schemas.microsoft.com/office/drawing/2014/main" id="{FFF2877B-9D9D-C390-0A3F-EF2D2A8EA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65" y="726924"/>
            <a:ext cx="1602551" cy="90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me - Atlantic Track">
            <a:extLst>
              <a:ext uri="{FF2B5EF4-FFF2-40B4-BE49-F238E27FC236}">
                <a16:creationId xmlns:a16="http://schemas.microsoft.com/office/drawing/2014/main" id="{A11534AE-40FC-0F69-6EDD-988423F51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550" y="770232"/>
            <a:ext cx="2920379" cy="71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3M Power Systems | Clark Construction">
            <a:extLst>
              <a:ext uri="{FF2B5EF4-FFF2-40B4-BE49-F238E27FC236}">
                <a16:creationId xmlns:a16="http://schemas.microsoft.com/office/drawing/2014/main" id="{1B66E84C-8161-CF9F-78BD-777E0BD7B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06" y="1414684"/>
            <a:ext cx="2158217" cy="80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ur Sponsors">
            <a:extLst>
              <a:ext uri="{FF2B5EF4-FFF2-40B4-BE49-F238E27FC236}">
                <a16:creationId xmlns:a16="http://schemas.microsoft.com/office/drawing/2014/main" id="{591B9976-C7A9-D86F-06EE-51E20CB68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630" y="1598653"/>
            <a:ext cx="1314450" cy="106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MI-PROMEX, INC. | LinkedIn">
            <a:extLst>
              <a:ext uri="{FF2B5EF4-FFF2-40B4-BE49-F238E27FC236}">
                <a16:creationId xmlns:a16="http://schemas.microsoft.com/office/drawing/2014/main" id="{FA1E20B7-6AD6-05A4-DEF9-6B891AB0F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622" y="1324462"/>
            <a:ext cx="1379835" cy="137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annett Fleming, Inc. | U.S. Green Building Council">
            <a:extLst>
              <a:ext uri="{FF2B5EF4-FFF2-40B4-BE49-F238E27FC236}">
                <a16:creationId xmlns:a16="http://schemas.microsoft.com/office/drawing/2014/main" id="{7DB28059-97B7-80AF-3C6D-DA8F3A136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96" y="2500705"/>
            <a:ext cx="2066110" cy="57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GL Communications Enhances Telecommunications and IT">
            <a:extLst>
              <a:ext uri="{FF2B5EF4-FFF2-40B4-BE49-F238E27FC236}">
                <a16:creationId xmlns:a16="http://schemas.microsoft.com/office/drawing/2014/main" id="{95F69A8C-E0AD-A2B9-E1EB-08BA776F4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47" y="3216687"/>
            <a:ext cx="1632254" cy="85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Johnson, Mirmiran &amp; Thompson | Certified EO">
            <a:extLst>
              <a:ext uri="{FF2B5EF4-FFF2-40B4-BE49-F238E27FC236}">
                <a16:creationId xmlns:a16="http://schemas.microsoft.com/office/drawing/2014/main" id="{89F31D0B-9AE0-B6E7-DD00-EAB7B10E7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90" y="2887284"/>
            <a:ext cx="2016101" cy="77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2023 YPT International Board of Advisors Spotlight: Sam Zimbabwe – YPT  International">
            <a:extLst>
              <a:ext uri="{FF2B5EF4-FFF2-40B4-BE49-F238E27FC236}">
                <a16:creationId xmlns:a16="http://schemas.microsoft.com/office/drawing/2014/main" id="{4A79A17F-79E6-5E55-C3F4-CBD31A0C1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251" y="3572450"/>
            <a:ext cx="2698392" cy="75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9558D7-9B29-9C09-4C53-8BD9AA086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0750" y="-122501"/>
            <a:ext cx="8331836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u="sng" dirty="0">
                <a:solidFill>
                  <a:schemeClr val="bg1"/>
                </a:solidFill>
                <a:latin typeface="Bahnschrift" panose="020B0502040204020203" pitchFamily="34" charset="0"/>
              </a:rPr>
              <a:t>Thank you to our 2024 Sponsors!</a:t>
            </a:r>
          </a:p>
        </p:txBody>
      </p:sp>
      <p:pic>
        <p:nvPicPr>
          <p:cNvPr id="1046" name="Picture 22" descr="M.C. Dean announces executive leadership promotions">
            <a:extLst>
              <a:ext uri="{FF2B5EF4-FFF2-40B4-BE49-F238E27FC236}">
                <a16:creationId xmlns:a16="http://schemas.microsoft.com/office/drawing/2014/main" id="{8AD04FE7-0584-3709-306F-763265E22B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" t="34534" r="3041" b="34509"/>
          <a:stretch/>
        </p:blipFill>
        <p:spPr bwMode="auto">
          <a:xfrm>
            <a:off x="159150" y="4640090"/>
            <a:ext cx="3180484" cy="56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ome - MOW Equipment">
            <a:extLst>
              <a:ext uri="{FF2B5EF4-FFF2-40B4-BE49-F238E27FC236}">
                <a16:creationId xmlns:a16="http://schemas.microsoft.com/office/drawing/2014/main" id="{CF169DE1-4D2B-577E-7C1E-A52A46D87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614" y="5235353"/>
            <a:ext cx="2514600" cy="76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7101C395-1064-5695-E6BC-F7C10E695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226" y="2620410"/>
            <a:ext cx="1762592" cy="627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Railtek Logo">
            <a:extLst>
              <a:ext uri="{FF2B5EF4-FFF2-40B4-BE49-F238E27FC236}">
                <a16:creationId xmlns:a16="http://schemas.microsoft.com/office/drawing/2014/main" id="{99786BDB-4666-E8F4-0037-0C36EDAC4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457" y="4574204"/>
            <a:ext cx="2614490" cy="56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IBTTA &gt; Membership &gt; Member Directory &gt; Directory Details - Organizations">
            <a:extLst>
              <a:ext uri="{FF2B5EF4-FFF2-40B4-BE49-F238E27FC236}">
                <a16:creationId xmlns:a16="http://schemas.microsoft.com/office/drawing/2014/main" id="{25A41038-BF24-CEDA-DF4B-2F1327B84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41" y="5838270"/>
            <a:ext cx="1865015" cy="62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EFA784-02D7-658E-D2B0-D1612BAC879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53452" y="5987455"/>
            <a:ext cx="2795540" cy="732652"/>
          </a:xfrm>
          <a:prstGeom prst="rect">
            <a:avLst/>
          </a:prstGeom>
        </p:spPr>
      </p:pic>
      <p:pic>
        <p:nvPicPr>
          <p:cNvPr id="1056" name="Picture 32" descr="STV Announces 2023-2025 Strategic Plan, Unveils Bold New Brand">
            <a:extLst>
              <a:ext uri="{FF2B5EF4-FFF2-40B4-BE49-F238E27FC236}">
                <a16:creationId xmlns:a16="http://schemas.microsoft.com/office/drawing/2014/main" id="{2A1744A4-F331-0C6F-B35A-6245E9942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797" y="5034987"/>
            <a:ext cx="1407287" cy="73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Whitman, Requardt &amp; Associates, LLP | The Maryland Asphalt Association, Inc.">
            <a:extLst>
              <a:ext uri="{FF2B5EF4-FFF2-40B4-BE49-F238E27FC236}">
                <a16:creationId xmlns:a16="http://schemas.microsoft.com/office/drawing/2014/main" id="{CFDE863A-E060-8BBF-8855-024B9C6F0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860" y="788706"/>
            <a:ext cx="1420365" cy="68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Quality rails, On Time, Worldwide - Wirth Rail">
            <a:extLst>
              <a:ext uri="{FF2B5EF4-FFF2-40B4-BE49-F238E27FC236}">
                <a16:creationId xmlns:a16="http://schemas.microsoft.com/office/drawing/2014/main" id="{B112619F-4AA6-A9DD-0A64-B8A27C7AA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622" y="6044121"/>
            <a:ext cx="2331432" cy="66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Arctic Shores Supports WSP's Mission to Hire for Potential">
            <a:extLst>
              <a:ext uri="{FF2B5EF4-FFF2-40B4-BE49-F238E27FC236}">
                <a16:creationId xmlns:a16="http://schemas.microsoft.com/office/drawing/2014/main" id="{0B8811BD-04D7-8864-42BA-5B25CA072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691" y="3735738"/>
            <a:ext cx="1782465" cy="1188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664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763C53-ECCE-D0FC-09BE-6999919A4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A0E8E-7482-0DF0-4C9F-C3789BA02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464" y="227544"/>
            <a:ext cx="531453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Bahnschrift" panose="020B0502040204020203" pitchFamily="34" charset="0"/>
              </a:rPr>
              <a:t>Membership  </a:t>
            </a:r>
            <a:br>
              <a:rPr lang="en-US" sz="4800" dirty="0">
                <a:latin typeface="Bahnschrift" panose="020B0502040204020203" pitchFamily="34" charset="0"/>
              </a:rPr>
            </a:br>
            <a:r>
              <a:rPr lang="en-US" sz="4800" dirty="0">
                <a:latin typeface="Bahnschrift" panose="020B0502040204020203" pitchFamily="34" charset="0"/>
              </a:rPr>
              <a:t>2025 and Beyond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0EFDF-3AF6-2CEB-352D-E123D9652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32" y="1553107"/>
            <a:ext cx="6539343" cy="5077349"/>
          </a:xfrm>
        </p:spPr>
        <p:txBody>
          <a:bodyPr anchor="t">
            <a:normAutofit fontScale="70000" lnSpcReduction="20000"/>
          </a:bodyPr>
          <a:lstStyle/>
          <a:p>
            <a:pPr marL="0" marR="0" lvl="0" indent="0">
              <a:buNone/>
            </a:pPr>
            <a:r>
              <a:rPr lang="en-US" sz="4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Gold</a:t>
            </a:r>
          </a:p>
          <a:p>
            <a:pPr marL="742950" lvl="1"/>
            <a:r>
              <a:rPr lang="en-US" sz="2800" dirty="0">
                <a:latin typeface="Aptos" panose="020B0004020202020204" pitchFamily="34" charset="0"/>
              </a:rPr>
              <a:t>$1500 annually</a:t>
            </a:r>
          </a:p>
          <a:p>
            <a:pPr marL="742950" marR="0" lvl="1"/>
            <a:r>
              <a:rPr lang="en-US" sz="2800" dirty="0">
                <a:latin typeface="Aptos" panose="020B0004020202020204" pitchFamily="34" charset="0"/>
              </a:rPr>
              <a:t>Includes: </a:t>
            </a:r>
          </a:p>
          <a:p>
            <a:pPr lvl="2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600" dirty="0">
                <a:latin typeface="Aptos" panose="020B0004020202020204" pitchFamily="34" charset="0"/>
              </a:rPr>
              <a:t>Sponsorship of WARES for calendar year (2025)</a:t>
            </a:r>
          </a:p>
          <a:p>
            <a:pPr marR="0" lvl="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00" dirty="0">
                <a:latin typeface="Aptos" panose="020B0004020202020204" pitchFamily="34" charset="0"/>
              </a:rPr>
              <a:t>Goes toward Scholarship funds</a:t>
            </a:r>
          </a:p>
          <a:p>
            <a:pPr lvl="2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600" u="sng" dirty="0">
                <a:latin typeface="Aptos" panose="020B0004020202020204" pitchFamily="34" charset="0"/>
              </a:rPr>
              <a:t>2 passes </a:t>
            </a:r>
            <a:r>
              <a:rPr lang="en-US" sz="2600" dirty="0">
                <a:latin typeface="Aptos" panose="020B0004020202020204" pitchFamily="34" charset="0"/>
              </a:rPr>
              <a:t>to each presentation event </a:t>
            </a:r>
          </a:p>
          <a:p>
            <a:pPr lvl="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Aptos" panose="020B0004020202020204" pitchFamily="34" charset="0"/>
              </a:rPr>
              <a:t>(Jan, Mar, May, Nov)</a:t>
            </a:r>
          </a:p>
          <a:p>
            <a:pPr marR="0" lvl="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00" dirty="0">
                <a:latin typeface="Aptos" panose="020B0004020202020204" pitchFamily="34" charset="0"/>
              </a:rPr>
              <a:t>Member pricing for additional attendees from sponsoring firm/agency</a:t>
            </a:r>
          </a:p>
          <a:p>
            <a:pPr marR="0" lvl="2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600" dirty="0">
                <a:latin typeface="Aptos" panose="020B0004020202020204" pitchFamily="34" charset="0"/>
              </a:rPr>
              <a:t>Prominent firm/agency logo in newsletter, sponsorship distributions, and at events</a:t>
            </a:r>
          </a:p>
          <a:p>
            <a:pPr marR="0" lvl="2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600" dirty="0">
                <a:latin typeface="Aptos" panose="020B0004020202020204" pitchFamily="34" charset="0"/>
              </a:rPr>
              <a:t>Acknowledgement on WARES website</a:t>
            </a:r>
          </a:p>
          <a:p>
            <a:pPr marR="0" lvl="2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600" dirty="0">
                <a:latin typeface="Aptos" panose="020B0004020202020204" pitchFamily="34" charset="0"/>
              </a:rPr>
              <a:t>Opportunity for Ad/ Project Spotlight space in newsletter </a:t>
            </a:r>
          </a:p>
          <a:p>
            <a:pPr marR="0" lvl="2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600" dirty="0">
                <a:latin typeface="Aptos" panose="020B0004020202020204" pitchFamily="34" charset="0"/>
              </a:rPr>
              <a:t>Option to host an informational table during pre-presentation social hour (*subject to space availability)</a:t>
            </a:r>
          </a:p>
        </p:txBody>
      </p:sp>
      <p:sp>
        <p:nvSpPr>
          <p:cNvPr id="30" name="Freeform: Shape 25">
            <a:extLst>
              <a:ext uri="{FF2B5EF4-FFF2-40B4-BE49-F238E27FC236}">
                <a16:creationId xmlns:a16="http://schemas.microsoft.com/office/drawing/2014/main" id="{1BF2F1FC-F017-AAFB-4E6C-4EC75890F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BC6722D7-1825-92D0-8663-2EEE5D9F92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r="2622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74565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ED1CF6-7EBA-1323-99DF-14D93449D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9E498-CDBB-E037-896F-B75D0F6FF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464" y="227544"/>
            <a:ext cx="531453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Bahnschrift" panose="020B0502040204020203" pitchFamily="34" charset="0"/>
              </a:rPr>
              <a:t>Membership  </a:t>
            </a:r>
            <a:br>
              <a:rPr lang="en-US" sz="4800" dirty="0">
                <a:latin typeface="Bahnschrift" panose="020B0502040204020203" pitchFamily="34" charset="0"/>
              </a:rPr>
            </a:br>
            <a:r>
              <a:rPr lang="en-US" sz="4800" dirty="0">
                <a:latin typeface="Bahnschrift" panose="020B0502040204020203" pitchFamily="34" charset="0"/>
              </a:rPr>
              <a:t>2025 and Beyond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F4521-3AAE-3E91-3250-FB7B8B928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32" y="1553107"/>
            <a:ext cx="6730978" cy="5077349"/>
          </a:xfrm>
        </p:spPr>
        <p:txBody>
          <a:bodyPr anchor="t">
            <a:normAutofit/>
          </a:bodyPr>
          <a:lstStyle/>
          <a:p>
            <a:pPr marL="0" marR="0" lvl="0" indent="0">
              <a:buNone/>
            </a:pPr>
            <a:r>
              <a:rPr lang="en-US" b="1" dirty="0">
                <a:solidFill>
                  <a:schemeClr val="accent3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endParaRPr lang="en-US" b="1" dirty="0">
              <a:solidFill>
                <a:schemeClr val="accent3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1"/>
            <a:r>
              <a:rPr lang="en-US" sz="22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$1000 annually</a:t>
            </a:r>
            <a:endParaRPr lang="en-US" sz="2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R="0" lvl="1"/>
            <a:r>
              <a:rPr lang="en-US" sz="22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Includes:</a:t>
            </a:r>
            <a:endParaRPr lang="en-US" sz="2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R="0" lvl="2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Sponsorship of WARES for calendar year (2025)</a:t>
            </a: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R="0" lvl="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Goes toward Scholarship funds</a:t>
            </a:r>
            <a:endPara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R="0" lvl="2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u="sng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1 pass </a:t>
            </a: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to each presentation event </a:t>
            </a:r>
          </a:p>
          <a:p>
            <a:pPr lvl="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(Jan, Mar, May, Nov)</a:t>
            </a:r>
            <a:endPara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R="0" lvl="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Member pricing for additional attendees from sponsoring firm/agency</a:t>
            </a:r>
            <a:endPara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R="0" lvl="2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Firm/agency logo featured in newsletter, sponsorship distributions, and at events (w/ Silver sponsors)</a:t>
            </a: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R="0" lvl="2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Acknowledgement on WARES website with Silver sponsors</a:t>
            </a: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30" name="Freeform: Shape 25">
            <a:extLst>
              <a:ext uri="{FF2B5EF4-FFF2-40B4-BE49-F238E27FC236}">
                <a16:creationId xmlns:a16="http://schemas.microsoft.com/office/drawing/2014/main" id="{5EC889B9-192D-6B34-10E4-0066D7E63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B8A37DAF-D713-B98C-2FAF-2C91FB0F40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r="2622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21201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24F49-609E-B391-4AF7-3D2DEB911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04ECE-2E59-9378-9355-4AB7358C8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464" y="227544"/>
            <a:ext cx="531453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Bahnschrift" panose="020B0502040204020203" pitchFamily="34" charset="0"/>
              </a:rPr>
              <a:t>Membership  </a:t>
            </a:r>
            <a:br>
              <a:rPr lang="en-US" sz="4800" dirty="0">
                <a:latin typeface="Bahnschrift" panose="020B0502040204020203" pitchFamily="34" charset="0"/>
              </a:rPr>
            </a:br>
            <a:r>
              <a:rPr lang="en-US" sz="4800" dirty="0">
                <a:latin typeface="Bahnschrift" panose="020B0502040204020203" pitchFamily="34" charset="0"/>
              </a:rPr>
              <a:t>2025 and Beyond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F958B-7F0E-3C7C-28A6-2C36F6CE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96" y="1551854"/>
            <a:ext cx="6730978" cy="5077349"/>
          </a:xfrm>
        </p:spPr>
        <p:txBody>
          <a:bodyPr anchor="t">
            <a:normAutofit fontScale="85000" lnSpcReduction="20000"/>
          </a:bodyPr>
          <a:lstStyle/>
          <a:p>
            <a:pPr marL="0" marR="0" lvl="0" indent="0">
              <a:buNone/>
            </a:pPr>
            <a:r>
              <a:rPr lang="en-US" sz="3300" b="1" dirty="0">
                <a:solidFill>
                  <a:schemeClr val="accent4">
                    <a:lumMod val="50000"/>
                  </a:schemeClr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Bronze</a:t>
            </a:r>
          </a:p>
          <a:p>
            <a:pPr lvl="1"/>
            <a:r>
              <a:rPr lang="en-US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Suggested donation of $500 annually</a:t>
            </a:r>
            <a:endPara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1"/>
            <a:r>
              <a:rPr lang="en-US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Includes:</a:t>
            </a:r>
            <a:endPara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2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dirty="0">
                <a:latin typeface="Aptos" panose="020B0004020202020204" pitchFamily="34" charset="0"/>
              </a:rPr>
              <a:t>Sponsorship of WARES for calendar year (2025)</a:t>
            </a:r>
          </a:p>
          <a:p>
            <a:pPr lvl="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>
                <a:latin typeface="Aptos" panose="020B0004020202020204" pitchFamily="34" charset="0"/>
              </a:rPr>
              <a:t>Goes toward scholarship funds</a:t>
            </a:r>
          </a:p>
          <a:p>
            <a:pPr lvl="2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dirty="0">
                <a:latin typeface="Aptos" panose="020B0004020202020204" pitchFamily="34" charset="0"/>
              </a:rPr>
              <a:t>Firm/agency logo featured in newsletter, sponsorship distributions, and at events (w/ Bronze sponsors)</a:t>
            </a:r>
          </a:p>
          <a:p>
            <a:pPr lvl="2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dirty="0">
                <a:latin typeface="Aptos" panose="020B0004020202020204" pitchFamily="34" charset="0"/>
              </a:rPr>
              <a:t>Acknowledgement on WARES website with Bronze sponsors </a:t>
            </a:r>
          </a:p>
          <a:p>
            <a:pPr marL="114300" lvl="0" indent="0">
              <a:spcBef>
                <a:spcPts val="500"/>
              </a:spcBef>
              <a:spcAft>
                <a:spcPts val="600"/>
              </a:spcAft>
              <a:buNone/>
            </a:pPr>
            <a:endParaRPr lang="en-US" sz="2000" dirty="0">
              <a:latin typeface="Aptos" panose="020B0004020202020204" pitchFamily="34" charset="0"/>
            </a:endParaRPr>
          </a:p>
          <a:p>
            <a:pPr marL="0" lvl="0" indent="0">
              <a:spcBef>
                <a:spcPts val="500"/>
              </a:spcBef>
              <a:spcAft>
                <a:spcPts val="600"/>
              </a:spcAft>
              <a:buNone/>
            </a:pPr>
            <a:r>
              <a:rPr lang="en-US" sz="2400" dirty="0">
                <a:latin typeface="Aptos" panose="020B0004020202020204" pitchFamily="34" charset="0"/>
              </a:rPr>
              <a:t>Non-Member Attendance</a:t>
            </a:r>
          </a:p>
          <a:p>
            <a:pPr marL="682625" lvl="1" indent="-225425">
              <a:spcAft>
                <a:spcPts val="600"/>
              </a:spcAft>
            </a:pPr>
            <a:r>
              <a:rPr lang="en-US" sz="2200" dirty="0">
                <a:latin typeface="Aptos" panose="020B0004020202020204" pitchFamily="34" charset="0"/>
              </a:rPr>
              <a:t>Option to still purchase single passes to presentation events at full price (pass prices subject to vary based on event venue)</a:t>
            </a:r>
          </a:p>
          <a:p>
            <a:pPr marL="0" indent="0">
              <a:spcBef>
                <a:spcPts val="500"/>
              </a:spcBef>
              <a:spcAft>
                <a:spcPts val="600"/>
              </a:spcAft>
              <a:buNone/>
            </a:pPr>
            <a:endParaRPr lang="en-US" sz="2400" dirty="0">
              <a:latin typeface="Aptos" panose="020B0004020202020204" pitchFamily="34" charset="0"/>
            </a:endParaRPr>
          </a:p>
          <a:p>
            <a:pPr marL="0" indent="0">
              <a:spcBef>
                <a:spcPts val="500"/>
              </a:spcBef>
              <a:spcAft>
                <a:spcPts val="600"/>
              </a:spcAft>
              <a:buNone/>
            </a:pPr>
            <a:r>
              <a:rPr lang="en-US" sz="2400" dirty="0">
                <a:latin typeface="Aptos" panose="020B0004020202020204" pitchFamily="34" charset="0"/>
              </a:rPr>
              <a:t>Half-price for all public agency employees</a:t>
            </a:r>
          </a:p>
        </p:txBody>
      </p:sp>
      <p:sp>
        <p:nvSpPr>
          <p:cNvPr id="30" name="Freeform: Shape 25">
            <a:extLst>
              <a:ext uri="{FF2B5EF4-FFF2-40B4-BE49-F238E27FC236}">
                <a16:creationId xmlns:a16="http://schemas.microsoft.com/office/drawing/2014/main" id="{1790DB06-1D78-5739-755A-CDA189A1C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8776D690-7DE2-42E7-F20E-029CB17CAC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r="2622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40377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89EF5-0FCC-4ADA-92E5-6960240679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4167" y="505573"/>
            <a:ext cx="5335881" cy="2832429"/>
          </a:xfrm>
        </p:spPr>
        <p:txBody>
          <a:bodyPr anchor="b">
            <a:norm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Calvin Spector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BD4E5-8476-49CD-8F82-C133C5D14E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4160" y="3828917"/>
            <a:ext cx="5935894" cy="3029083"/>
          </a:xfrm>
        </p:spPr>
        <p:txBody>
          <a:bodyPr anchor="t">
            <a:norm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Rail Transportation Engineering Senior at Penn State Altoona </a:t>
            </a:r>
          </a:p>
          <a:p>
            <a:r>
              <a:rPr lang="en-US" dirty="0">
                <a:latin typeface="Bahnschrift" panose="020B0502040204020203" pitchFamily="34" charset="0"/>
              </a:rPr>
              <a:t>2024 WARES Scholarship Recipient</a:t>
            </a:r>
          </a:p>
          <a:p>
            <a:pPr algn="l"/>
            <a:endParaRPr lang="en-US" sz="20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FCEF99AF-13D8-429F-A221-58340C5D28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9" r="6820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82778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03AAC4-E719-AC4C-EB0A-08F04A709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F47C9-83E5-FEBF-5D89-1FE8FDF2D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464" y="227544"/>
            <a:ext cx="5314536" cy="1325563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Bahnschrift" panose="020B0502040204020203" pitchFamily="34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DE5F5-E5C6-6066-33EF-8622075FD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699" y="1553107"/>
            <a:ext cx="7443870" cy="4847798"/>
          </a:xfrm>
        </p:spPr>
        <p:txBody>
          <a:bodyPr anchor="t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Personal Bio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Born and raised in Southern Rhode Island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Bahnschrift" panose="020B0502040204020203" pitchFamily="34" charset="0"/>
              </a:rPr>
              <a:t>High speed rail peaked my interest as a child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Attended NRHS Railcamp East in Newark, DE</a:t>
            </a:r>
          </a:p>
          <a:p>
            <a:pPr marL="0" indent="0">
              <a:buNone/>
            </a:pPr>
            <a:endParaRPr lang="en-US" b="1" dirty="0">
              <a:solidFill>
                <a:srgbClr val="00B0F0"/>
              </a:solidFill>
              <a:latin typeface="Bahnschrift" panose="020B0502040204020203" pitchFamily="34" charset="0"/>
            </a:endParaRPr>
          </a:p>
          <a:p>
            <a:r>
              <a:rPr lang="en-US" dirty="0">
                <a:solidFill>
                  <a:srgbClr val="00B0F0"/>
                </a:solidFill>
                <a:latin typeface="Bahnschrift" panose="020B0502040204020203" pitchFamily="34" charset="0"/>
              </a:rPr>
              <a:t>Penn State Altoona</a:t>
            </a:r>
          </a:p>
          <a:p>
            <a:pPr lvl="1"/>
            <a:r>
              <a:rPr lang="en-US" sz="2000" dirty="0">
                <a:latin typeface="Bahnschrift" panose="020B0502040204020203" pitchFamily="34" charset="0"/>
              </a:rPr>
              <a:t>Started in 2021</a:t>
            </a:r>
          </a:p>
          <a:p>
            <a:pPr lvl="1"/>
            <a:r>
              <a:rPr lang="en-US" sz="2000" dirty="0">
                <a:latin typeface="Bahnschrift" panose="020B0502040204020203" pitchFamily="34" charset="0"/>
              </a:rPr>
              <a:t>Graduating in May 2025</a:t>
            </a:r>
          </a:p>
          <a:p>
            <a:pPr lvl="1"/>
            <a:r>
              <a:rPr lang="en-US" sz="2000" dirty="0">
                <a:latin typeface="Bahnschrift" panose="020B0502040204020203" pitchFamily="34" charset="0"/>
              </a:rPr>
              <a:t>B.S. in Rail Transportation Engineering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latin typeface="Bahnschrift" panose="020B0502040204020203" pitchFamily="34" charset="0"/>
            </a:endParaRPr>
          </a:p>
          <a:p>
            <a:pPr lvl="1"/>
            <a:endParaRPr lang="en-US" sz="2100" b="1" dirty="0"/>
          </a:p>
          <a:p>
            <a:endParaRPr lang="en-US" sz="1600" b="1" dirty="0"/>
          </a:p>
          <a:p>
            <a:endParaRPr lang="en-US" sz="1500" b="1" dirty="0"/>
          </a:p>
          <a:p>
            <a:endParaRPr lang="en-US" sz="1500" dirty="0"/>
          </a:p>
        </p:txBody>
      </p:sp>
      <p:sp>
        <p:nvSpPr>
          <p:cNvPr id="30" name="Freeform: Shape 25">
            <a:extLst>
              <a:ext uri="{FF2B5EF4-FFF2-40B4-BE49-F238E27FC236}">
                <a16:creationId xmlns:a16="http://schemas.microsoft.com/office/drawing/2014/main" id="{03037959-16B7-6FDF-E4C1-9536B1A652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1D309450-4B38-E490-A32D-02FE2FD25F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r="2622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977979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97D345-56EA-1739-C18E-04B5CF566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D199D-D4DC-00FD-4889-336C739E9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464" y="227544"/>
            <a:ext cx="5314536" cy="1325563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Bahnschrift" panose="020B0502040204020203" pitchFamily="34" charset="0"/>
              </a:rPr>
              <a:t>Classwork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F479C-F0BB-4E73-77D0-2AEDCC276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699" y="1553107"/>
            <a:ext cx="7443870" cy="4847798"/>
          </a:xfrm>
        </p:spPr>
        <p:txBody>
          <a:bodyPr anchor="t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B0F0"/>
                </a:solidFill>
                <a:latin typeface="Bahnschrift" panose="020B0502040204020203" pitchFamily="34" charset="0"/>
              </a:rPr>
              <a:t>Rail-Related Courses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Railroad Track Practicum – Most interesting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Bahnschrift" panose="020B0502040204020203" pitchFamily="34" charset="0"/>
              </a:rPr>
              <a:t>Structures – Most challenging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General Courses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Bahnschrift" panose="020B0502040204020203" pitchFamily="34" charset="0"/>
              </a:rPr>
              <a:t>Fluid Dynamics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– Most interesting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Electricity and Magnetism – Most challenging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>
              <a:spcBef>
                <a:spcPts val="500"/>
              </a:spcBef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0" indent="0">
              <a:buNone/>
            </a:pPr>
            <a:endParaRPr lang="en-US" sz="2000" dirty="0">
              <a:latin typeface="Bahnschrift" panose="020B0502040204020203" pitchFamily="34" charset="0"/>
            </a:endParaRPr>
          </a:p>
          <a:p>
            <a:pPr lvl="1"/>
            <a:endParaRPr lang="en-US" sz="2100" b="1" dirty="0"/>
          </a:p>
          <a:p>
            <a:endParaRPr lang="en-US" sz="1600" b="1" dirty="0"/>
          </a:p>
          <a:p>
            <a:endParaRPr lang="en-US" sz="1500" b="1" dirty="0"/>
          </a:p>
          <a:p>
            <a:endParaRPr lang="en-US" sz="1500" dirty="0"/>
          </a:p>
        </p:txBody>
      </p:sp>
      <p:sp>
        <p:nvSpPr>
          <p:cNvPr id="30" name="Freeform: Shape 25">
            <a:extLst>
              <a:ext uri="{FF2B5EF4-FFF2-40B4-BE49-F238E27FC236}">
                <a16:creationId xmlns:a16="http://schemas.microsoft.com/office/drawing/2014/main" id="{AE89E4A9-BFA9-1CF1-07C0-AE944D0DE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6F809946-E0BC-6A69-C85B-08B657958A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r="2622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438016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3299AB-D13D-3A89-1EAD-A4564A3C3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5B2E7-8D75-AE84-1FAD-51BF85B7D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464" y="227544"/>
            <a:ext cx="5314536" cy="1325563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Bahnschrift" panose="020B0502040204020203" pitchFamily="34" charset="0"/>
              </a:rPr>
              <a:t>Internship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393A3-E1A8-E7BE-4543-1F86F5FE1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699" y="1553107"/>
            <a:ext cx="6383081" cy="4847798"/>
          </a:xfrm>
        </p:spPr>
        <p:txBody>
          <a:bodyPr anchor="t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B0F0"/>
                </a:solidFill>
                <a:latin typeface="Bahnschrift" panose="020B0502040204020203" pitchFamily="34" charset="0"/>
              </a:rPr>
              <a:t>Amtrak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Hired in May 2023 as a Construction Management Intern.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Bahnschrift" panose="020B0502040204020203" pitchFamily="34" charset="0"/>
              </a:rPr>
              <a:t>Given the opportunity to continue working remote throughout my Junior year.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Bahnschrift" panose="020B0502040204020203" pitchFamily="34" charset="0"/>
              </a:rPr>
              <a:t>Will continue working until graduation.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Bahnschrift" panose="020B0502040204020203" pitchFamily="34" charset="0"/>
              </a:rPr>
              <a:t>Planning to transition to full time within the same group.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lvl="1">
              <a:spcBef>
                <a:spcPts val="1000"/>
              </a:spcBef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>
              <a:spcBef>
                <a:spcPts val="500"/>
              </a:spcBef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0" indent="0">
              <a:buNone/>
            </a:pPr>
            <a:endParaRPr lang="en-US" sz="2000" dirty="0">
              <a:latin typeface="Bahnschrift" panose="020B0502040204020203" pitchFamily="34" charset="0"/>
            </a:endParaRPr>
          </a:p>
          <a:p>
            <a:pPr lvl="1"/>
            <a:endParaRPr lang="en-US" sz="2100" b="1" dirty="0"/>
          </a:p>
          <a:p>
            <a:endParaRPr lang="en-US" sz="1600" b="1" dirty="0"/>
          </a:p>
          <a:p>
            <a:endParaRPr lang="en-US" sz="1500" b="1" dirty="0"/>
          </a:p>
          <a:p>
            <a:endParaRPr lang="en-US" sz="1500" dirty="0"/>
          </a:p>
        </p:txBody>
      </p:sp>
      <p:sp>
        <p:nvSpPr>
          <p:cNvPr id="30" name="Freeform: Shape 25">
            <a:extLst>
              <a:ext uri="{FF2B5EF4-FFF2-40B4-BE49-F238E27FC236}">
                <a16:creationId xmlns:a16="http://schemas.microsoft.com/office/drawing/2014/main" id="{35FB0794-9E9E-267F-60B6-15BA99BE4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67512C7F-986B-0FB0-8C53-620402DBDB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r="2622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63637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C1496A-3A56-123E-76B7-93AB453CF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8EFE1-38DB-9BF4-86C7-1517F48F1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464" y="227544"/>
            <a:ext cx="5314536" cy="1325563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latin typeface="Bahnschrift" panose="020B0502040204020203" pitchFamily="34" charset="0"/>
              </a:rPr>
              <a:t>Internship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78B43-34CC-AB77-2895-F782D708C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699" y="1553107"/>
            <a:ext cx="6383081" cy="4847798"/>
          </a:xfrm>
        </p:spPr>
        <p:txBody>
          <a:bodyPr anchor="t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B0F0"/>
                </a:solidFill>
                <a:latin typeface="Bahnschrift" panose="020B0502040204020203" pitchFamily="34" charset="0"/>
              </a:rPr>
              <a:t>Construction Management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Daily site visits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Bahnschrift" panose="020B0502040204020203" pitchFamily="34" charset="0"/>
              </a:rPr>
              <a:t>Nightly tracking of overnight track outages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Bahnschrift" panose="020B0502040204020203" pitchFamily="34" charset="0"/>
              </a:rPr>
              <a:t>Monitor site safety for contractor work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Bahnschrift" panose="020B0502040204020203" pitchFamily="34" charset="0"/>
              </a:rPr>
              <a:t>Develop and review Site Specific Safety Work Plans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Coordinate with Amtrak’s Third-Party Extension of CM Staff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B0F0"/>
                </a:solidFill>
                <a:latin typeface="Bahnschrift" panose="020B0502040204020203" pitchFamily="34" charset="0"/>
              </a:rPr>
              <a:t>Project Management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Force account resource demand tracking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Bahnschrift" panose="020B0502040204020203" pitchFamily="34" charset="0"/>
              </a:rPr>
              <a:t>Financial tracking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Development of force account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esti</a:t>
            </a:r>
            <a:r>
              <a:rPr lang="en-US" sz="2000" dirty="0">
                <a:solidFill>
                  <a:prstClr val="white"/>
                </a:solidFill>
                <a:latin typeface="Bahnschrift" panose="020B0502040204020203" pitchFamily="34" charset="0"/>
              </a:rPr>
              <a:t>mates and estimates to complete.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30" name="Freeform: Shape 25">
            <a:extLst>
              <a:ext uri="{FF2B5EF4-FFF2-40B4-BE49-F238E27FC236}">
                <a16:creationId xmlns:a16="http://schemas.microsoft.com/office/drawing/2014/main" id="{337511EE-D060-3082-570A-F6E495DE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7095E497-4E25-2A65-B13E-71E0D16106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r="2622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29663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0B9F3E-2A2E-2F76-AEC1-28D47D3B6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42D94-6F06-E19D-37D4-F0017F501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464" y="227544"/>
            <a:ext cx="5314536" cy="1325563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Bahnschrift" panose="020B0502040204020203" pitchFamily="34" charset="0"/>
              </a:rPr>
              <a:t>Internship Photos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047F0-E9CA-6DD7-B9BC-75F4926D0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699" y="1553107"/>
            <a:ext cx="6383081" cy="4847798"/>
          </a:xfrm>
        </p:spPr>
        <p:txBody>
          <a:bodyPr anchor="t">
            <a:normAutofit/>
          </a:bodyPr>
          <a:lstStyle/>
          <a:p>
            <a:pPr marL="457200" lvl="1" indent="0">
              <a:spcBef>
                <a:spcPts val="1000"/>
              </a:spcBef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>
              <a:spcBef>
                <a:spcPts val="500"/>
              </a:spcBef>
              <a:defRPr/>
            </a:pPr>
            <a:endParaRPr lang="en-US" sz="2400" dirty="0">
              <a:hlinkClick r:id="rId2"/>
            </a:endParaRPr>
          </a:p>
          <a:p>
            <a:pPr>
              <a:spcBef>
                <a:spcPts val="500"/>
              </a:spcBef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0" indent="0">
              <a:buNone/>
            </a:pPr>
            <a:endParaRPr lang="en-US" sz="2000" dirty="0">
              <a:latin typeface="Bahnschrift" panose="020B0502040204020203" pitchFamily="34" charset="0"/>
            </a:endParaRPr>
          </a:p>
          <a:p>
            <a:pPr lvl="1"/>
            <a:endParaRPr lang="en-US" sz="2100" b="1" dirty="0"/>
          </a:p>
          <a:p>
            <a:endParaRPr lang="en-US" sz="1600" b="1" dirty="0"/>
          </a:p>
          <a:p>
            <a:endParaRPr lang="en-US" sz="1500" b="1" dirty="0"/>
          </a:p>
          <a:p>
            <a:endParaRPr lang="en-US" sz="1500" dirty="0"/>
          </a:p>
        </p:txBody>
      </p:sp>
      <p:sp>
        <p:nvSpPr>
          <p:cNvPr id="30" name="Freeform: Shape 25">
            <a:extLst>
              <a:ext uri="{FF2B5EF4-FFF2-40B4-BE49-F238E27FC236}">
                <a16:creationId xmlns:a16="http://schemas.microsoft.com/office/drawing/2014/main" id="{0DF7E6DB-F612-34A2-ADEB-F61D188A4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797109E7-2D84-A514-5FA0-5343D711E4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r="2622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pic>
        <p:nvPicPr>
          <p:cNvPr id="5" name="Picture 4" descr="A train tracks next to a building&#10;&#10;Description automatically generated">
            <a:extLst>
              <a:ext uri="{FF2B5EF4-FFF2-40B4-BE49-F238E27FC236}">
                <a16:creationId xmlns:a16="http://schemas.microsoft.com/office/drawing/2014/main" id="{5837B434-3EFC-EFB6-D789-46A1135B6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84" y="1472481"/>
            <a:ext cx="2585975" cy="1939481"/>
          </a:xfrm>
          <a:prstGeom prst="rect">
            <a:avLst/>
          </a:prstGeom>
        </p:spPr>
      </p:pic>
      <p:pic>
        <p:nvPicPr>
          <p:cNvPr id="8" name="Picture 7" descr="A group of people wearing safety vests and white helmets&#10;&#10;Description automatically generated">
            <a:extLst>
              <a:ext uri="{FF2B5EF4-FFF2-40B4-BE49-F238E27FC236}">
                <a16:creationId xmlns:a16="http://schemas.microsoft.com/office/drawing/2014/main" id="{5E57BFFD-E263-F282-7089-FB94C76073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992" y="1472481"/>
            <a:ext cx="2585975" cy="1939482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A963179-E75C-A799-7E70-233337E0542B}"/>
              </a:ext>
            </a:extLst>
          </p:cNvPr>
          <p:cNvSpPr txBox="1">
            <a:spLocks/>
          </p:cNvSpPr>
          <p:nvPr/>
        </p:nvSpPr>
        <p:spPr>
          <a:xfrm>
            <a:off x="1587671" y="3492588"/>
            <a:ext cx="2966451" cy="34126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New “Fitter” Interlocking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group of people standing on train tracks&#10;&#10;Description automatically generated">
            <a:extLst>
              <a:ext uri="{FF2B5EF4-FFF2-40B4-BE49-F238E27FC236}">
                <a16:creationId xmlns:a16="http://schemas.microsoft.com/office/drawing/2014/main" id="{E6235F74-388D-760C-46AE-EBE18CC44C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84" y="3853561"/>
            <a:ext cx="2585975" cy="1939481"/>
          </a:xfrm>
          <a:prstGeom prst="rect">
            <a:avLst/>
          </a:prstGeom>
        </p:spPr>
      </p:pic>
      <p:pic>
        <p:nvPicPr>
          <p:cNvPr id="13" name="Picture 12" descr="A group of people standing on train tracks&#10;&#10;Description automatically generated">
            <a:extLst>
              <a:ext uri="{FF2B5EF4-FFF2-40B4-BE49-F238E27FC236}">
                <a16:creationId xmlns:a16="http://schemas.microsoft.com/office/drawing/2014/main" id="{0750B876-A0DE-5F99-6C4C-C896346D16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992" y="3853561"/>
            <a:ext cx="2585975" cy="1939481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8120D0D-CFC4-686F-1DAA-E0FD5392AFD7}"/>
              </a:ext>
            </a:extLst>
          </p:cNvPr>
          <p:cNvSpPr txBox="1">
            <a:spLocks/>
          </p:cNvSpPr>
          <p:nvPr/>
        </p:nvSpPr>
        <p:spPr>
          <a:xfrm>
            <a:off x="1244049" y="5872926"/>
            <a:ext cx="3653694" cy="34126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“Tower 1” Interlocking Renewal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6016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4B6214-EDE0-4C59-8D2D-D0E54DE9F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869" y="278726"/>
            <a:ext cx="10520702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Agenda – Frederick Douglass Tunnel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1EAF0-6EAB-43DF-BC76-DE22A3863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616" y="1604289"/>
            <a:ext cx="6888286" cy="398515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Luigi Rosa, PE, PMP</a:t>
            </a:r>
            <a:endParaRPr lang="en-US" sz="3200" dirty="0">
              <a:latin typeface="Bahnschrift" panose="020B0502040204020203" pitchFamily="34" charset="0"/>
            </a:endParaRPr>
          </a:p>
          <a:p>
            <a:pPr lvl="2"/>
            <a:r>
              <a:rPr lang="en-US" dirty="0">
                <a:latin typeface="Bahnschrift" panose="020B0502040204020203" pitchFamily="34" charset="0"/>
              </a:rPr>
              <a:t>Assistant Vice President, Amtrak </a:t>
            </a:r>
          </a:p>
          <a:p>
            <a:pPr lvl="2"/>
            <a:endParaRPr lang="en-US" dirty="0">
              <a:latin typeface="Bahnschrift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Dean Del </a:t>
            </a:r>
            <a:r>
              <a:rPr lang="en-US" dirty="0" err="1">
                <a:latin typeface="Bahnschrift" panose="020B0502040204020203" pitchFamily="34" charset="0"/>
              </a:rPr>
              <a:t>Peschio</a:t>
            </a:r>
            <a:r>
              <a:rPr lang="en-US" dirty="0">
                <a:latin typeface="Bahnschrift" panose="020B0502040204020203" pitchFamily="34" charset="0"/>
              </a:rPr>
              <a:t> </a:t>
            </a:r>
          </a:p>
          <a:p>
            <a:pPr lvl="2"/>
            <a:r>
              <a:rPr lang="en-US" dirty="0">
                <a:latin typeface="Bahnschrift" panose="020B0502040204020203" pitchFamily="34" charset="0"/>
              </a:rPr>
              <a:t>Chief Strategy Officer, MARC</a:t>
            </a:r>
          </a:p>
          <a:p>
            <a:pPr lvl="2"/>
            <a:endParaRPr lang="en-US" dirty="0">
              <a:latin typeface="Bahnschrift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Sariah Tambre Leigh</a:t>
            </a:r>
          </a:p>
          <a:p>
            <a:pPr lvl="2"/>
            <a:r>
              <a:rPr lang="en-US" dirty="0">
                <a:latin typeface="Bahnschrift" panose="020B0502040204020203" pitchFamily="34" charset="0"/>
              </a:rPr>
              <a:t>Senior Director, Amtrak</a:t>
            </a:r>
          </a:p>
          <a:p>
            <a:pPr lvl="2"/>
            <a:endParaRPr lang="en-US" dirty="0">
              <a:latin typeface="Bahnschrift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Presenting on:</a:t>
            </a:r>
          </a:p>
          <a:p>
            <a:pPr lvl="2"/>
            <a:r>
              <a:rPr lang="en-US" dirty="0">
                <a:latin typeface="Bahnschrift" panose="020B0502040204020203" pitchFamily="34" charset="0"/>
              </a:rPr>
              <a:t>Frederick Douglas Tunnel Program </a:t>
            </a:r>
          </a:p>
          <a:p>
            <a:pPr lvl="3"/>
            <a:endParaRPr lang="en-US" dirty="0">
              <a:latin typeface="Bahnschrift" panose="020B0502040204020203" pitchFamily="34" charset="0"/>
            </a:endParaRP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B4C630C2-3604-4B3D-A218-C1758DA478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r="2622" b="-2"/>
          <a:stretch/>
        </p:blipFill>
        <p:spPr>
          <a:xfrm>
            <a:off x="7721288" y="1434760"/>
            <a:ext cx="3835039" cy="398515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3573418-C2F2-33A1-F84E-59222BB10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" t="56689" r="3543" b="15013"/>
          <a:stretch/>
        </p:blipFill>
        <p:spPr bwMode="auto">
          <a:xfrm>
            <a:off x="1953675" y="5419916"/>
            <a:ext cx="3939702" cy="1438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93329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C4B0D-FE79-46BD-9944-236402978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8973" y="1431607"/>
            <a:ext cx="8334491" cy="1405843"/>
          </a:xfrm>
        </p:spPr>
        <p:txBody>
          <a:bodyPr/>
          <a:lstStyle/>
          <a:p>
            <a:r>
              <a:rPr lang="en-US"/>
              <a:t>Amtrak and MDOT MTA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6FF84-F708-4F0C-923E-18F39B70A5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1478974" y="2026265"/>
            <a:ext cx="9008918" cy="559621"/>
          </a:xfrm>
        </p:spPr>
        <p:txBody>
          <a:bodyPr/>
          <a:lstStyle/>
          <a:p>
            <a:r>
              <a:rPr lang="en-US" sz="3273" b="1"/>
              <a:t>Frederick Douglass Tunnel Program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8CD06-81B8-419D-BD16-B0DE35051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>
                <a:latin typeface="Arial Black"/>
              </a:rPr>
              <a:t>WARES </a:t>
            </a:r>
            <a:endParaRPr lang="en-US"/>
          </a:p>
          <a:p>
            <a:r>
              <a:rPr lang="en-US">
                <a:latin typeface="Arial Black"/>
              </a:rPr>
              <a:t>January 2025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763F04-AB5F-B7F1-BF76-09E9206B3E62}"/>
              </a:ext>
            </a:extLst>
          </p:cNvPr>
          <p:cNvSpPr txBox="1"/>
          <p:nvPr/>
        </p:nvSpPr>
        <p:spPr>
          <a:xfrm>
            <a:off x="4390407" y="5206959"/>
            <a:ext cx="6414901" cy="7868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2345" tIns="31173" rIns="62345" bIns="31173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498713"/>
            <a:r>
              <a:rPr lang="en-US" sz="2727" b="1">
                <a:solidFill>
                  <a:srgbClr val="F9A13F"/>
                </a:solidFill>
                <a:latin typeface="Arial"/>
                <a:cs typeface="Arial"/>
              </a:rPr>
              <a:t>Connecting More People and Places</a:t>
            </a:r>
            <a:endParaRPr lang="en-US" sz="2727">
              <a:solidFill>
                <a:srgbClr val="F9A13F"/>
              </a:solidFill>
              <a:latin typeface="Arial"/>
              <a:cs typeface="Arial"/>
            </a:endParaRPr>
          </a:p>
          <a:p>
            <a:pPr defTabSz="498713"/>
            <a:endParaRPr lang="en-US" sz="1977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2620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706CF-23F4-EA3F-ABB7-7D306E8F5F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Luigi Rosa </a:t>
            </a:r>
            <a:br>
              <a:rPr lang="en-US"/>
            </a:br>
            <a:br>
              <a:rPr lang="en-US"/>
            </a:br>
            <a:r>
              <a:rPr lang="en-US" sz="3682"/>
              <a:t>Amtrak - AVP FDT Program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834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7F0EB3B-6D08-4488-BBD3-AD44FD05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365" y="195431"/>
            <a:ext cx="9610788" cy="474108"/>
          </a:xfrm>
        </p:spPr>
        <p:txBody>
          <a:bodyPr/>
          <a:lstStyle/>
          <a:p>
            <a:r>
              <a:rPr lang="en-US" sz="3000"/>
              <a:t>FDT Overview Video</a:t>
            </a:r>
            <a:br>
              <a:rPr lang="en-US" sz="2727"/>
            </a:br>
            <a:br>
              <a:rPr lang="en-US" sz="2727"/>
            </a:br>
            <a:endParaRPr lang="en-US" sz="2727"/>
          </a:p>
        </p:txBody>
      </p:sp>
      <p:pic>
        <p:nvPicPr>
          <p:cNvPr id="7" name="Online Media 6" title="New Era of Rail: Amtrak's Frederick Douglass Tunnel Program">
            <a:hlinkClick r:id="" action="ppaction://media"/>
            <a:extLst>
              <a:ext uri="{FF2B5EF4-FFF2-40B4-BE49-F238E27FC236}">
                <a16:creationId xmlns:a16="http://schemas.microsoft.com/office/drawing/2014/main" id="{0C2771E9-9432-EA3C-6EFF-B0D5A9F3D05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53596" y="737322"/>
            <a:ext cx="9374548" cy="526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35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7F0EB3B-6D08-4488-BBD3-AD44FD05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961" y="187432"/>
            <a:ext cx="9172319" cy="458522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23"/>
              <a:t>Bold Vision for the Northeast Megalopolis and FDT</a:t>
            </a: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658B8037-B5E7-74B8-015C-BC48AA3AC3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85895" y="188728"/>
            <a:ext cx="349534" cy="365125"/>
          </a:xfrm>
        </p:spPr>
        <p:txBody>
          <a:bodyPr/>
          <a:lstStyle/>
          <a:p>
            <a:pPr defTabSz="498713">
              <a:spcAft>
                <a:spcPts val="409"/>
              </a:spcAft>
            </a:pPr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>
                <a:spcAft>
                  <a:spcPts val="409"/>
                </a:spcAft>
              </a:pPr>
              <a:t>18</a:t>
            </a:fld>
            <a:endParaRPr lang="en-US">
              <a:solidFill>
                <a:srgbClr val="00537E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91AC815-7EDD-BD6B-C732-83787D5B7E36}"/>
              </a:ext>
            </a:extLst>
          </p:cNvPr>
          <p:cNvGraphicFramePr>
            <a:graphicFrameLocks noGrp="1"/>
          </p:cNvGraphicFramePr>
          <p:nvPr/>
        </p:nvGraphicFramePr>
        <p:xfrm>
          <a:off x="834569" y="624316"/>
          <a:ext cx="10557013" cy="5261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1743">
                  <a:extLst>
                    <a:ext uri="{9D8B030D-6E8A-4147-A177-3AD203B41FA5}">
                      <a16:colId xmlns:a16="http://schemas.microsoft.com/office/drawing/2014/main" val="594819493"/>
                    </a:ext>
                  </a:extLst>
                </a:gridCol>
                <a:gridCol w="5405270">
                  <a:extLst>
                    <a:ext uri="{9D8B030D-6E8A-4147-A177-3AD203B41FA5}">
                      <a16:colId xmlns:a16="http://schemas.microsoft.com/office/drawing/2014/main" val="2389592255"/>
                    </a:ext>
                  </a:extLst>
                </a:gridCol>
              </a:tblGrid>
              <a:tr h="5261787">
                <a:tc>
                  <a:txBody>
                    <a:bodyPr/>
                    <a:lstStyle/>
                    <a:p>
                      <a:pPr marL="457200" lvl="0" indent="-457200" algn="l">
                        <a:buClrTx/>
                        <a:buSzPts val="1800"/>
                        <a:buFont typeface="Wingdings"/>
                        <a:buChar char="q"/>
                      </a:pPr>
                      <a:endParaRPr lang="en-US" sz="2100" b="0" i="0" u="none" strike="noStrike" kern="120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  <a:p>
                      <a:pPr marL="457200" indent="-457200" algn="l" rtl="0" eaLnBrk="1" fontAlgn="t" latinLnBrk="0" hangingPunct="1">
                        <a:buFont typeface="Wingdings"/>
                        <a:buChar char="q"/>
                      </a:pPr>
                      <a:r>
                        <a:rPr lang="en-US" sz="2100" b="0" i="0" u="none" strike="noStrike" kern="120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Continue to grow and thrive</a:t>
                      </a:r>
                      <a:endParaRPr lang="en-US" sz="2100" b="0" i="0" u="none" strike="noStrike">
                        <a:effectLst/>
                        <a:latin typeface="Calibri"/>
                      </a:endParaRPr>
                    </a:p>
                    <a:p>
                      <a:pPr marL="283210" lvl="0" indent="-283210" algn="l">
                        <a:buNone/>
                      </a:pPr>
                      <a:endParaRPr lang="en-US" sz="2100" b="0" i="0" u="none" strike="noStrike" kern="120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  <a:p>
                      <a:pPr marL="457200" indent="-457200" algn="l" rtl="0" eaLnBrk="1" fontAlgn="t" latinLnBrk="0" hangingPunct="1">
                        <a:lnSpc>
                          <a:spcPct val="100000"/>
                        </a:lnSpc>
                        <a:buFont typeface="Wingdings"/>
                        <a:buChar char="q"/>
                      </a:pPr>
                      <a:r>
                        <a:rPr lang="en-US" sz="2100" b="0" i="0" u="none" strike="noStrike" kern="120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Building a modern, safe, resilient and reliable railroad</a:t>
                      </a:r>
                      <a:endParaRPr lang="en-US" sz="2100" b="0" i="0" u="none" strike="noStrike">
                        <a:effectLst/>
                        <a:latin typeface="Calibri"/>
                      </a:endParaRPr>
                    </a:p>
                    <a:p>
                      <a:pPr marL="283210" lvl="0" indent="-283210" algn="l">
                        <a:lnSpc>
                          <a:spcPct val="100000"/>
                        </a:lnSpc>
                        <a:buNone/>
                      </a:pPr>
                      <a:endParaRPr lang="en-US" sz="2100" b="0" i="0" u="none" strike="noStrike" kern="120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  <a:p>
                      <a:pPr marL="457200" indent="-457200" algn="l" rtl="0" eaLnBrk="1" fontAlgn="t" latinLnBrk="0" hangingPunct="1">
                        <a:buFont typeface="Wingdings"/>
                        <a:buChar char="q"/>
                      </a:pPr>
                      <a:r>
                        <a:rPr lang="en-US" sz="2100" b="0" i="0" u="none" strike="noStrike" kern="120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Improve mobility and connection</a:t>
                      </a:r>
                      <a:endParaRPr lang="en-US" sz="2100" b="0" i="0" u="none" strike="noStrike">
                        <a:effectLst/>
                        <a:latin typeface="Calibri"/>
                      </a:endParaRPr>
                    </a:p>
                    <a:p>
                      <a:pPr marL="283210" indent="-283210" algn="l" rtl="0" eaLnBrk="1" fontAlgn="t" latinLnBrk="0" hangingPunct="1"/>
                      <a:endParaRPr lang="en-US" sz="2100" b="0" i="0" u="none" strike="noStrike" kern="120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  <a:p>
                      <a:pPr marL="457200" lvl="0" indent="-457200" algn="l">
                        <a:buFont typeface="Wingdings"/>
                        <a:buChar char="q"/>
                      </a:pPr>
                      <a:r>
                        <a:rPr lang="en-US" sz="2100" b="0" i="0" u="none" strike="noStrike" kern="120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Create economic opportunity</a:t>
                      </a:r>
                      <a:endParaRPr lang="en-US" sz="2100" b="0" i="0" u="none" strike="noStrike">
                        <a:effectLst/>
                        <a:latin typeface="Calibri"/>
                      </a:endParaRPr>
                    </a:p>
                    <a:p>
                      <a:pPr marL="283210" lvl="0" indent="-283210" algn="l">
                        <a:buNone/>
                      </a:pPr>
                      <a:endParaRPr lang="en-US" sz="2100" b="0" i="0" u="none" strike="noStrike" kern="120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  <a:p>
                      <a:pPr marL="283210" lvl="0" indent="-283210" algn="l">
                        <a:buNone/>
                      </a:pPr>
                      <a:endParaRPr lang="en-US" sz="2100" b="0" i="0" u="none" strike="noStrike" kern="120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  <a:p>
                      <a:pPr marL="457200" indent="-457200" algn="l" rtl="0" eaLnBrk="1" fontAlgn="t" latinLnBrk="0" hangingPunct="1">
                        <a:buFont typeface="Wingdings"/>
                        <a:buChar char="q"/>
                      </a:pPr>
                      <a:r>
                        <a:rPr lang="en-US" sz="2100" b="0" i="0" u="none" strike="noStrike" kern="120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Support desirable and more livable cities and communities </a:t>
                      </a:r>
                      <a:endParaRPr lang="en-US" sz="2100" b="0" i="0" u="none" strike="noStrike">
                        <a:effectLst/>
                        <a:latin typeface="Calibri"/>
                      </a:endParaRPr>
                    </a:p>
                    <a:p>
                      <a:pPr marL="283210" lvl="0" indent="-283210" algn="l">
                        <a:buNone/>
                      </a:pPr>
                      <a:endParaRPr lang="en-US" sz="2100" b="0" i="0" u="none" strike="noStrike" kern="120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  <a:p>
                      <a:pPr marL="457200" indent="-457200" algn="l" rtl="0" eaLnBrk="1" fontAlgn="t" latinLnBrk="0" hangingPunct="1">
                        <a:buFont typeface="Wingdings"/>
                        <a:buChar char="q"/>
                      </a:pPr>
                      <a:r>
                        <a:rPr lang="en-US" sz="2100" b="0" i="0" u="none" strike="noStrike" kern="120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Towards a sustainable future increasing America’s ability to compete in the world</a:t>
                      </a:r>
                      <a:endParaRPr lang="en-US" sz="2100" b="0" i="0" u="none" strike="noStrike">
                        <a:effectLst/>
                        <a:latin typeface="Calibri"/>
                      </a:endParaRPr>
                    </a:p>
                  </a:txBody>
                  <a:tcPr marL="107897" marR="107897" marT="53948" marB="53948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buClrTx/>
                        <a:buSzPts val="1800"/>
                        <a:buNone/>
                      </a:pPr>
                      <a:endParaRPr lang="en-US" sz="2100" b="0" i="0" u="none" strike="noStrike" kern="1200">
                        <a:solidFill>
                          <a:srgbClr val="00537E"/>
                        </a:solidFill>
                        <a:effectLst/>
                        <a:latin typeface="Calibri"/>
                      </a:endParaRPr>
                    </a:p>
                    <a:p>
                      <a:pPr marL="457200" indent="-457200" algn="l" rtl="0" eaLnBrk="1" fontAlgn="t" latinLnBrk="0" hangingPunct="1">
                        <a:buFont typeface="Wingdings"/>
                        <a:buChar char="Ø"/>
                      </a:pPr>
                      <a:r>
                        <a:rPr lang="en-US" sz="2100" b="0" i="0" u="none" strike="noStrike" kern="1200">
                          <a:solidFill>
                            <a:srgbClr val="00537E"/>
                          </a:solidFill>
                          <a:effectLst/>
                          <a:latin typeface="Calibri"/>
                        </a:rPr>
                        <a:t>Attract new talent, resources and tourists</a:t>
                      </a:r>
                      <a:endParaRPr lang="en-US" sz="2100" b="0" i="0" u="none" strike="noStrike">
                        <a:effectLst/>
                        <a:latin typeface="Calibri"/>
                      </a:endParaRPr>
                    </a:p>
                    <a:p>
                      <a:pPr marL="283210" lvl="0" indent="-283210" algn="l">
                        <a:buNone/>
                      </a:pPr>
                      <a:endParaRPr lang="en-US" sz="2100" b="0" i="0" u="none" strike="noStrike" kern="1200">
                        <a:solidFill>
                          <a:srgbClr val="00537E"/>
                        </a:solidFill>
                        <a:effectLst/>
                        <a:latin typeface="Calibri"/>
                      </a:endParaRPr>
                    </a:p>
                    <a:p>
                      <a:pPr marL="457200" indent="-457200" algn="l" rtl="0" eaLnBrk="1" fontAlgn="t" latinLnBrk="0" hangingPunct="1">
                        <a:buFont typeface="Wingdings"/>
                        <a:buChar char="Ø"/>
                      </a:pPr>
                      <a:r>
                        <a:rPr lang="en-US" sz="2100" b="0" i="0" u="none" strike="noStrike" kern="1200">
                          <a:solidFill>
                            <a:srgbClr val="00537E"/>
                          </a:solidFill>
                          <a:effectLst/>
                          <a:latin typeface="Calibri"/>
                        </a:rPr>
                        <a:t>Replacing aging infrastructures (1873), addressing a huge backlog of SOGR projects</a:t>
                      </a:r>
                      <a:endParaRPr lang="en-US" sz="2100" b="0" i="0" u="none" strike="noStrike">
                        <a:effectLst/>
                        <a:latin typeface="Calibri"/>
                      </a:endParaRPr>
                    </a:p>
                    <a:p>
                      <a:pPr marL="457200" lvl="0" indent="-457200" algn="l">
                        <a:buFont typeface="Wingdings"/>
                        <a:buChar char="Ø"/>
                      </a:pPr>
                      <a:endParaRPr lang="en-US" sz="2100" b="0" i="0" u="none" strike="noStrike" kern="1200">
                        <a:solidFill>
                          <a:srgbClr val="00537E"/>
                        </a:solidFill>
                        <a:effectLst/>
                        <a:latin typeface="Calibri"/>
                      </a:endParaRPr>
                    </a:p>
                    <a:p>
                      <a:pPr marL="457200" indent="-457200" algn="l" rtl="0" eaLnBrk="1" fontAlgn="t" latinLnBrk="0" hangingPunct="1">
                        <a:buFont typeface="Wingdings"/>
                        <a:buChar char="Ø"/>
                      </a:pPr>
                      <a:r>
                        <a:rPr lang="en-US" sz="2100" b="0" i="0" u="none" strike="noStrike" kern="1200">
                          <a:solidFill>
                            <a:srgbClr val="00537E"/>
                          </a:solidFill>
                          <a:effectLst/>
                          <a:latin typeface="Calibri"/>
                        </a:rPr>
                        <a:t>Regional connectivity (Amtrak/MARC/Bus)</a:t>
                      </a:r>
                      <a:endParaRPr lang="en-US" sz="2100" b="0" i="0" u="none" strike="noStrike">
                        <a:effectLst/>
                        <a:latin typeface="Calibri"/>
                      </a:endParaRPr>
                    </a:p>
                    <a:p>
                      <a:pPr marL="283210" indent="-283210" algn="l" rtl="0" eaLnBrk="1" fontAlgn="t" latinLnBrk="0" hangingPunct="1"/>
                      <a:endParaRPr lang="en-US" sz="2100" b="0" i="0" u="none" strike="noStrike" kern="1200">
                        <a:solidFill>
                          <a:srgbClr val="00537E"/>
                        </a:solidFill>
                        <a:effectLst/>
                        <a:latin typeface="Calibri"/>
                      </a:endParaRPr>
                    </a:p>
                    <a:p>
                      <a:pPr marL="457200" lvl="0" indent="-457200" algn="l">
                        <a:buFont typeface="Wingdings"/>
                        <a:buChar char="Ø"/>
                      </a:pPr>
                      <a:r>
                        <a:rPr lang="en-US" sz="2100" b="0" i="0" u="none" strike="noStrike" kern="1200">
                          <a:solidFill>
                            <a:srgbClr val="00537E"/>
                          </a:solidFill>
                          <a:effectLst/>
                          <a:latin typeface="Calibri"/>
                        </a:rPr>
                        <a:t>Baltimore Workforce Hub and Community Investment Program</a:t>
                      </a:r>
                      <a:endParaRPr lang="en-US" sz="2100" b="0" i="0" u="none" strike="noStrike">
                        <a:effectLst/>
                        <a:latin typeface="Calibri"/>
                      </a:endParaRPr>
                    </a:p>
                    <a:p>
                      <a:pPr marL="457200" lvl="0" indent="-457200" algn="l">
                        <a:buFont typeface="Wingdings"/>
                        <a:buChar char="Ø"/>
                      </a:pPr>
                      <a:endParaRPr lang="en-US" sz="2100" b="0" i="0" u="none" strike="noStrike" kern="1200">
                        <a:solidFill>
                          <a:srgbClr val="00537E"/>
                        </a:solidFill>
                        <a:effectLst/>
                        <a:latin typeface="Calibri"/>
                      </a:endParaRPr>
                    </a:p>
                    <a:p>
                      <a:pPr marL="457200" indent="-457200" algn="l" rtl="0" eaLnBrk="1" fontAlgn="t" latinLnBrk="0" hangingPunct="1">
                        <a:buFont typeface="Wingdings"/>
                        <a:buChar char="Ø"/>
                      </a:pPr>
                      <a:r>
                        <a:rPr lang="en-US" sz="2100" b="0" i="0" u="none" strike="noStrike" kern="1200">
                          <a:solidFill>
                            <a:srgbClr val="00537E"/>
                          </a:solidFill>
                          <a:effectLst/>
                          <a:latin typeface="Calibri"/>
                        </a:rPr>
                        <a:t>TOD, private support</a:t>
                      </a:r>
                      <a:endParaRPr lang="en-US" sz="2100" b="0" i="0" u="none" strike="noStrike">
                        <a:effectLst/>
                        <a:latin typeface="Calibri"/>
                      </a:endParaRPr>
                    </a:p>
                    <a:p>
                      <a:pPr marL="283210" indent="-283210" algn="l" rtl="0" eaLnBrk="1" fontAlgn="t" latinLnBrk="0" hangingPunct="1"/>
                      <a:endParaRPr lang="en-US" sz="2100" b="0" i="0" u="none" strike="noStrike" kern="1200">
                        <a:solidFill>
                          <a:srgbClr val="00537E"/>
                        </a:solidFill>
                        <a:effectLst/>
                        <a:latin typeface="Calibri"/>
                      </a:endParaRPr>
                    </a:p>
                    <a:p>
                      <a:pPr marL="283210" lvl="0" indent="-283210" algn="l">
                        <a:buNone/>
                      </a:pPr>
                      <a:endParaRPr lang="en-US" sz="2100" b="0" i="0" u="none" strike="noStrike" kern="1200">
                        <a:solidFill>
                          <a:srgbClr val="00537E"/>
                        </a:solidFill>
                        <a:effectLst/>
                        <a:latin typeface="Calibri"/>
                      </a:endParaRPr>
                    </a:p>
                    <a:p>
                      <a:pPr marL="457200" lvl="0" indent="-457200" algn="l">
                        <a:buFont typeface="Wingdings"/>
                        <a:buChar char="Ø"/>
                      </a:pPr>
                      <a:r>
                        <a:rPr lang="en-US" sz="2100" b="0" i="0" u="none" strike="noStrike" kern="1200">
                          <a:solidFill>
                            <a:srgbClr val="00537E"/>
                          </a:solidFill>
                          <a:effectLst/>
                          <a:latin typeface="Calibri"/>
                        </a:rPr>
                        <a:t>Equity, sustainability, access to opportunities</a:t>
                      </a:r>
                      <a:endParaRPr lang="en-US" sz="2100" b="0" i="0" u="none" strike="noStrike">
                        <a:effectLst/>
                        <a:latin typeface="Calibri"/>
                      </a:endParaRPr>
                    </a:p>
                  </a:txBody>
                  <a:tcPr marL="107897" marR="107897" marT="53948" marB="53948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9798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104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4A1D5-0A97-E4E1-A848-B5AD395E0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961" y="604544"/>
            <a:ext cx="9172319" cy="458522"/>
          </a:xfrm>
        </p:spPr>
        <p:txBody>
          <a:bodyPr/>
          <a:lstStyle/>
          <a:p>
            <a:r>
              <a:rPr lang="en-US" dirty="0">
                <a:latin typeface="Arial Black"/>
              </a:rPr>
              <a:t>FDT Overview and its </a:t>
            </a:r>
            <a:r>
              <a:rPr lang="en-US">
                <a:latin typeface="Arial Black"/>
              </a:rPr>
              <a:t>Significance</a:t>
            </a:r>
            <a:r>
              <a:rPr lang="en-US" dirty="0">
                <a:latin typeface="Arial Black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4AC57-5352-D30F-26F3-C7DA132D5C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19</a:t>
            </a:fld>
            <a:endParaRPr lang="en-US">
              <a:solidFill>
                <a:srgbClr val="00537E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E25FA00-F0E5-4A58-09CE-C2566BAC0DAE}"/>
              </a:ext>
            </a:extLst>
          </p:cNvPr>
          <p:cNvSpPr txBox="1">
            <a:spLocks/>
          </p:cNvSpPr>
          <p:nvPr/>
        </p:nvSpPr>
        <p:spPr>
          <a:xfrm>
            <a:off x="7382466" y="1378969"/>
            <a:ext cx="4013206" cy="4411070"/>
          </a:xfrm>
          <a:prstGeom prst="rect">
            <a:avLst/>
          </a:prstGeom>
        </p:spPr>
        <p:txBody>
          <a:bodyPr/>
          <a:lstStyle>
            <a:lvl1pPr marL="374035" indent="-374035" algn="l" defTabSz="498713" rtl="0" eaLnBrk="1" latinLnBrk="0" hangingPunct="1">
              <a:spcBef>
                <a:spcPts val="0"/>
              </a:spcBef>
              <a:spcAft>
                <a:spcPts val="409"/>
              </a:spcAft>
              <a:buFont typeface="Arial"/>
              <a:buChar char="•"/>
              <a:defRPr sz="3200" b="0" i="0" kern="1200">
                <a:solidFill>
                  <a:schemeClr val="tx2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810407" indent="-311695" algn="l" defTabSz="498713" rtl="0" eaLnBrk="1" latinLnBrk="0" hangingPunct="1">
              <a:spcBef>
                <a:spcPts val="0"/>
              </a:spcBef>
              <a:spcAft>
                <a:spcPts val="409"/>
              </a:spcAft>
              <a:buFont typeface="Arial"/>
              <a:buChar char="–"/>
              <a:defRPr sz="2800" b="0" i="0" kern="1200">
                <a:solidFill>
                  <a:schemeClr val="tx2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46781" indent="-249356" algn="l" defTabSz="498713" rtl="0" eaLnBrk="1" latinLnBrk="0" hangingPunct="1">
              <a:spcBef>
                <a:spcPts val="0"/>
              </a:spcBef>
              <a:spcAft>
                <a:spcPts val="409"/>
              </a:spcAft>
              <a:buFont typeface="Arial"/>
              <a:buChar char="•"/>
              <a:defRPr sz="2400" b="0" i="0" kern="1200">
                <a:solidFill>
                  <a:schemeClr val="tx2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745493" indent="-249356" algn="l" defTabSz="498713" rtl="0" eaLnBrk="1" latinLnBrk="0" hangingPunct="1">
              <a:spcBef>
                <a:spcPts val="0"/>
              </a:spcBef>
              <a:spcAft>
                <a:spcPts val="409"/>
              </a:spcAft>
              <a:buFont typeface="Arial"/>
              <a:buChar char="–"/>
              <a:defRPr sz="2400" b="0" i="0" kern="1200">
                <a:solidFill>
                  <a:schemeClr val="tx2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244206" indent="-249356" algn="l" defTabSz="498713" rtl="0" eaLnBrk="1" latinLnBrk="0" hangingPunct="1">
              <a:spcBef>
                <a:spcPts val="0"/>
              </a:spcBef>
              <a:spcAft>
                <a:spcPts val="409"/>
              </a:spcAft>
              <a:buFont typeface="Arial"/>
              <a:buChar char="»"/>
              <a:defRPr sz="2400" b="0" i="0" kern="1200">
                <a:solidFill>
                  <a:schemeClr val="tx2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742918" indent="-249356" algn="l" defTabSz="498713" rtl="0" eaLnBrk="1" latinLnBrk="0" hangingPunct="1">
              <a:spcBef>
                <a:spcPct val="20000"/>
              </a:spcBef>
              <a:buFont typeface="Arial"/>
              <a:buChar char="•"/>
              <a:defRPr sz="21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41630" indent="-249356" algn="l" defTabSz="498713" rtl="0" eaLnBrk="1" latinLnBrk="0" hangingPunct="1">
              <a:spcBef>
                <a:spcPct val="20000"/>
              </a:spcBef>
              <a:buFont typeface="Arial"/>
              <a:buChar char="•"/>
              <a:defRPr sz="21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40343" indent="-249356" algn="l" defTabSz="498713" rtl="0" eaLnBrk="1" latinLnBrk="0" hangingPunct="1">
              <a:spcBef>
                <a:spcPct val="20000"/>
              </a:spcBef>
              <a:buFont typeface="Arial"/>
              <a:buChar char="•"/>
              <a:defRPr sz="21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9055" indent="-249356" algn="l" defTabSz="498713" rtl="0" eaLnBrk="1" latinLnBrk="0" hangingPunct="1">
              <a:spcBef>
                <a:spcPct val="20000"/>
              </a:spcBef>
              <a:buFont typeface="Arial"/>
              <a:buChar char="•"/>
              <a:defRPr sz="21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8721" indent="-198721" defTabSz="340023">
              <a:spcAft>
                <a:spcPts val="1043"/>
              </a:spcAft>
              <a:buFont typeface="Wingdings" panose="05000000000000000000" pitchFamily="2" charset="2"/>
              <a:buChar char="§"/>
            </a:pPr>
            <a:r>
              <a:rPr lang="en-US" sz="1565">
                <a:solidFill>
                  <a:srgbClr val="00537E">
                    <a:lumMod val="75000"/>
                  </a:srgbClr>
                </a:solidFill>
              </a:rPr>
              <a:t>10 miles of rail improvements along the NEC</a:t>
            </a:r>
          </a:p>
          <a:p>
            <a:pPr marL="198721" indent="-198721" defTabSz="340023">
              <a:spcAft>
                <a:spcPts val="1043"/>
              </a:spcAft>
              <a:buFont typeface="Wingdings" panose="05000000000000000000" pitchFamily="2" charset="2"/>
              <a:buChar char="§"/>
            </a:pPr>
            <a:r>
              <a:rPr lang="en-US" sz="1565">
                <a:solidFill>
                  <a:srgbClr val="00537E">
                    <a:lumMod val="75000"/>
                  </a:srgbClr>
                </a:solidFill>
              </a:rPr>
              <a:t>~2 miles of new tunnel per bore in West Baltimore (two tunnel bores)</a:t>
            </a:r>
          </a:p>
          <a:p>
            <a:pPr marL="198721" indent="-198721" defTabSz="340023">
              <a:spcAft>
                <a:spcPts val="1043"/>
              </a:spcAft>
              <a:buFont typeface="Wingdings" panose="05000000000000000000" pitchFamily="2" charset="2"/>
              <a:buChar char="§"/>
            </a:pPr>
            <a:r>
              <a:rPr lang="en-US" sz="1565">
                <a:solidFill>
                  <a:srgbClr val="00537E">
                    <a:lumMod val="75000"/>
                  </a:srgbClr>
                </a:solidFill>
              </a:rPr>
              <a:t>New and improved railroad infrastructure</a:t>
            </a:r>
          </a:p>
          <a:p>
            <a:pPr marL="198721" indent="-198721" defTabSz="340023">
              <a:spcAft>
                <a:spcPts val="1043"/>
              </a:spcAft>
              <a:buFont typeface="Wingdings" panose="05000000000000000000" pitchFamily="2" charset="2"/>
              <a:buChar char="§"/>
            </a:pPr>
            <a:r>
              <a:rPr lang="en-US" sz="1565">
                <a:solidFill>
                  <a:srgbClr val="00537E">
                    <a:lumMod val="75000"/>
                  </a:srgbClr>
                </a:solidFill>
              </a:rPr>
              <a:t>New ADA-accessible West Baltimore MARC Station</a:t>
            </a:r>
          </a:p>
          <a:p>
            <a:pPr marL="198721" indent="-198721" defTabSz="340023">
              <a:spcAft>
                <a:spcPts val="1043"/>
              </a:spcAft>
              <a:buFont typeface="Wingdings" panose="05000000000000000000" pitchFamily="2" charset="2"/>
              <a:buChar char="§"/>
            </a:pPr>
            <a:r>
              <a:rPr lang="en-US" sz="1565">
                <a:solidFill>
                  <a:srgbClr val="00537E">
                    <a:lumMod val="75000"/>
                  </a:srgbClr>
                </a:solidFill>
              </a:rPr>
              <a:t>State-of-the-art modern fire/life safety systems </a:t>
            </a:r>
          </a:p>
          <a:p>
            <a:pPr marL="198721" indent="-198721" defTabSz="340023">
              <a:spcAft>
                <a:spcPts val="1043"/>
              </a:spcAft>
              <a:buFont typeface="Wingdings" panose="05000000000000000000" pitchFamily="2" charset="2"/>
              <a:buChar char="§"/>
            </a:pPr>
            <a:r>
              <a:rPr lang="en-US" sz="1565">
                <a:solidFill>
                  <a:srgbClr val="00537E">
                    <a:lumMod val="75000"/>
                  </a:srgbClr>
                </a:solidFill>
              </a:rPr>
              <a:t>5 Bridge replacements in Baltimore City (2 roadway, 3 railroad bridges)</a:t>
            </a:r>
          </a:p>
          <a:p>
            <a:pPr marL="198721" indent="-198721" defTabSz="340023">
              <a:spcAft>
                <a:spcPts val="1043"/>
              </a:spcAft>
              <a:buFont typeface="Wingdings" panose="05000000000000000000" pitchFamily="2" charset="2"/>
              <a:buChar char="§"/>
            </a:pPr>
            <a:r>
              <a:rPr lang="en-US" sz="1565">
                <a:solidFill>
                  <a:srgbClr val="00537E">
                    <a:lumMod val="75000"/>
                  </a:srgbClr>
                </a:solidFill>
              </a:rPr>
              <a:t>11 Baltimore City roadway modifications </a:t>
            </a:r>
            <a:endParaRPr lang="en-US" sz="2086" b="1">
              <a:solidFill>
                <a:srgbClr val="00537E">
                  <a:lumMod val="75000"/>
                </a:srgbClr>
              </a:solidFill>
            </a:endParaRPr>
          </a:p>
          <a:p>
            <a:pPr marL="255017" indent="-255017" defTabSz="340023">
              <a:spcAft>
                <a:spcPts val="279"/>
              </a:spcAft>
            </a:pPr>
            <a:endParaRPr lang="en-US" sz="2086">
              <a:solidFill>
                <a:srgbClr val="00537E">
                  <a:lumMod val="75000"/>
                </a:srgbClr>
              </a:solidFill>
            </a:endParaRPr>
          </a:p>
          <a:p>
            <a:pPr marL="324795" indent="-324795" defTabSz="340023">
              <a:spcAft>
                <a:spcPts val="279"/>
              </a:spcAft>
            </a:pPr>
            <a:endParaRPr lang="en-US" sz="2086">
              <a:solidFill>
                <a:srgbClr val="00537E">
                  <a:lumMod val="75000"/>
                </a:srgbClr>
              </a:solidFill>
            </a:endParaRPr>
          </a:p>
        </p:txBody>
      </p:sp>
      <p:pic>
        <p:nvPicPr>
          <p:cNvPr id="3" name="Picture 2" descr="A map of a train line&#10;&#10;Description automatically generated">
            <a:extLst>
              <a:ext uri="{FF2B5EF4-FFF2-40B4-BE49-F238E27FC236}">
                <a16:creationId xmlns:a16="http://schemas.microsoft.com/office/drawing/2014/main" id="{0A7938FD-4F6B-51DA-7C86-19013FBB4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415" y="1384124"/>
            <a:ext cx="6215248" cy="441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62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4A1D5-0A97-E4E1-A848-B5AD395E0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961" y="364514"/>
            <a:ext cx="9172319" cy="458522"/>
          </a:xfrm>
        </p:spPr>
        <p:txBody>
          <a:bodyPr/>
          <a:lstStyle/>
          <a:p>
            <a:r>
              <a:rPr lang="en-US">
                <a:latin typeface="Arial Black"/>
              </a:rPr>
              <a:t>Frederick Douglass Tunnel - The People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4AC57-5352-D30F-26F3-C7DA132D5C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20</a:t>
            </a:fld>
            <a:endParaRPr lang="en-US">
              <a:solidFill>
                <a:srgbClr val="00537E"/>
              </a:solidFill>
            </a:endParaRPr>
          </a:p>
        </p:txBody>
      </p:sp>
      <p:pic>
        <p:nvPicPr>
          <p:cNvPr id="5" name="Picture 4" descr="A group of men in orange vests and helmets&#10;&#10;Description automatically generated">
            <a:extLst>
              <a:ext uri="{FF2B5EF4-FFF2-40B4-BE49-F238E27FC236}">
                <a16:creationId xmlns:a16="http://schemas.microsoft.com/office/drawing/2014/main" id="{5956F006-F311-76E5-01DD-D73C6B1B3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637" y="988466"/>
            <a:ext cx="10601845" cy="488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915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4AC57-5352-D30F-26F3-C7DA132D5C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21</a:t>
            </a:fld>
            <a:endParaRPr lang="en-US">
              <a:solidFill>
                <a:srgbClr val="00537E"/>
              </a:solidFill>
            </a:endParaRPr>
          </a:p>
        </p:txBody>
      </p:sp>
      <p:sp>
        <p:nvSpPr>
          <p:cNvPr id="63" name="Title 1">
            <a:extLst>
              <a:ext uri="{FF2B5EF4-FFF2-40B4-BE49-F238E27FC236}">
                <a16:creationId xmlns:a16="http://schemas.microsoft.com/office/drawing/2014/main" id="{7CE61CB9-A736-61A3-168E-987F2F810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961" y="604544"/>
            <a:ext cx="9172319" cy="458522"/>
          </a:xfrm>
        </p:spPr>
        <p:txBody>
          <a:bodyPr/>
          <a:lstStyle/>
          <a:p>
            <a:r>
              <a:rPr lang="en-US">
                <a:latin typeface="Arial Black"/>
              </a:rPr>
              <a:t>Frederick Douglass Tunnel - The Team</a:t>
            </a:r>
          </a:p>
        </p:txBody>
      </p:sp>
      <p:graphicFrame>
        <p:nvGraphicFramePr>
          <p:cNvPr id="31" name="Diagram 30">
            <a:extLst>
              <a:ext uri="{FF2B5EF4-FFF2-40B4-BE49-F238E27FC236}">
                <a16:creationId xmlns:a16="http://schemas.microsoft.com/office/drawing/2014/main" id="{EEC5F2F4-5D03-45FB-E489-21EB3FEDBB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0639209"/>
              </p:ext>
            </p:extLst>
          </p:nvPr>
        </p:nvGraphicFramePr>
        <p:xfrm>
          <a:off x="1364864" y="-592908"/>
          <a:ext cx="9769778" cy="6447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441" name="Diagram 6440">
            <a:extLst>
              <a:ext uri="{FF2B5EF4-FFF2-40B4-BE49-F238E27FC236}">
                <a16:creationId xmlns:a16="http://schemas.microsoft.com/office/drawing/2014/main" id="{114C7CE8-56EE-60D7-9F38-EF37DA6C258D}"/>
              </a:ext>
            </a:extLst>
          </p:cNvPr>
          <p:cNvGraphicFramePr/>
          <p:nvPr/>
        </p:nvGraphicFramePr>
        <p:xfrm>
          <a:off x="1360594" y="2327366"/>
          <a:ext cx="5155788" cy="5265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405" name="Diagram 10404">
            <a:extLst>
              <a:ext uri="{FF2B5EF4-FFF2-40B4-BE49-F238E27FC236}">
                <a16:creationId xmlns:a16="http://schemas.microsoft.com/office/drawing/2014/main" id="{E3DB11DD-710E-8378-9FCA-C3C3C119FBC1}"/>
              </a:ext>
            </a:extLst>
          </p:cNvPr>
          <p:cNvGraphicFramePr/>
          <p:nvPr/>
        </p:nvGraphicFramePr>
        <p:xfrm>
          <a:off x="6993234" y="1690152"/>
          <a:ext cx="1542995" cy="806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0381" name="Diagram 10380">
            <a:extLst>
              <a:ext uri="{FF2B5EF4-FFF2-40B4-BE49-F238E27FC236}">
                <a16:creationId xmlns:a16="http://schemas.microsoft.com/office/drawing/2014/main" id="{FE915AFD-BF15-4629-5F60-0BB9F73FC060}"/>
              </a:ext>
            </a:extLst>
          </p:cNvPr>
          <p:cNvGraphicFramePr/>
          <p:nvPr/>
        </p:nvGraphicFramePr>
        <p:xfrm>
          <a:off x="9618227" y="1701506"/>
          <a:ext cx="1542995" cy="806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41284898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706CF-23F4-EA3F-ABB7-7D306E8F5F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/>
              <a:t>Dean Del </a:t>
            </a:r>
            <a:r>
              <a:rPr lang="en-US" err="1"/>
              <a:t>Peschio</a:t>
            </a:r>
            <a:br>
              <a:rPr lang="en-US"/>
            </a:br>
            <a:br>
              <a:rPr lang="en-US"/>
            </a:br>
            <a:r>
              <a:rPr lang="en-US" sz="3682"/>
              <a:t>MDOT MTA</a:t>
            </a:r>
            <a:br>
              <a:rPr lang="en-US" sz="3682"/>
            </a:br>
            <a:r>
              <a:rPr lang="en-US" sz="3682"/>
              <a:t>Chief Strategy Officer MARC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003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3A688-6EFA-09C5-6A47-108F83F1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West Baltimore MARC 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C1956-E7D5-EFDD-AE78-6C377B94A2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23</a:t>
            </a:fld>
            <a:endParaRPr lang="en-US">
              <a:solidFill>
                <a:srgbClr val="00537E"/>
              </a:solidFill>
            </a:endParaRPr>
          </a:p>
        </p:txBody>
      </p:sp>
      <p:pic>
        <p:nvPicPr>
          <p:cNvPr id="5" name="Content Placeholder 4" descr="A building with glass walls and a sign&#10;&#10;Description automatically generated">
            <a:extLst>
              <a:ext uri="{FF2B5EF4-FFF2-40B4-BE49-F238E27FC236}">
                <a16:creationId xmlns:a16="http://schemas.microsoft.com/office/drawing/2014/main" id="{B5822137-D8BF-F25E-CBD1-86C2D5529698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968813" y="979560"/>
            <a:ext cx="8439463" cy="507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51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3A688-6EFA-09C5-6A47-108F83F1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Black"/>
              </a:rPr>
              <a:t>Cornerstone for the Community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C1956-E7D5-EFDD-AE78-6C377B94A2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24</a:t>
            </a:fld>
            <a:endParaRPr lang="en-US">
              <a:solidFill>
                <a:srgbClr val="00537E"/>
              </a:solidFill>
            </a:endParaRPr>
          </a:p>
        </p:txBody>
      </p:sp>
      <p:pic>
        <p:nvPicPr>
          <p:cNvPr id="3" name="Content Placeholder 2" descr="A map of a city&#10;&#10;Description automatically generated">
            <a:extLst>
              <a:ext uri="{FF2B5EF4-FFF2-40B4-BE49-F238E27FC236}">
                <a16:creationId xmlns:a16="http://schemas.microsoft.com/office/drawing/2014/main" id="{42DF31E8-1EA6-C178-77B1-3F77011D6C6C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243269" y="880702"/>
            <a:ext cx="5499958" cy="5193026"/>
          </a:xfr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628144A9-8692-BE80-24F3-EF93267EF24E}"/>
              </a:ext>
            </a:extLst>
          </p:cNvPr>
          <p:cNvSpPr txBox="1"/>
          <p:nvPr/>
        </p:nvSpPr>
        <p:spPr>
          <a:xfrm>
            <a:off x="6414913" y="883145"/>
            <a:ext cx="4720259" cy="5539454"/>
          </a:xfrm>
          <a:prstGeom prst="rect">
            <a:avLst/>
          </a:prstGeom>
          <a:noFill/>
        </p:spPr>
        <p:txBody>
          <a:bodyPr wrap="square" lIns="62345" tIns="31173" rIns="62345" bIns="31173" rtlCol="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4" charset="-128"/>
                <a:cs typeface="+mn-cs"/>
              </a:defRPr>
            </a:lvl9pPr>
          </a:lstStyle>
          <a:p>
            <a:pPr marL="311719" indent="-311719" defTabSz="311719">
              <a:buFont typeface="Arial"/>
              <a:buChar char="•"/>
            </a:pPr>
            <a:r>
              <a:rPr lang="en-US" sz="1977" dirty="0">
                <a:solidFill>
                  <a:prstClr val="black"/>
                </a:solidFill>
                <a:latin typeface="Arial"/>
                <a:ea typeface="ヒラギノ角ゴ Pro W3"/>
                <a:cs typeface="Arial"/>
              </a:rPr>
              <a:t>Cornerstone and catalyst for future investment in West Baltimore</a:t>
            </a:r>
            <a:endParaRPr lang="en-US" sz="1977">
              <a:solidFill>
                <a:prstClr val="black"/>
              </a:solidFill>
              <a:latin typeface="Arial"/>
              <a:cs typeface="Arial"/>
            </a:endParaRPr>
          </a:p>
          <a:p>
            <a:pPr defTabSz="311719"/>
            <a:endParaRPr lang="en-US" sz="1977" dirty="0">
              <a:solidFill>
                <a:prstClr val="black"/>
              </a:solidFill>
              <a:latin typeface="Arial"/>
              <a:ea typeface="ヒラギノ角ゴ Pro W3"/>
              <a:cs typeface="Arial"/>
            </a:endParaRPr>
          </a:p>
          <a:p>
            <a:pPr marL="311719" indent="-311719" defTabSz="311719">
              <a:buFont typeface="Arial"/>
              <a:buChar char="•"/>
            </a:pPr>
            <a:r>
              <a:rPr lang="en-US" sz="1977" dirty="0">
                <a:solidFill>
                  <a:prstClr val="black"/>
                </a:solidFill>
                <a:latin typeface="Arial"/>
                <a:ea typeface="ヒラギノ角ゴ Pro W3"/>
                <a:cs typeface="Arial"/>
              </a:rPr>
              <a:t>Design coordinated with MTA bus service and future Red Line LTR Station: </a:t>
            </a:r>
            <a:r>
              <a:rPr lang="en-US" sz="1977" b="1" dirty="0">
                <a:solidFill>
                  <a:prstClr val="black"/>
                </a:solidFill>
                <a:latin typeface="Arial"/>
                <a:ea typeface="ヒラギノ角ゴ Pro W3"/>
                <a:cs typeface="Arial"/>
              </a:rPr>
              <a:t>multi-modal transit hub</a:t>
            </a:r>
            <a:endParaRPr lang="en-US" sz="1977" b="1">
              <a:solidFill>
                <a:prstClr val="black"/>
              </a:solidFill>
              <a:latin typeface="Arial"/>
              <a:cs typeface="Arial"/>
            </a:endParaRPr>
          </a:p>
          <a:p>
            <a:pPr defTabSz="311719"/>
            <a:endParaRPr lang="en-US" sz="1977" dirty="0">
              <a:solidFill>
                <a:prstClr val="black"/>
              </a:solidFill>
              <a:latin typeface="Arial"/>
              <a:ea typeface="ヒラギノ角ゴ Pro W3"/>
              <a:cs typeface="Arial"/>
            </a:endParaRPr>
          </a:p>
          <a:p>
            <a:pPr marL="311719" indent="-311719" defTabSz="311719">
              <a:buFont typeface="Arial"/>
              <a:buChar char="•"/>
            </a:pPr>
            <a:r>
              <a:rPr lang="en-US" sz="1977" dirty="0">
                <a:solidFill>
                  <a:prstClr val="black"/>
                </a:solidFill>
                <a:latin typeface="Arial"/>
                <a:ea typeface="ヒラギノ角ゴ Pro W3"/>
                <a:cs typeface="Arial"/>
              </a:rPr>
              <a:t>Station layout preserves surrounding areas for future coordination with:</a:t>
            </a:r>
            <a:endParaRPr lang="en-US" sz="1977">
              <a:solidFill>
                <a:prstClr val="black"/>
              </a:solidFill>
              <a:latin typeface="Arial"/>
              <a:cs typeface="Arial"/>
            </a:endParaRPr>
          </a:p>
          <a:p>
            <a:pPr marL="623438" lvl="1" indent="-311719" defTabSz="311719">
              <a:buFont typeface="Courier New"/>
              <a:buChar char="o"/>
            </a:pPr>
            <a:r>
              <a:rPr lang="en-US" sz="1977" dirty="0">
                <a:solidFill>
                  <a:prstClr val="black"/>
                </a:solidFill>
                <a:latin typeface="Arial"/>
                <a:ea typeface="ヒラギノ角ゴ Pro W3"/>
                <a:cs typeface="Arial"/>
              </a:rPr>
              <a:t>West Baltimore United</a:t>
            </a:r>
            <a:endParaRPr lang="en-US" sz="1977">
              <a:solidFill>
                <a:prstClr val="black"/>
              </a:solidFill>
              <a:latin typeface="Arial"/>
              <a:cs typeface="Arial"/>
            </a:endParaRPr>
          </a:p>
          <a:p>
            <a:pPr marL="623438" lvl="1" indent="-311719" defTabSz="311719">
              <a:buFont typeface="Courier New"/>
              <a:buChar char="o"/>
            </a:pPr>
            <a:r>
              <a:rPr lang="en-US" sz="1977" dirty="0">
                <a:solidFill>
                  <a:prstClr val="black"/>
                </a:solidFill>
                <a:latin typeface="Arial"/>
                <a:ea typeface="ヒラギノ角ゴ Pro W3"/>
                <a:cs typeface="Arial"/>
              </a:rPr>
              <a:t>TOD </a:t>
            </a:r>
          </a:p>
          <a:p>
            <a:pPr marL="623438" lvl="1" indent="-311719" defTabSz="311719">
              <a:buFont typeface="Courier New"/>
              <a:buChar char="o"/>
            </a:pPr>
            <a:r>
              <a:rPr lang="en-US" sz="1977" dirty="0">
                <a:solidFill>
                  <a:prstClr val="black"/>
                </a:solidFill>
                <a:latin typeface="Arial"/>
                <a:ea typeface="ヒラギノ角ゴ Pro W3"/>
                <a:cs typeface="Arial"/>
              </a:rPr>
              <a:t>Redevelopment of "Highway to Nowhere" - City of Baltimore was recently awarded $85.5M in federal funding to advance</a:t>
            </a:r>
            <a:endParaRPr lang="en-US" sz="1977" dirty="0" err="1">
              <a:solidFill>
                <a:prstClr val="black"/>
              </a:solidFill>
              <a:latin typeface="Arial"/>
              <a:cs typeface="Arial"/>
            </a:endParaRPr>
          </a:p>
          <a:p>
            <a:pPr marL="194824" indent="-194824" defTabSz="311719">
              <a:buFont typeface="Arial"/>
              <a:buChar char="•"/>
            </a:pPr>
            <a:endParaRPr lang="en-US" sz="1977">
              <a:solidFill>
                <a:srgbClr val="00537E"/>
              </a:solidFill>
              <a:latin typeface="Avenir Next LT Pro" panose="020B0504020202020204" pitchFamily="34" charset="77"/>
            </a:endParaRPr>
          </a:p>
          <a:p>
            <a:pPr defTabSz="311719"/>
            <a:endParaRPr lang="en-US" sz="1977" dirty="0">
              <a:solidFill>
                <a:srgbClr val="00537E"/>
              </a:solidFill>
              <a:latin typeface="Avenir Next LT Pro" panose="020B0504020202020204" pitchFamily="34" charset="77"/>
            </a:endParaRPr>
          </a:p>
          <a:p>
            <a:pPr marL="194824" indent="-194824" defTabSz="311719">
              <a:buFont typeface="Arial"/>
              <a:buChar char="•"/>
            </a:pPr>
            <a:endParaRPr lang="en-US" sz="1977" dirty="0">
              <a:solidFill>
                <a:srgbClr val="00537E"/>
              </a:solidFill>
              <a:latin typeface="Avenir Next LT Pro"/>
              <a:ea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2305209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C1956-E7D5-EFDD-AE78-6C377B94A2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25</a:t>
            </a:fld>
            <a:endParaRPr lang="en-US">
              <a:solidFill>
                <a:srgbClr val="00537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C29B67-6EBC-3898-C555-B90F2E3A2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85" y="3464"/>
            <a:ext cx="9135266" cy="3183948"/>
          </a:xfrm>
          <a:prstGeom prst="rect">
            <a:avLst/>
          </a:prstGeom>
        </p:spPr>
      </p:pic>
      <p:pic>
        <p:nvPicPr>
          <p:cNvPr id="7" name="Picture 6" descr="A white and black text on a white background&#10;&#10;AI-generated content may be incorrect.">
            <a:extLst>
              <a:ext uri="{FF2B5EF4-FFF2-40B4-BE49-F238E27FC236}">
                <a16:creationId xmlns:a16="http://schemas.microsoft.com/office/drawing/2014/main" id="{6097D7F3-06F9-799A-1CC8-C642CCEBE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830" y="3193906"/>
            <a:ext cx="10117398" cy="281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8064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6A68E-9A23-823D-04D2-43335CEF9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961" y="187432"/>
            <a:ext cx="9381818" cy="458522"/>
          </a:xfrm>
        </p:spPr>
        <p:txBody>
          <a:bodyPr/>
          <a:lstStyle/>
          <a:p>
            <a:r>
              <a:rPr lang="en-US">
                <a:solidFill>
                  <a:srgbClr val="00537E"/>
                </a:solidFill>
                <a:latin typeface="Arial Black"/>
              </a:rPr>
              <a:t>MARC Penn Line Commitment to Electric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24BEC-F571-25A6-A71E-07473E4DBB7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194824" indent="-194824">
              <a:buChar char="•"/>
            </a:pPr>
            <a:r>
              <a:rPr lang="en-US" sz="2727" dirty="0"/>
              <a:t>MDOT MTA has committed to transitioning to 100% electric propulsion for MARC Penn Line service upon opening of FDT.</a:t>
            </a:r>
          </a:p>
          <a:p>
            <a:pPr marL="194824" indent="-194824">
              <a:buChar char="•"/>
            </a:pPr>
            <a:r>
              <a:rPr lang="en-US" sz="2727" dirty="0"/>
              <a:t>MARC currently operates six (6) HHP-8 electric locomotives on the Penn Line, which are reaching the end of their useful life.</a:t>
            </a:r>
          </a:p>
          <a:p>
            <a:pPr marL="194824" indent="-194824">
              <a:buChar char="•"/>
            </a:pPr>
            <a:r>
              <a:rPr lang="en-US" sz="2727" dirty="0"/>
              <a:t>MDOT MTA is actively planning for the replacement of the MARC HHP-8 electric locomotives, with considerations for:</a:t>
            </a:r>
          </a:p>
          <a:p>
            <a:pPr marL="755918" lvl="1" indent="-194824"/>
            <a:r>
              <a:rPr lang="en-US" sz="2182" dirty="0"/>
              <a:t>Dual mode operation (some combination of electric and diesel, battery, etc.) to support potential future MARC run-through service into Virginia, as there is no overhead catenary south of Washington, DC.</a:t>
            </a:r>
          </a:p>
          <a:p>
            <a:pPr marL="755918" lvl="1" indent="-194824"/>
            <a:r>
              <a:rPr lang="en-US" sz="2182" dirty="0"/>
              <a:t>Potential upgrades required at MARC layover and maintenance facilities to support 100% electric propulsion on the Penn Line.</a:t>
            </a:r>
            <a:endParaRPr lang="en-US" sz="2182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7A6A9F-474D-F2E3-5C8D-15AB9D25E4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26</a:t>
            </a:fld>
            <a:endParaRPr lang="en-US">
              <a:solidFill>
                <a:srgbClr val="0053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746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706CF-23F4-EA3F-ABB7-7D306E8F5F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/>
              <a:t>Sariah Tambre</a:t>
            </a:r>
            <a:br>
              <a:rPr lang="en-US"/>
            </a:br>
            <a:br>
              <a:rPr lang="en-US"/>
            </a:br>
            <a:r>
              <a:rPr lang="en-US" sz="3000"/>
              <a:t>Amtrak</a:t>
            </a:r>
            <a:br>
              <a:rPr lang="en-US" sz="3000"/>
            </a:br>
            <a:r>
              <a:rPr lang="en-US" sz="3000"/>
              <a:t>Sr. Director FDT – Tunnel Package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1548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410B1-1737-3A8B-90EB-22592AC88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Black" panose="020B0A04020102020204" pitchFamily="34" charset="0"/>
              </a:rPr>
              <a:t>Tunnel Section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5A515-7BB0-45BF-406A-51B114F12D4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43579E-02C7-CE9C-C68F-8E3F7B4A15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28</a:t>
            </a:fld>
            <a:endParaRPr lang="en-US">
              <a:solidFill>
                <a:srgbClr val="00537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89" y="872837"/>
            <a:ext cx="9736623" cy="511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234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730FA-2609-F8EE-58B5-6396E1B2A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Selection of Tunneling Type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578BE6-8A30-345A-63E3-A0E4E2D81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29</a:t>
            </a:fld>
            <a:endParaRPr lang="en-US">
              <a:solidFill>
                <a:srgbClr val="00537E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664679-6F12-0AB1-093D-ED88D5E5C0B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2182" b="1" dirty="0">
                <a:latin typeface="Calibri"/>
                <a:ea typeface="Calibri"/>
              </a:rPr>
              <a:t>Geotechnical goal from NEPA planning phase: “Maximize tunnel placement in bedrock to minimize the amount of soft ground and mixed face mining required.”  </a:t>
            </a:r>
          </a:p>
          <a:p>
            <a:pPr marL="311719">
              <a:spcAft>
                <a:spcPts val="0"/>
              </a:spcAft>
            </a:pPr>
            <a:endParaRPr lang="en-US" sz="2182">
              <a:latin typeface="Calibri"/>
              <a:ea typeface="Calibri"/>
            </a:endParaRPr>
          </a:p>
          <a:p>
            <a:pPr>
              <a:spcAft>
                <a:spcPts val="0"/>
              </a:spcAft>
            </a:pPr>
            <a:r>
              <a:rPr lang="en-US" sz="2182" dirty="0">
                <a:latin typeface="Calibri"/>
                <a:ea typeface="Calibri"/>
              </a:rPr>
              <a:t>The alternatives process considered numerous environmental, engineering and operational factors.</a:t>
            </a:r>
          </a:p>
          <a:p>
            <a:pPr>
              <a:spcAft>
                <a:spcPts val="0"/>
              </a:spcAft>
            </a:pPr>
            <a:endParaRPr lang="en-US" sz="2182">
              <a:latin typeface="Calibri"/>
              <a:ea typeface="Calibri"/>
            </a:endParaRPr>
          </a:p>
          <a:p>
            <a:pPr>
              <a:spcAft>
                <a:spcPts val="0"/>
              </a:spcAft>
            </a:pPr>
            <a:r>
              <a:rPr lang="en-US" sz="2182" b="1" dirty="0">
                <a:latin typeface="Calibri"/>
                <a:ea typeface="Calibri"/>
              </a:rPr>
              <a:t>One key factor that helped distinguish between alternatives was the depth of each proposed tunnel alignment. A tunnel alignment that travels deep below the surface allows for greater use of a tunnel boring machine (TBM) which minimizes surface impacts from construction.  </a:t>
            </a:r>
          </a:p>
          <a:p>
            <a:pPr>
              <a:spcAft>
                <a:spcPts val="0"/>
              </a:spcAft>
            </a:pPr>
            <a:endParaRPr lang="en-US" sz="2182">
              <a:latin typeface="Calibri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2182" dirty="0">
                <a:latin typeface="Calibri"/>
                <a:ea typeface="Calibri"/>
              </a:rPr>
              <a:t>A shallower tunnel requires cut-and-cover construction, resulting in greater surface impacts above the tunnel.  </a:t>
            </a:r>
          </a:p>
          <a:p>
            <a:pPr>
              <a:spcAft>
                <a:spcPts val="0"/>
              </a:spcAft>
            </a:pPr>
            <a:endParaRPr lang="en-US" sz="1636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1848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1B7AF-9E75-477C-EE39-8F6E35EC4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TBM Tunneling and the Community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334DE-5E6A-89CD-D5F3-B2B37449139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sz="2182" dirty="0">
                <a:solidFill>
                  <a:srgbClr val="000000"/>
                </a:solidFill>
              </a:rPr>
              <a:t>TBM tunneling itself has a low impact on surrounding communities compared to cut and cover operations.</a:t>
            </a:r>
          </a:p>
          <a:p>
            <a:endParaRPr lang="en-US" sz="2182" dirty="0">
              <a:solidFill>
                <a:srgbClr val="000000"/>
              </a:solidFill>
            </a:endParaRPr>
          </a:p>
          <a:p>
            <a:r>
              <a:rPr lang="en-US" sz="2182" dirty="0">
                <a:solidFill>
                  <a:srgbClr val="000000"/>
                </a:solidFill>
              </a:rPr>
              <a:t>Critical aspects of TBM Tunneling operations with respect to community interaction:</a:t>
            </a:r>
          </a:p>
          <a:p>
            <a:pPr marL="350684" indent="-350684">
              <a:buAutoNum type="arabicParenR"/>
            </a:pPr>
            <a:r>
              <a:rPr lang="en-US" sz="2182" dirty="0">
                <a:solidFill>
                  <a:srgbClr val="000000"/>
                </a:solidFill>
              </a:rPr>
              <a:t>TBM Installation and Assembly </a:t>
            </a:r>
          </a:p>
          <a:p>
            <a:pPr marL="350684" indent="-350684">
              <a:buAutoNum type="arabicParenR"/>
            </a:pPr>
            <a:r>
              <a:rPr lang="en-US" sz="2182" dirty="0">
                <a:solidFill>
                  <a:srgbClr val="000000"/>
                </a:solidFill>
              </a:rPr>
              <a:t>Slurry Plant Operations </a:t>
            </a:r>
          </a:p>
          <a:p>
            <a:pPr marL="350684" indent="-350684">
              <a:buAutoNum type="arabicParenR"/>
            </a:pPr>
            <a:r>
              <a:rPr lang="en-US" sz="2182" dirty="0">
                <a:solidFill>
                  <a:srgbClr val="000000"/>
                </a:solidFill>
              </a:rPr>
              <a:t>Conveyor System Operations </a:t>
            </a:r>
          </a:p>
          <a:p>
            <a:pPr marL="350684" indent="-350684">
              <a:buAutoNum type="arabicParenR"/>
            </a:pPr>
            <a:r>
              <a:rPr lang="en-US" sz="2182" dirty="0">
                <a:solidFill>
                  <a:srgbClr val="000000"/>
                </a:solidFill>
              </a:rPr>
              <a:t>Muck Removal </a:t>
            </a:r>
          </a:p>
          <a:p>
            <a:pPr marL="350684" indent="-350684">
              <a:buAutoNum type="arabicParenR"/>
            </a:pPr>
            <a:r>
              <a:rPr lang="en-US" sz="2182" dirty="0">
                <a:solidFill>
                  <a:srgbClr val="000000"/>
                </a:solidFill>
              </a:rPr>
              <a:t>Segment Delivery </a:t>
            </a:r>
          </a:p>
          <a:p>
            <a:pPr marL="350684" indent="-350684">
              <a:buAutoNum type="arabicParenR"/>
            </a:pPr>
            <a:r>
              <a:rPr lang="en-US" sz="2182" dirty="0">
                <a:solidFill>
                  <a:srgbClr val="000000"/>
                </a:solidFill>
              </a:rPr>
              <a:t>TBM Removal</a:t>
            </a:r>
            <a:endParaRPr lang="en-US" sz="3682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8A179-5933-F1D9-8625-AFF3B9C32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30</a:t>
            </a:fld>
            <a:endParaRPr lang="en-US">
              <a:solidFill>
                <a:srgbClr val="0053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002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0E7961-9CD9-B333-30D3-0832309A8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31</a:t>
            </a:fld>
            <a:endParaRPr lang="en-US">
              <a:solidFill>
                <a:srgbClr val="00537E"/>
              </a:solidFill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D5E7865-C1AA-A9CC-DC18-7241867EA0A6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787682" y="17066"/>
            <a:ext cx="10373900" cy="6132265"/>
          </a:xfrm>
        </p:spPr>
      </p:pic>
    </p:spTree>
    <p:extLst>
      <p:ext uri="{BB962C8B-B14F-4D97-AF65-F5344CB8AC3E}">
        <p14:creationId xmlns:p14="http://schemas.microsoft.com/office/powerpoint/2010/main" val="32170502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0E7961-9CD9-B333-30D3-0832309A8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32</a:t>
            </a:fld>
            <a:endParaRPr lang="en-US">
              <a:solidFill>
                <a:srgbClr val="00537E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B187C-1542-99F8-51C4-1A2276DA894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7F5EB7-8C53-EDB2-3C9E-574521C80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095" y="210053"/>
            <a:ext cx="10346362" cy="584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5058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730FA-2609-F8EE-58B5-6396E1B2A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Tunneling Profiles with Reaches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578BE6-8A30-345A-63E3-A0E4E2D81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33</a:t>
            </a:fld>
            <a:endParaRPr lang="en-US">
              <a:solidFill>
                <a:srgbClr val="00537E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664679-6F12-0AB1-093D-ED88D5E5C0B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1636"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endParaRPr lang="en-US"/>
          </a:p>
        </p:txBody>
      </p:sp>
      <p:pic>
        <p:nvPicPr>
          <p:cNvPr id="5" name="Content Placeholder 4" descr="A diagram of a tunnel&#10;&#10;Description automatically generated">
            <a:extLst>
              <a:ext uri="{FF2B5EF4-FFF2-40B4-BE49-F238E27FC236}">
                <a16:creationId xmlns:a16="http://schemas.microsoft.com/office/drawing/2014/main" id="{05C048D9-DF31-AF80-4B09-383C0D9D4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868" y="663898"/>
            <a:ext cx="8383823" cy="5518910"/>
          </a:xfrm>
          <a:prstGeom prst="rect">
            <a:avLst/>
          </a:prstGeom>
          <a:effectLst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9E9FCD6-2FFD-2628-49EC-0A407E570270}"/>
              </a:ext>
            </a:extLst>
          </p:cNvPr>
          <p:cNvSpPr/>
          <p:nvPr/>
        </p:nvSpPr>
        <p:spPr>
          <a:xfrm>
            <a:off x="4621111" y="767711"/>
            <a:ext cx="2614787" cy="252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98713"/>
            <a:endParaRPr lang="en-US" sz="1977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90452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730FA-2609-F8EE-58B5-6396E1B2A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Tunneling Profiles with Reaches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578BE6-8A30-345A-63E3-A0E4E2D81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34</a:t>
            </a:fld>
            <a:endParaRPr lang="en-US">
              <a:solidFill>
                <a:srgbClr val="00537E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664679-6F12-0AB1-093D-ED88D5E5C0B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1636"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F13BC1-AE17-7C40-105B-6AB76C430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079" y="1156673"/>
            <a:ext cx="9435843" cy="42286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EB793A-43F2-C16B-6529-3F003C942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075" y="4780351"/>
            <a:ext cx="3172588" cy="187101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494A14CE-1A23-75A8-4BEC-EB9A395A73D0}"/>
              </a:ext>
            </a:extLst>
          </p:cNvPr>
          <p:cNvSpPr/>
          <p:nvPr/>
        </p:nvSpPr>
        <p:spPr>
          <a:xfrm>
            <a:off x="8278062" y="3843477"/>
            <a:ext cx="1797742" cy="936873"/>
          </a:xfrm>
          <a:prstGeom prst="ellipse">
            <a:avLst/>
          </a:prstGeom>
          <a:gradFill>
            <a:gsLst>
              <a:gs pos="100000">
                <a:schemeClr val="tx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98713"/>
            <a:r>
              <a:rPr lang="en-US" sz="2454">
                <a:solidFill>
                  <a:prstClr val="white"/>
                </a:solidFill>
                <a:latin typeface="Calibri"/>
              </a:rPr>
              <a:t>Reach 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4C5EA1D-2E7F-83FD-6599-DBA180F269A4}"/>
              </a:ext>
            </a:extLst>
          </p:cNvPr>
          <p:cNvSpPr/>
          <p:nvPr/>
        </p:nvSpPr>
        <p:spPr>
          <a:xfrm>
            <a:off x="3929199" y="3843477"/>
            <a:ext cx="1797742" cy="936873"/>
          </a:xfrm>
          <a:prstGeom prst="ellipse">
            <a:avLst/>
          </a:prstGeom>
          <a:gradFill>
            <a:gsLst>
              <a:gs pos="100000">
                <a:schemeClr val="tx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98713"/>
            <a:r>
              <a:rPr lang="en-US" sz="2454">
                <a:solidFill>
                  <a:prstClr val="white"/>
                </a:solidFill>
                <a:latin typeface="Calibri"/>
              </a:rPr>
              <a:t>Reach 1</a:t>
            </a:r>
          </a:p>
        </p:txBody>
      </p:sp>
    </p:spTree>
    <p:extLst>
      <p:ext uri="{BB962C8B-B14F-4D97-AF65-F5344CB8AC3E}">
        <p14:creationId xmlns:p14="http://schemas.microsoft.com/office/powerpoint/2010/main" val="15377264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6BBCC-78C5-65A9-B3CE-3B6B1E6CB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Tunneling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04128-E823-C4C0-29C6-02149950B5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41960" y="979714"/>
            <a:ext cx="9325100" cy="5074172"/>
          </a:xfrm>
        </p:spPr>
        <p:txBody>
          <a:bodyPr/>
          <a:lstStyle/>
          <a:p>
            <a:pPr marL="389649" indent="-389649">
              <a:buFont typeface="Arial" panose="020B0604020202020204" pitchFamily="34" charset="0"/>
              <a:buChar char="•"/>
            </a:pPr>
            <a:r>
              <a:rPr lang="en-US" dirty="0"/>
              <a:t>TBMs </a:t>
            </a:r>
          </a:p>
          <a:p>
            <a:pPr marL="950743" lvl="1" indent="-389649"/>
            <a:r>
              <a:rPr lang="en-US" sz="2182" dirty="0"/>
              <a:t>Hybrid (aka multi-mode); first in the US; capable of open and closed mode tunneling; specified because of variable range of conditions including mixed face</a:t>
            </a:r>
          </a:p>
          <a:p>
            <a:pPr marL="1122188" lvl="2" indent="-389649"/>
            <a:r>
              <a:rPr lang="en-US" sz="1909" dirty="0"/>
              <a:t>Open shield type (aka single shield) - typically faster</a:t>
            </a:r>
          </a:p>
          <a:p>
            <a:pPr marL="1122188" lvl="2" indent="-389649"/>
            <a:r>
              <a:rPr lang="en-US" sz="1909" dirty="0"/>
              <a:t>Closed shield type (aka double shield) - typically slower, use when needed for front face stability and water control.  Close pressure system supports the excavation face</a:t>
            </a:r>
          </a:p>
          <a:p>
            <a:pPr marL="950743" lvl="1" indent="-389649"/>
            <a:r>
              <a:rPr lang="en-US" sz="2182" dirty="0"/>
              <a:t>Closed types: EPB (earth pressure balance) or slurry type (slurry selected by Contractor)</a:t>
            </a:r>
          </a:p>
          <a:p>
            <a:pPr marL="950743" lvl="1" indent="-389649"/>
            <a:r>
              <a:rPr lang="en-US" sz="2182" err="1"/>
              <a:t>Herrenkneckt</a:t>
            </a:r>
            <a:r>
              <a:rPr lang="en-US" sz="2182" dirty="0"/>
              <a:t> (HK) of Germany is the selected manufacturer</a:t>
            </a:r>
          </a:p>
          <a:p>
            <a:pPr lvl="1" indent="0">
              <a:buNone/>
            </a:pPr>
            <a:endParaRPr lang="en-US" sz="1636" dirty="0">
              <a:solidFill>
                <a:srgbClr val="181818"/>
              </a:solidFill>
              <a:latin typeface="Univers"/>
            </a:endParaRPr>
          </a:p>
          <a:p>
            <a:pPr marL="389649" indent="-389649">
              <a:buFont typeface="Arial" panose="020B0604020202020204" pitchFamily="34" charset="0"/>
              <a:buChar char="•"/>
            </a:pPr>
            <a:r>
              <a:rPr lang="en-US" dirty="0"/>
              <a:t>Precast tunnel lining – 6 segments per ring</a:t>
            </a:r>
          </a:p>
          <a:p>
            <a:pPr marL="389649" indent="-389649">
              <a:buFont typeface="Arial" panose="020B0604020202020204" pitchFamily="34" charset="0"/>
              <a:buChar char="•"/>
            </a:pPr>
            <a:r>
              <a:rPr lang="en-US" dirty="0"/>
              <a:t>26’ finished inside diameter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D23F7-0788-9B03-C86A-2FD3FC0C6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35</a:t>
            </a:fld>
            <a:endParaRPr lang="en-US">
              <a:solidFill>
                <a:srgbClr val="0053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9049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D23F7-0788-9B03-C86A-2FD3FC0C6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36</a:t>
            </a:fld>
            <a:endParaRPr lang="en-US">
              <a:solidFill>
                <a:srgbClr val="00537E"/>
              </a:solidFill>
            </a:endParaRPr>
          </a:p>
        </p:txBody>
      </p:sp>
      <p:pic>
        <p:nvPicPr>
          <p:cNvPr id="3" name="Picture 2" descr="A close-up of a machine&#10;&#10;Description automatically generated">
            <a:extLst>
              <a:ext uri="{FF2B5EF4-FFF2-40B4-BE49-F238E27FC236}">
                <a16:creationId xmlns:a16="http://schemas.microsoft.com/office/drawing/2014/main" id="{1D135A6B-3EDD-E4F2-45D8-27F47BEDF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411" y="-2078"/>
            <a:ext cx="10575345" cy="683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9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D23F7-0788-9B03-C86A-2FD3FC0C6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37</a:t>
            </a:fld>
            <a:endParaRPr lang="en-US">
              <a:solidFill>
                <a:srgbClr val="00537E"/>
              </a:solidFill>
            </a:endParaRPr>
          </a:p>
        </p:txBody>
      </p:sp>
      <p:pic>
        <p:nvPicPr>
          <p:cNvPr id="3" name="Picture 2" descr="A collage of images of construction equipment&#10;&#10;Description automatically generated">
            <a:extLst>
              <a:ext uri="{FF2B5EF4-FFF2-40B4-BE49-F238E27FC236}">
                <a16:creationId xmlns:a16="http://schemas.microsoft.com/office/drawing/2014/main" id="{5C3FCBAC-CAAB-AEE1-68A9-5EDF07ECA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384" y="2033"/>
            <a:ext cx="10593199" cy="588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9944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BB1CD05-5CEF-C0DC-6BBF-D4932E777388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297969" y="545950"/>
            <a:ext cx="9603048" cy="562498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B94328-17B2-8F06-25C9-E8EBAC73E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498713"/>
            <a:fld id="{40DE66B9-FB74-D049-AF25-91E07A4939CB}" type="slidenum">
              <a:rPr lang="en-US">
                <a:solidFill>
                  <a:srgbClr val="00537E"/>
                </a:solidFill>
              </a:rPr>
              <a:pPr defTabSz="498713"/>
              <a:t>38</a:t>
            </a:fld>
            <a:endParaRPr lang="en-US">
              <a:solidFill>
                <a:srgbClr val="0053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360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1480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4B6214-EDE0-4C59-8D2D-D0E54DE9F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202" y="2764556"/>
            <a:ext cx="6443372" cy="1325563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latin typeface="Bahnschrift" panose="020B0502040204020203" pitchFamily="34" charset="0"/>
              </a:rPr>
              <a:t>THANK  YOU!</a:t>
            </a:r>
            <a:br>
              <a:rPr lang="en-US" sz="5400" dirty="0">
                <a:latin typeface="Bahnschrift" panose="020B0502040204020203" pitchFamily="34" charset="0"/>
              </a:rPr>
            </a:br>
            <a:br>
              <a:rPr lang="en-US" sz="5400" dirty="0">
                <a:latin typeface="Bahnschrift" panose="020B0502040204020203" pitchFamily="34" charset="0"/>
              </a:rPr>
            </a:br>
            <a:r>
              <a:rPr lang="en-US" sz="4000" u="sng" dirty="0">
                <a:solidFill>
                  <a:srgbClr val="00B0F0"/>
                </a:solidFill>
                <a:latin typeface="Bahnschrift" panose="020B0502040204020203" pitchFamily="34" charset="0"/>
              </a:rPr>
              <a:t>Next Meeting</a:t>
            </a:r>
            <a:r>
              <a:rPr lang="en-US" sz="4000" dirty="0">
                <a:solidFill>
                  <a:srgbClr val="00B0F0"/>
                </a:solidFill>
                <a:latin typeface="Bahnschrift" panose="020B0502040204020203" pitchFamily="34" charset="0"/>
              </a:rPr>
              <a:t>:</a:t>
            </a:r>
            <a:r>
              <a:rPr lang="en-US" sz="4000" dirty="0">
                <a:latin typeface="Bahnschrift" panose="020B0502040204020203" pitchFamily="34" charset="0"/>
              </a:rPr>
              <a:t> </a:t>
            </a:r>
            <a:br>
              <a:rPr lang="en-US" sz="4000" dirty="0">
                <a:latin typeface="Bahnschrift" panose="020B0502040204020203" pitchFamily="34" charset="0"/>
              </a:rPr>
            </a:br>
            <a:r>
              <a:rPr lang="en-US" sz="4000" dirty="0">
                <a:latin typeface="Bahnschrift" panose="020B0502040204020203" pitchFamily="34" charset="0"/>
              </a:rPr>
              <a:t>March 2025</a:t>
            </a:r>
            <a:br>
              <a:rPr lang="en-US" sz="4000" dirty="0">
                <a:latin typeface="Bahnschrift" panose="020B0502040204020203" pitchFamily="34" charset="0"/>
              </a:rPr>
            </a:br>
            <a:r>
              <a:rPr lang="en-US" sz="4000" dirty="0">
                <a:latin typeface="Bahnschrift" panose="020B0502040204020203" pitchFamily="34" charset="0"/>
              </a:rPr>
              <a:t>Rail Passenger Association</a:t>
            </a:r>
            <a:br>
              <a:rPr lang="en-US" dirty="0">
                <a:latin typeface="Bahnschrift" panose="020B0502040204020203" pitchFamily="34" charset="0"/>
              </a:rPr>
            </a:br>
            <a:br>
              <a:rPr lang="en-US" sz="2200" dirty="0">
                <a:latin typeface="Bahnschrift" panose="020B0502040204020203" pitchFamily="34" charset="0"/>
              </a:rPr>
            </a:br>
            <a:br>
              <a:rPr lang="en-US" sz="2200" dirty="0">
                <a:latin typeface="Bahnschrift" panose="020B0502040204020203" pitchFamily="34" charset="0"/>
              </a:rPr>
            </a:br>
            <a:r>
              <a:rPr lang="en-US" sz="2200" dirty="0">
                <a:latin typeface="Bahnschrift" panose="020B0502040204020203" pitchFamily="34" charset="0"/>
              </a:rPr>
              <a:t>If you have any questions about membership or are interested in presenting - please come talk with one of the officers!</a:t>
            </a:r>
            <a:endParaRPr lang="en-US" sz="5400" dirty="0">
              <a:latin typeface="Bahnschrift" panose="020B0502040204020203" pitchFamily="34" charset="0"/>
            </a:endParaRP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B4C630C2-3604-4B3D-A218-C1758DA478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r="2622" b="-2"/>
          <a:stretch/>
        </p:blipFill>
        <p:spPr>
          <a:xfrm>
            <a:off x="7721288" y="1434760"/>
            <a:ext cx="3835039" cy="398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76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androl">
  <a:themeElements>
    <a:clrScheme name="Pandrol">
      <a:dk1>
        <a:srgbClr val="1F2A44"/>
      </a:dk1>
      <a:lt1>
        <a:sysClr val="window" lastClr="FFFFFF"/>
      </a:lt1>
      <a:dk2>
        <a:srgbClr val="222120"/>
      </a:dk2>
      <a:lt2>
        <a:srgbClr val="D9D9D6"/>
      </a:lt2>
      <a:accent1>
        <a:srgbClr val="1F2A44"/>
      </a:accent1>
      <a:accent2>
        <a:srgbClr val="8F94A1"/>
      </a:accent2>
      <a:accent3>
        <a:srgbClr val="F2A900"/>
      </a:accent3>
      <a:accent4>
        <a:srgbClr val="F8D47F"/>
      </a:accent4>
      <a:accent5>
        <a:srgbClr val="4F758B"/>
      </a:accent5>
      <a:accent6>
        <a:srgbClr val="A7BAC5"/>
      </a:accent6>
      <a:hlink>
        <a:srgbClr val="4F758B"/>
      </a:hlink>
      <a:folHlink>
        <a:srgbClr val="1F2A44"/>
      </a:folHlink>
    </a:clrScheme>
    <a:fontScheme name="Pandro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ot="0" spcFirstLastPara="0" vertOverflow="overflow" horzOverflow="overflow" vert="horz" wrap="square" lIns="91440" tIns="90000" rIns="91440" bIns="90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Navy 100%">
      <a:srgbClr val="1F2A44"/>
    </a:custClr>
    <a:custClr name="Navy 75%">
      <a:srgbClr val="575F73"/>
    </a:custClr>
    <a:custClr name="Navy 50%">
      <a:srgbClr val="8F94A1"/>
    </a:custClr>
    <a:custClr name="Navy 25%">
      <a:srgbClr val="C7CAD0"/>
    </a:custClr>
    <a:custClr name="Navy 10%">
      <a:srgbClr val="E8E9EC"/>
    </a:custClr>
    <a:custClr name="Yellow 100%">
      <a:srgbClr val="F2A900"/>
    </a:custClr>
    <a:custClr name="Yellow 75%">
      <a:srgbClr val="F5BF40"/>
    </a:custClr>
    <a:custClr name="Yellow 50%">
      <a:srgbClr val="F8D47F"/>
    </a:custClr>
    <a:custClr name="Yellow 25%">
      <a:srgbClr val="FCE9BF"/>
    </a:custClr>
    <a:custClr name="Yellow 10%">
      <a:srgbClr val="FEF6E5"/>
    </a:custClr>
    <a:custClr name="Blue Grey 100%">
      <a:srgbClr val="4F758B"/>
    </a:custClr>
    <a:custClr name="Blue Grey 75%">
      <a:srgbClr val="7B98A8"/>
    </a:custClr>
    <a:custClr name="Blue Grey 50%">
      <a:srgbClr val="A7BAC5"/>
    </a:custClr>
    <a:custClr name="Blue Grey 25%">
      <a:srgbClr val="D3DCE2"/>
    </a:custClr>
    <a:custClr name="Blue Grey 10%">
      <a:srgbClr val="EDF1F3"/>
    </a:custClr>
    <a:custClr name="Warm Black 100%">
      <a:srgbClr val="222120"/>
    </a:custClr>
    <a:custClr name="Warm Black 75%">
      <a:srgbClr val="595958"/>
    </a:custClr>
    <a:custClr name="Warm Black 50%">
      <a:srgbClr val="90908F"/>
    </a:custClr>
    <a:custClr name="Warm Black 25%">
      <a:srgbClr val="C8C7C7"/>
    </a:custClr>
    <a:custClr name="Warm Black 10%">
      <a:srgbClr val="E8E8E8"/>
    </a:custClr>
    <a:custClr name="Turquoise 100%">
      <a:srgbClr val="0097A9"/>
    </a:custClr>
    <a:custClr name="Turquoise 75%">
      <a:srgbClr val="40B1BF"/>
    </a:custClr>
    <a:custClr name="Turquoise 50%">
      <a:srgbClr val="7FCBD4"/>
    </a:custClr>
    <a:custClr name="Turquoise 25%">
      <a:srgbClr val="BFE5E9"/>
    </a:custClr>
    <a:custClr name="Turquoise 10%">
      <a:srgbClr val="E5F4F6"/>
    </a:custClr>
    <a:custClr name="Purple 100%">
      <a:srgbClr val="653279"/>
    </a:custClr>
    <a:custClr name="Purple 75%">
      <a:srgbClr val="8C659B"/>
    </a:custClr>
    <a:custClr name="Purple 50%">
      <a:srgbClr val="B298BC"/>
    </a:custClr>
    <a:custClr name="Purple 25%">
      <a:srgbClr val="D8CCDD"/>
    </a:custClr>
    <a:custClr name="Purple 10%">
      <a:srgbClr val="EFEAF1"/>
    </a:custClr>
    <a:custClr name="Red 100%">
      <a:srgbClr val="9B2242"/>
    </a:custClr>
    <a:custClr name="Red 75%">
      <a:srgbClr val="B45971"/>
    </a:custClr>
    <a:custClr name="Red 50%">
      <a:srgbClr val="CD90A0"/>
    </a:custClr>
    <a:custClr name="Red 25%">
      <a:srgbClr val="E6C8D0"/>
    </a:custClr>
    <a:custClr name="Red 10%">
      <a:srgbClr val="F5E8EC"/>
    </a:custClr>
    <a:custClr name="Orange 100%">
      <a:srgbClr val="E57200"/>
    </a:custClr>
    <a:custClr name="Orange 75%">
      <a:srgbClr val="EC9540"/>
    </a:custClr>
    <a:custClr name="Orange 50%">
      <a:srgbClr val="F2B87F"/>
    </a:custClr>
    <a:custClr name="Orange 25%">
      <a:srgbClr val="F8DCBF"/>
    </a:custClr>
    <a:custClr name="Orange 10%">
      <a:srgbClr val="FCF1E5"/>
    </a:custClr>
    <a:custClr name="Cool Grey 100%">
      <a:srgbClr val="D9D9D6"/>
    </a:custClr>
    <a:custClr name="Cool Grey 75%">
      <a:srgbClr val="E3E3E0"/>
    </a:custClr>
    <a:custClr name="Cool Grey 50%">
      <a:srgbClr val="ECECEA"/>
    </a:custClr>
    <a:custClr name="Cool Grey 25%">
      <a:srgbClr val="F5F5F5"/>
    </a:custClr>
    <a:custClr name="Cool Grey 10%">
      <a:srgbClr val="FBFBFB"/>
    </a:custClr>
  </a:custClrLst>
  <a:extLst>
    <a:ext uri="{05A4C25C-085E-4340-85A3-A5531E510DB2}">
      <thm15:themeFamily xmlns:thm15="http://schemas.microsoft.com/office/thememl/2012/main" name="PowerPoint Template.potx" id="{90A6EB60-F25B-42BF-86C3-8181296D6199}" vid="{27173EC6-C420-4D6B-944E-F2362D9C5371}"/>
    </a:ext>
  </a:extLst>
</a:theme>
</file>

<file path=ppt/theme/theme3.xml><?xml version="1.0" encoding="utf-8"?>
<a:theme xmlns:a="http://schemas.openxmlformats.org/drawingml/2006/main" name="1_Office Theme">
  <a:themeElements>
    <a:clrScheme name="Amtrak colors">
      <a:dk1>
        <a:sysClr val="windowText" lastClr="000000"/>
      </a:dk1>
      <a:lt1>
        <a:sysClr val="window" lastClr="FFFFFF"/>
      </a:lt1>
      <a:dk2>
        <a:srgbClr val="00537E"/>
      </a:dk2>
      <a:lt2>
        <a:srgbClr val="CBD1D5"/>
      </a:lt2>
      <a:accent1>
        <a:srgbClr val="7BC2D0"/>
      </a:accent1>
      <a:accent2>
        <a:srgbClr val="F9A13F"/>
      </a:accent2>
      <a:accent3>
        <a:srgbClr val="62A744"/>
      </a:accent3>
      <a:accent4>
        <a:srgbClr val="008599"/>
      </a:accent4>
      <a:accent5>
        <a:srgbClr val="EF3824"/>
      </a:accent5>
      <a:accent6>
        <a:srgbClr val="DADF1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MTRAK_PPT_Template_10-31-16.potx" id="{B35B3CC0-0329-451A-8280-1C1E5298F907}" vid="{15D6D565-1FC4-40A1-9AA4-F6C2D13A526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1552</Words>
  <Application>Microsoft Office PowerPoint</Application>
  <PresentationFormat>Widescreen</PresentationFormat>
  <Paragraphs>295</Paragraphs>
  <Slides>40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54" baseType="lpstr">
      <vt:lpstr>Aptos</vt:lpstr>
      <vt:lpstr>Arial</vt:lpstr>
      <vt:lpstr>Arial Black</vt:lpstr>
      <vt:lpstr>Avenir Next LT Pro</vt:lpstr>
      <vt:lpstr>Bahnschrift</vt:lpstr>
      <vt:lpstr>Calibri</vt:lpstr>
      <vt:lpstr>Calibri Light</vt:lpstr>
      <vt:lpstr>Courier New</vt:lpstr>
      <vt:lpstr>Univers</vt:lpstr>
      <vt:lpstr>Wingdings</vt:lpstr>
      <vt:lpstr>Wingdings 2</vt:lpstr>
      <vt:lpstr>Office Theme</vt:lpstr>
      <vt:lpstr>1_Pandrol</vt:lpstr>
      <vt:lpstr>1_Office Theme</vt:lpstr>
      <vt:lpstr>Welcome! January 2025 Meeting </vt:lpstr>
      <vt:lpstr>Announcements</vt:lpstr>
      <vt:lpstr>A Look Back at 2024</vt:lpstr>
      <vt:lpstr>Thank you to our 2024 Sponsors!</vt:lpstr>
      <vt:lpstr>Membership   2025 and Beyond</vt:lpstr>
      <vt:lpstr>Membership   2025 and Beyond</vt:lpstr>
      <vt:lpstr>Membership   2025 and Beyond</vt:lpstr>
      <vt:lpstr>Calvin Spector</vt:lpstr>
      <vt:lpstr>Introduction</vt:lpstr>
      <vt:lpstr>Classwork</vt:lpstr>
      <vt:lpstr>Internship</vt:lpstr>
      <vt:lpstr>Internship Projects</vt:lpstr>
      <vt:lpstr>Internship Photos</vt:lpstr>
      <vt:lpstr>Agenda – Frederick Douglass Tunnel</vt:lpstr>
      <vt:lpstr>Amtrak and MDOT MTA</vt:lpstr>
      <vt:lpstr>Luigi Rosa   Amtrak - AVP FDT Program</vt:lpstr>
      <vt:lpstr>FDT Overview Video  </vt:lpstr>
      <vt:lpstr>Bold Vision for the Northeast Megalopolis and FDT</vt:lpstr>
      <vt:lpstr>FDT Overview and its Significance </vt:lpstr>
      <vt:lpstr>Frederick Douglass Tunnel - The People</vt:lpstr>
      <vt:lpstr>Frederick Douglass Tunnel - The Team</vt:lpstr>
      <vt:lpstr>Dean Del Peschio  MDOT MTA Chief Strategy Officer MARC </vt:lpstr>
      <vt:lpstr>Future West Baltimore MARC Station</vt:lpstr>
      <vt:lpstr>Cornerstone for the Community</vt:lpstr>
      <vt:lpstr>PowerPoint Presentation</vt:lpstr>
      <vt:lpstr>MARC Penn Line Commitment to Electric</vt:lpstr>
      <vt:lpstr>Sariah Tambre  Amtrak Sr. Director FDT – Tunnel Package </vt:lpstr>
      <vt:lpstr>Tunnel Section</vt:lpstr>
      <vt:lpstr>Selection of Tunneling Type</vt:lpstr>
      <vt:lpstr>TBM Tunneling and the Community</vt:lpstr>
      <vt:lpstr>PowerPoint Presentation</vt:lpstr>
      <vt:lpstr>PowerPoint Presentation</vt:lpstr>
      <vt:lpstr>Tunneling Profiles with Reaches</vt:lpstr>
      <vt:lpstr>Tunneling Profiles with Reaches</vt:lpstr>
      <vt:lpstr>Tunneling Details</vt:lpstr>
      <vt:lpstr>PowerPoint Presentation</vt:lpstr>
      <vt:lpstr>PowerPoint Presentation</vt:lpstr>
      <vt:lpstr>PowerPoint Presentation</vt:lpstr>
      <vt:lpstr>PowerPoint Presentation</vt:lpstr>
      <vt:lpstr>THANK  YOU!  Next Meeting:  March 2025 Rail Passenger Association   If you have any questions about membership or are interested in presenting - please come talk with one of the officers!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 February Meeting</dc:title>
  <dc:creator>PJ Schuler</dc:creator>
  <cp:lastModifiedBy>DeLio, Ted</cp:lastModifiedBy>
  <cp:revision>63</cp:revision>
  <dcterms:created xsi:type="dcterms:W3CDTF">2020-02-04T13:31:50Z</dcterms:created>
  <dcterms:modified xsi:type="dcterms:W3CDTF">2025-01-22T02:02:05Z</dcterms:modified>
</cp:coreProperties>
</file>